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6.xml" ContentType="application/vnd.openxmlformats-officedocument.presentationml.notesSlide+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9.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10.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11.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2.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13.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14.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1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notesSlides/notesSlide1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notesSlides/notesSlide17.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18.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notesSlides/notesSlide19.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notesSlides/notesSlide2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notesSlides/notesSlide2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notesSlides/notesSlide22.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notesSlides/notesSlide23.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24.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notesSlides/notesSlide25.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notesSlides/notesSlide26.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notesSlides/notesSlide27.xml" ContentType="application/vnd.openxmlformats-officedocument.presentationml.notesSlide+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notesSlides/notesSlide28.xml" ContentType="application/vnd.openxmlformats-officedocument.presentationml.notesSlide+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notesSlides/notesSlide29.xml" ContentType="application/vnd.openxmlformats-officedocument.presentationml.notesSlide+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notesSlides/notesSlide30.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notesSlides/notesSlide31.xml" ContentType="application/vnd.openxmlformats-officedocument.presentationml.notesSlide+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notesSlides/notesSlide32.xml" ContentType="application/vnd.openxmlformats-officedocument.presentationml.notesSlide+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notesSlides/notesSlide33.xml" ContentType="application/vnd.openxmlformats-officedocument.presentationml.notesSlide+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notesSlides/notesSlide3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335" r:id="rId2"/>
    <p:sldId id="342" r:id="rId3"/>
    <p:sldId id="357" r:id="rId4"/>
    <p:sldId id="358" r:id="rId5"/>
    <p:sldId id="341" r:id="rId6"/>
    <p:sldId id="360" r:id="rId7"/>
    <p:sldId id="344" r:id="rId8"/>
    <p:sldId id="364" r:id="rId9"/>
    <p:sldId id="365" r:id="rId10"/>
    <p:sldId id="366" r:id="rId11"/>
    <p:sldId id="369" r:id="rId12"/>
    <p:sldId id="368" r:id="rId13"/>
    <p:sldId id="370" r:id="rId14"/>
    <p:sldId id="386" r:id="rId15"/>
    <p:sldId id="387" r:id="rId16"/>
    <p:sldId id="388" r:id="rId17"/>
    <p:sldId id="389" r:id="rId18"/>
    <p:sldId id="390" r:id="rId19"/>
    <p:sldId id="403" r:id="rId20"/>
    <p:sldId id="391" r:id="rId21"/>
    <p:sldId id="392" r:id="rId22"/>
    <p:sldId id="401"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2" r:id="rId51"/>
    <p:sldId id="433" r:id="rId52"/>
    <p:sldId id="434" r:id="rId53"/>
    <p:sldId id="435" r:id="rId54"/>
    <p:sldId id="436" r:id="rId55"/>
    <p:sldId id="43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118">
          <p15:clr>
            <a:srgbClr val="A4A3A4"/>
          </p15:clr>
        </p15:guide>
        <p15:guide id="3" orient="horz" pos="255">
          <p15:clr>
            <a:srgbClr val="A4A3A4"/>
          </p15:clr>
        </p15:guide>
        <p15:guide id="4" pos="2880">
          <p15:clr>
            <a:srgbClr val="A4A3A4"/>
          </p15:clr>
        </p15:guide>
        <p15:guide id="5" pos="3084">
          <p15:clr>
            <a:srgbClr val="A4A3A4"/>
          </p15:clr>
        </p15:guide>
        <p15:guide id="6" pos="5602">
          <p15:clr>
            <a:srgbClr val="A4A3A4"/>
          </p15:clr>
        </p15:guide>
        <p15:guide id="7" pos="1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4B9C"/>
    <a:srgbClr val="EA3A3E"/>
    <a:srgbClr val="FF6699"/>
    <a:srgbClr val="66CCFF"/>
    <a:srgbClr val="6600CC"/>
    <a:srgbClr val="F8DB2C"/>
    <a:srgbClr val="2CAE79"/>
    <a:srgbClr val="0066FF"/>
    <a:srgbClr val="FF3300"/>
    <a:srgbClr val="142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70" autoAdjust="0"/>
  </p:normalViewPr>
  <p:slideViewPr>
    <p:cSldViewPr>
      <p:cViewPr>
        <p:scale>
          <a:sx n="77" d="100"/>
          <a:sy n="77" d="100"/>
        </p:scale>
        <p:origin x="-1080" y="-42"/>
      </p:cViewPr>
      <p:guideLst>
        <p:guide orient="horz" pos="2160"/>
        <p:guide orient="horz" pos="4118"/>
        <p:guide orient="horz" pos="255"/>
        <p:guide pos="2880"/>
        <p:guide pos="3084"/>
        <p:guide pos="5602"/>
        <p:guide pos="158"/>
      </p:guideLst>
    </p:cSldViewPr>
  </p:slideViewPr>
  <p:notesTextViewPr>
    <p:cViewPr>
      <p:scale>
        <a:sx n="1" d="1"/>
        <a:sy n="1" d="1"/>
      </p:scale>
      <p:origin x="0" y="0"/>
    </p:cViewPr>
  </p:notesTextViewPr>
  <p:sorterViewPr>
    <p:cViewPr>
      <p:scale>
        <a:sx n="100" d="100"/>
        <a:sy n="100" d="100"/>
      </p:scale>
      <p:origin x="0" y="10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8" Type="http://schemas.openxmlformats.org/officeDocument/2006/relationships/package" Target="../embeddings/Feuille_de_calcul_Microsoft_Excel1.xlsx"/><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charts/_rels/chart10.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Feuille_de_calcul_Microsoft_Excel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Feuille_de_calcul_Microsoft_Excel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Feuille_de_calcul_Microsoft_Excel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Feuille_de_calcul_Microsoft_Excel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Feuille_de_calcul_Microsoft_Excel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Feuille_de_calcul_Microsoft_Excel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Feuille_de_calcul_Microsoft_Excel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Feuille_de_calcul_Microsoft_Excel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Feuille_de_calcul_Microsoft_Excel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Feuille_de_calcul_Microsoft_Excel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Feuille_de_calcul_Microsoft_Excel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Feuille_de_calcul_Microsoft_Excel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Feuille_de_calcul_Microsoft_Excel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Feuille_de_calcul_Microsoft_Excel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Feuille_de_calcul_Microsoft_Excel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Feuille_de_calcul_Microsoft_Excel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Feuille_de_calcul_Microsoft_Excel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Feuille_de_calcul_Microsoft_Excel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Feuille_de_calcul_Microsoft_Excel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Feuille_de_calcul_Microsoft_Excel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Feuille_de_calcul_Microsoft_Excel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Feuille_de_calcul_Microsoft_Excel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Feuille_de_calcul_Microsoft_Excel121.xlsx"/></Relationships>
</file>

<file path=ppt/charts/_rels/chart13.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Feuille_de_calcul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de_calcul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de_calcul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de_calcul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de_calcul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de_calcul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Feuille_de_calcul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Feuille_de_calcul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Feuille_de_calcul_Microsoft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Feuille_de_calcul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Feuille_de_calcul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Feuille_de_calcul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Feuille_de_calcul_Microsoft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Feuille_de_calcul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Feuille_de_calcul_Microsoft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Feuille_de_calcul_Microsoft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Feuille_de_calcul_Microsoft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Feuille_de_calcul_Microsoft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Feuille_de_calcul_Microsoft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Feuille_de_calcul_Microsoft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Feuille_de_calcul_Microsoft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Feuille_de_calcul_Microsoft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Feuille_de_calcul_Microsoft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Feuille_de_calcul_Microsoft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Feuille_de_calcul_Microsoft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Feuille_de_calcul_Microsoft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Feuille_de_calcul_Microsoft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Feuille_de_calcul_Microsoft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Feuille_de_calcul_Microsoft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Feuille_de_calcul_Microsoft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Feuille_de_calcul_Microsoft_Excel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Feuille_de_calcul_Microsoft_Excel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Feuille_de_calcul_Microsoft_Excel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Feuille_de_calcul_Microsoft_Excel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Feuille_de_calcul_Microsoft_Excel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Feuille_de_calcul_Microsoft_Excel59.xlsx"/></Relationships>
</file>

<file path=ppt/charts/_rels/chart6.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Feuille_de_calcul_Microsoft_Excel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Feuille_de_calcul_Microsoft_Excel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Feuille_de_calcul_Microsoft_Excel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Feuille_de_calcul_Microsoft_Excel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Feuille_de_calcul_Microsoft_Excel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Feuille_de_calcul_Microsoft_Excel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Feuille_de_calcul_Microsoft_Excel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Feuille_de_calcul_Microsoft_Excel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Feuille_de_calcul_Microsoft_Excel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Feuille_de_calcul_Microsoft_Excel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Feuille_de_calcul_Microsoft_Excel69.xlsx"/></Relationships>
</file>

<file path=ppt/charts/_rels/chart7.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Feuille_de_calcul_Microsoft_Excel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Feuille_de_calcul_Microsoft_Excel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Feuille_de_calcul_Microsoft_Excel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Feuille_de_calcul_Microsoft_Excel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Feuille_de_calcul_Microsoft_Excel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Feuille_de_calcul_Microsoft_Excel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Feuille_de_calcul_Microsoft_Excel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Feuille_de_calcul_Microsoft_Excel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Feuille_de_calcul_Microsoft_Excel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Feuille_de_calcul_Microsoft_Excel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Feuille_de_calcul_Microsoft_Excel79.xlsx"/></Relationships>
</file>

<file path=ppt/charts/_rels/chart8.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Feuille_de_calcul_Microsoft_Excel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Feuille_de_calcul_Microsoft_Excel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Feuille_de_calcul_Microsoft_Excel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Feuille_de_calcul_Microsoft_Excel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Feuille_de_calcul_Microsoft_Excel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Feuille_de_calcul_Microsoft_Excel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Feuille_de_calcul_Microsoft_Excel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Feuille_de_calcul_Microsoft_Excel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Feuille_de_calcul_Microsoft_Excel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Feuille_de_calcul_Microsoft_Excel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Feuille_de_calcul_Microsoft_Excel89.xlsx"/></Relationships>
</file>

<file path=ppt/charts/_rels/chart9.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Feuille_de_calcul_Microsoft_Excel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Feuille_de_calcul_Microsoft_Excel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Feuille_de_calcul_Microsoft_Excel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Feuille_de_calcul_Microsoft_Excel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Feuille_de_calcul_Microsoft_Excel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Feuille_de_calcul_Microsoft_Excel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Feuille_de_calcul_Microsoft_Excel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Feuille_de_calcul_Microsoft_Excel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Feuille_de_calcul_Microsoft_Excel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Feuille_de_calcul_Microsoft_Excel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Feuille_de_calcul_Microsoft_Excel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162960355805864E-3"/>
          <c:y val="0.11091550833363485"/>
          <c:w val="0.87519429544404137"/>
          <c:h val="0.80193659226136638"/>
        </c:manualLayout>
      </c:layout>
      <c:barChart>
        <c:barDir val="col"/>
        <c:grouping val="clustered"/>
        <c:varyColors val="0"/>
        <c:ser>
          <c:idx val="0"/>
          <c:order val="0"/>
          <c:tx>
            <c:strRef>
              <c:f>Sheet1!$A$2</c:f>
              <c:strCache>
                <c:ptCount val="1"/>
                <c:pt idx="0">
                  <c:v>Category 1</c:v>
                </c:pt>
              </c:strCache>
            </c:strRef>
          </c:tx>
          <c:spPr>
            <a:blipFill>
              <a:blip xmlns:r="http://schemas.openxmlformats.org/officeDocument/2006/relationships" r:embed="rId2"/>
              <a:stretch>
                <a:fillRect/>
              </a:stretch>
            </a:blipFill>
          </c:spPr>
          <c:invertIfNegative val="0"/>
          <c:pictureOptions>
            <c:pictureFormat val="stack"/>
          </c:pictureOptions>
          <c:dPt>
            <c:idx val="0"/>
            <c:invertIfNegative val="0"/>
            <c:bubble3D val="0"/>
            <c:spPr>
              <a:blipFill dpi="0" rotWithShape="1">
                <a:blip xmlns:r="http://schemas.openxmlformats.org/officeDocument/2006/relationships" r:embed="rId3"/>
                <a:srcRect/>
                <a:stretch>
                  <a:fillRect/>
                </a:stretch>
              </a:blipFill>
            </c:spPr>
            <c:pictureOptions>
              <c:pictureFormat val="stackScale"/>
            </c:pictureOptions>
            <c:extLst xmlns:c16r2="http://schemas.microsoft.com/office/drawing/2015/06/chart">
              <c:ext xmlns:c16="http://schemas.microsoft.com/office/drawing/2014/chart" uri="{C3380CC4-5D6E-409C-BE32-E72D297353CC}">
                <c16:uniqueId val="{00000001-1F37-4C2C-9E33-B9353EB33C57}"/>
              </c:ext>
            </c:extLst>
          </c:dPt>
          <c:dPt>
            <c:idx val="1"/>
            <c:invertIfNegative val="0"/>
            <c:bubble3D val="0"/>
            <c:spPr>
              <a:blipFill>
                <a:blip xmlns:r="http://schemas.openxmlformats.org/officeDocument/2006/relationships" r:embed="rId4"/>
                <a:stretch>
                  <a:fillRect/>
                </a:stretch>
              </a:blipFill>
            </c:spPr>
            <c:pictureOptions>
              <c:pictureFormat val="stackScale"/>
            </c:pictureOptions>
            <c:extLst xmlns:c16r2="http://schemas.microsoft.com/office/drawing/2015/06/chart">
              <c:ext xmlns:c16="http://schemas.microsoft.com/office/drawing/2014/chart" uri="{C3380CC4-5D6E-409C-BE32-E72D297353CC}">
                <c16:uniqueId val="{00000003-1F37-4C2C-9E33-B9353EB33C57}"/>
              </c:ext>
            </c:extLst>
          </c:dPt>
          <c:dLbls>
            <c:delete val="1"/>
          </c:dLbls>
          <c:cat>
            <c:strRef>
              <c:f>Sheet1!$B$1:$C$1</c:f>
              <c:strCache>
                <c:ptCount val="2"/>
                <c:pt idx="0">
                  <c:v>Column2</c:v>
                </c:pt>
                <c:pt idx="1">
                  <c:v>Column1</c:v>
                </c:pt>
              </c:strCache>
            </c:strRef>
          </c:cat>
          <c:val>
            <c:numRef>
              <c:f>Sheet1!$B$2:$C$2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4-1F37-4C2C-9E33-B9353EB33C57}"/>
            </c:ext>
          </c:extLst>
        </c:ser>
        <c:ser>
          <c:idx val="1"/>
          <c:order val="1"/>
          <c:tx>
            <c:strRef>
              <c:f>Sheet1!$A$3</c:f>
              <c:strCache>
                <c:ptCount val="1"/>
                <c:pt idx="0">
                  <c:v>Category 2</c:v>
                </c:pt>
              </c:strCache>
            </c:strRef>
          </c:tx>
          <c:spPr>
            <a:blipFill dpi="0" rotWithShape="1">
              <a:blip xmlns:r="http://schemas.openxmlformats.org/officeDocument/2006/relationships" r:embed="rId5">
                <a:alphaModFix amt="75000"/>
              </a:blip>
              <a:srcRect/>
              <a:stretch>
                <a:fillRect/>
              </a:stretch>
            </a:blipFill>
          </c:spPr>
          <c:invertIfNegative val="0"/>
          <c:pictureOptions>
            <c:pictureFormat val="stackScale"/>
            <c:pictureStackUnit val="1"/>
          </c:pictureOptions>
          <c:dPt>
            <c:idx val="0"/>
            <c:invertIfNegative val="0"/>
            <c:bubble3D val="0"/>
            <c:spPr>
              <a:blipFill dpi="0" rotWithShape="1">
                <a:blip xmlns:r="http://schemas.openxmlformats.org/officeDocument/2006/relationships" r:embed="rId6"/>
                <a:srcRect/>
                <a:stretch>
                  <a:fillRect/>
                </a:stretch>
              </a:blipFill>
            </c:spPr>
            <c:pictureOptions>
              <c:pictureFormat val="stackScale"/>
              <c:pictureStackUnit val="1"/>
            </c:pictureOptions>
            <c:extLst xmlns:c16r2="http://schemas.microsoft.com/office/drawing/2015/06/chart">
              <c:ext xmlns:c16="http://schemas.microsoft.com/office/drawing/2014/chart" uri="{C3380CC4-5D6E-409C-BE32-E72D297353CC}">
                <c16:uniqueId val="{00000006-1F37-4C2C-9E33-B9353EB33C57}"/>
              </c:ext>
            </c:extLst>
          </c:dPt>
          <c:dPt>
            <c:idx val="1"/>
            <c:invertIfNegative val="0"/>
            <c:bubble3D val="0"/>
            <c:spPr>
              <a:blipFill dpi="0" rotWithShape="1">
                <a:blip xmlns:r="http://schemas.openxmlformats.org/officeDocument/2006/relationships" r:embed="rId7"/>
                <a:srcRect/>
                <a:stretch>
                  <a:fillRect/>
                </a:stretch>
              </a:blipFill>
            </c:spPr>
            <c:pictureOptions>
              <c:pictureFormat val="stackScale"/>
              <c:pictureStackUnit val="1"/>
            </c:pictureOptions>
            <c:extLst xmlns:c16r2="http://schemas.microsoft.com/office/drawing/2015/06/chart">
              <c:ext xmlns:c16="http://schemas.microsoft.com/office/drawing/2014/chart" uri="{C3380CC4-5D6E-409C-BE32-E72D297353CC}">
                <c16:uniqueId val="{00000008-1F37-4C2C-9E33-B9353EB33C57}"/>
              </c:ext>
            </c:extLst>
          </c:dPt>
          <c:dLbls>
            <c:delete val="1"/>
          </c:dLbls>
          <c:cat>
            <c:strRef>
              <c:f>Sheet1!$B$1:$C$1</c:f>
              <c:strCache>
                <c:ptCount val="2"/>
                <c:pt idx="0">
                  <c:v>Column2</c:v>
                </c:pt>
                <c:pt idx="1">
                  <c:v>Column1</c:v>
                </c:pt>
              </c:strCache>
            </c:strRef>
          </c:cat>
          <c:val>
            <c:numRef>
              <c:f>Sheet1!$B$3:$C$3</c:f>
              <c:numCache>
                <c:formatCode>0%</c:formatCode>
                <c:ptCount val="2"/>
                <c:pt idx="0">
                  <c:v>0.49</c:v>
                </c:pt>
                <c:pt idx="1">
                  <c:v>0.51</c:v>
                </c:pt>
              </c:numCache>
            </c:numRef>
          </c:val>
          <c:extLst xmlns:c16r2="http://schemas.microsoft.com/office/drawing/2015/06/chart">
            <c:ext xmlns:c16="http://schemas.microsoft.com/office/drawing/2014/chart" uri="{C3380CC4-5D6E-409C-BE32-E72D297353CC}">
              <c16:uniqueId val="{00000009-1F37-4C2C-9E33-B9353EB33C57}"/>
            </c:ext>
          </c:extLst>
        </c:ser>
        <c:dLbls>
          <c:dLblPos val="inBase"/>
          <c:showLegendKey val="0"/>
          <c:showVal val="1"/>
          <c:showCatName val="0"/>
          <c:showSerName val="0"/>
          <c:showPercent val="0"/>
          <c:showBubbleSize val="0"/>
        </c:dLbls>
        <c:gapWidth val="44"/>
        <c:overlap val="100"/>
        <c:axId val="86032768"/>
        <c:axId val="86034304"/>
      </c:barChart>
      <c:catAx>
        <c:axId val="86032768"/>
        <c:scaling>
          <c:orientation val="minMax"/>
        </c:scaling>
        <c:delete val="1"/>
        <c:axPos val="b"/>
        <c:numFmt formatCode="General" sourceLinked="0"/>
        <c:majorTickMark val="out"/>
        <c:minorTickMark val="none"/>
        <c:tickLblPos val="nextTo"/>
        <c:crossAx val="86034304"/>
        <c:crosses val="autoZero"/>
        <c:auto val="1"/>
        <c:lblAlgn val="ctr"/>
        <c:lblOffset val="100"/>
        <c:noMultiLvlLbl val="0"/>
      </c:catAx>
      <c:valAx>
        <c:axId val="86034304"/>
        <c:scaling>
          <c:orientation val="minMax"/>
          <c:max val="1"/>
        </c:scaling>
        <c:delete val="1"/>
        <c:axPos val="l"/>
        <c:numFmt formatCode="0%" sourceLinked="1"/>
        <c:majorTickMark val="out"/>
        <c:minorTickMark val="none"/>
        <c:tickLblPos val="nextTo"/>
        <c:crossAx val="86032768"/>
        <c:crosses val="autoZero"/>
        <c:crossBetween val="between"/>
      </c:valAx>
    </c:plotArea>
    <c:plotVisOnly val="1"/>
    <c:dispBlanksAs val="gap"/>
    <c:showDLblsOverMax val="0"/>
  </c:chart>
  <c:txPr>
    <a:bodyPr/>
    <a:lstStyle/>
    <a:p>
      <a:pPr>
        <a:defRPr sz="1800"/>
      </a:pPr>
      <a:endParaRPr lang="fr-FR"/>
    </a:p>
  </c:txPr>
  <c:externalData r:id="rId8">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solidFill>
                <a:schemeClr val="tx1"/>
              </a:solid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6-6132-490E-8A88-234332E88C8A}"/>
              </c:ext>
            </c:extLst>
          </c:dPt>
          <c:dPt>
            <c:idx val="1"/>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4-6132-490E-8A88-234332E88C8A}"/>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7-6132-490E-8A88-234332E88C8A}"/>
              </c:ext>
            </c:extLst>
          </c:dPt>
          <c:dPt>
            <c:idx val="3"/>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6132-490E-8A88-234332E88C8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Feuil1!$B$2:$B$5</c:f>
              <c:numCache>
                <c:formatCode>General</c:formatCode>
                <c:ptCount val="4"/>
                <c:pt idx="0">
                  <c:v>11</c:v>
                </c:pt>
                <c:pt idx="1">
                  <c:v>31</c:v>
                </c:pt>
                <c:pt idx="2">
                  <c:v>27</c:v>
                </c:pt>
                <c:pt idx="3">
                  <c:v>31</c:v>
                </c:pt>
              </c:numCache>
            </c:numRef>
          </c:val>
          <c:extLst xmlns:c16r2="http://schemas.microsoft.com/office/drawing/2015/06/chart">
            <c:ext xmlns:c16="http://schemas.microsoft.com/office/drawing/2014/chart" uri="{C3380CC4-5D6E-409C-BE32-E72D297353CC}">
              <c16:uniqueId val="{00000000-C5A0-49FF-987E-D70A16C358C4}"/>
            </c:ext>
          </c:extLst>
        </c:ser>
        <c:ser>
          <c:idx val="1"/>
          <c:order val="1"/>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5-6132-490E-8A88-234332E88C8A}"/>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3-6132-490E-8A88-234332E88C8A}"/>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2-6132-490E-8A88-234332E88C8A}"/>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0-6132-490E-8A88-234332E88C8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23</c:v>
                </c:pt>
                <c:pt idx="1">
                  <c:v>28</c:v>
                </c:pt>
                <c:pt idx="2">
                  <c:v>23</c:v>
                </c:pt>
                <c:pt idx="3">
                  <c:v>26</c:v>
                </c:pt>
              </c:numCache>
            </c:numRef>
          </c:val>
          <c:extLst xmlns:c16r2="http://schemas.microsoft.com/office/drawing/2015/06/chart">
            <c:ext xmlns:c16="http://schemas.microsoft.com/office/drawing/2014/chart" uri="{C3380CC4-5D6E-409C-BE32-E72D297353CC}">
              <c16:uniqueId val="{00000001-C5A0-49FF-987E-D70A16C358C4}"/>
            </c:ext>
          </c:extLst>
        </c:ser>
        <c:dLbls>
          <c:showLegendKey val="0"/>
          <c:showVal val="0"/>
          <c:showCatName val="0"/>
          <c:showSerName val="0"/>
          <c:showPercent val="0"/>
          <c:showBubbleSize val="0"/>
        </c:dLbls>
        <c:gapWidth val="182"/>
        <c:axId val="100803712"/>
        <c:axId val="100805248"/>
      </c:barChart>
      <c:catAx>
        <c:axId val="100803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757578"/>
                </a:solidFill>
                <a:latin typeface="+mn-lt"/>
                <a:ea typeface="+mn-ea"/>
                <a:cs typeface="+mn-cs"/>
              </a:defRPr>
            </a:pPr>
            <a:endParaRPr lang="fr-FR"/>
          </a:p>
        </c:txPr>
        <c:crossAx val="100805248"/>
        <c:crosses val="autoZero"/>
        <c:auto val="1"/>
        <c:lblAlgn val="ctr"/>
        <c:lblOffset val="100"/>
        <c:noMultiLvlLbl val="0"/>
      </c:catAx>
      <c:valAx>
        <c:axId val="100805248"/>
        <c:scaling>
          <c:orientation val="minMax"/>
        </c:scaling>
        <c:delete val="1"/>
        <c:axPos val="b"/>
        <c:numFmt formatCode="General" sourceLinked="1"/>
        <c:majorTickMark val="none"/>
        <c:minorTickMark val="none"/>
        <c:tickLblPos val="nextTo"/>
        <c:crossAx val="100803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5</c:v>
                </c:pt>
                <c:pt idx="1">
                  <c:v>37</c:v>
                </c:pt>
                <c:pt idx="2">
                  <c:v>30</c:v>
                </c:pt>
                <c:pt idx="3">
                  <c:v>29</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20814592"/>
        <c:axId val="120820480"/>
      </c:barChart>
      <c:catAx>
        <c:axId val="120814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0820480"/>
        <c:crosses val="autoZero"/>
        <c:auto val="1"/>
        <c:lblAlgn val="ctr"/>
        <c:lblOffset val="100"/>
        <c:noMultiLvlLbl val="0"/>
      </c:catAx>
      <c:valAx>
        <c:axId val="120820480"/>
        <c:scaling>
          <c:orientation val="minMax"/>
        </c:scaling>
        <c:delete val="1"/>
        <c:axPos val="b"/>
        <c:numFmt formatCode="General" sourceLinked="1"/>
        <c:majorTickMark val="none"/>
        <c:minorTickMark val="none"/>
        <c:tickLblPos val="nextTo"/>
        <c:crossAx val="12081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8AA4-491A-8304-19F69EA7E229}"/>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8AA4-491A-8304-19F69EA7E229}"/>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8AA4-491A-8304-19F69EA7E229}"/>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8AA4-491A-8304-19F69EA7E229}"/>
              </c:ext>
            </c:extLst>
          </c:dPt>
          <c:dPt>
            <c:idx val="4"/>
            <c:invertIfNegative val="0"/>
            <c:bubble3D val="0"/>
            <c:extLst xmlns:c16r2="http://schemas.microsoft.com/office/drawing/2015/06/chart">
              <c:ext xmlns:c16="http://schemas.microsoft.com/office/drawing/2014/chart" uri="{C3380CC4-5D6E-409C-BE32-E72D297353CC}">
                <c16:uniqueId val="{00000008-8AA4-491A-8304-19F69EA7E229}"/>
              </c:ext>
            </c:extLst>
          </c:dPt>
          <c:dPt>
            <c:idx val="5"/>
            <c:invertIfNegative val="0"/>
            <c:bubble3D val="0"/>
            <c:extLst xmlns:c16r2="http://schemas.microsoft.com/office/drawing/2015/06/chart">
              <c:ext xmlns:c16="http://schemas.microsoft.com/office/drawing/2014/chart" uri="{C3380CC4-5D6E-409C-BE32-E72D297353CC}">
                <c16:uniqueId val="{00000009-8AA4-491A-8304-19F69EA7E229}"/>
              </c:ext>
            </c:extLst>
          </c:dPt>
          <c:dPt>
            <c:idx val="6"/>
            <c:invertIfNegative val="0"/>
            <c:bubble3D val="0"/>
            <c:extLst xmlns:c16r2="http://schemas.microsoft.com/office/drawing/2015/06/chart">
              <c:ext xmlns:c16="http://schemas.microsoft.com/office/drawing/2014/chart" uri="{C3380CC4-5D6E-409C-BE32-E72D297353CC}">
                <c16:uniqueId val="{0000000A-8AA4-491A-8304-19F69EA7E229}"/>
              </c:ext>
            </c:extLst>
          </c:dPt>
          <c:dPt>
            <c:idx val="7"/>
            <c:invertIfNegative val="0"/>
            <c:bubble3D val="0"/>
            <c:extLst xmlns:c16r2="http://schemas.microsoft.com/office/drawing/2015/06/chart">
              <c:ext xmlns:c16="http://schemas.microsoft.com/office/drawing/2014/chart" uri="{C3380CC4-5D6E-409C-BE32-E72D297353CC}">
                <c16:uniqueId val="{0000000B-8AA4-491A-8304-19F69EA7E229}"/>
              </c:ext>
            </c:extLst>
          </c:dPt>
          <c:dPt>
            <c:idx val="8"/>
            <c:invertIfNegative val="0"/>
            <c:bubble3D val="0"/>
            <c:extLst xmlns:c16r2="http://schemas.microsoft.com/office/drawing/2015/06/chart">
              <c:ext xmlns:c16="http://schemas.microsoft.com/office/drawing/2014/chart" uri="{C3380CC4-5D6E-409C-BE32-E72D297353CC}">
                <c16:uniqueId val="{0000000C-8AA4-491A-8304-19F69EA7E229}"/>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13</c:v>
                </c:pt>
                <c:pt idx="1">
                  <c:v>26</c:v>
                </c:pt>
                <c:pt idx="2">
                  <c:v>24</c:v>
                </c:pt>
                <c:pt idx="3">
                  <c:v>37</c:v>
                </c:pt>
              </c:numCache>
            </c:numRef>
          </c:val>
          <c:extLst xmlns:c16r2="http://schemas.microsoft.com/office/drawing/2015/06/chart">
            <c:ext xmlns:c16="http://schemas.microsoft.com/office/drawing/2014/chart" uri="{C3380CC4-5D6E-409C-BE32-E72D297353CC}">
              <c16:uniqueId val="{0000000D-8AA4-491A-8304-19F69EA7E229}"/>
            </c:ext>
          </c:extLst>
        </c:ser>
        <c:dLbls>
          <c:showLegendKey val="0"/>
          <c:showVal val="0"/>
          <c:showCatName val="0"/>
          <c:showSerName val="0"/>
          <c:showPercent val="0"/>
          <c:showBubbleSize val="0"/>
        </c:dLbls>
        <c:gapWidth val="90"/>
        <c:axId val="129214720"/>
        <c:axId val="129220608"/>
      </c:barChart>
      <c:catAx>
        <c:axId val="129214720"/>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29220608"/>
        <c:crosses val="autoZero"/>
        <c:auto val="1"/>
        <c:lblAlgn val="ctr"/>
        <c:lblOffset val="100"/>
        <c:noMultiLvlLbl val="0"/>
      </c:catAx>
      <c:valAx>
        <c:axId val="129220608"/>
        <c:scaling>
          <c:orientation val="minMax"/>
          <c:max val="90"/>
          <c:min val="0"/>
        </c:scaling>
        <c:delete val="1"/>
        <c:axPos val="b"/>
        <c:numFmt formatCode="General" sourceLinked="1"/>
        <c:majorTickMark val="out"/>
        <c:minorTickMark val="none"/>
        <c:tickLblPos val="nextTo"/>
        <c:crossAx val="12921472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layout/>
              <c:tx>
                <c:rich>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r>
                      <a:rPr lang="en-US" dirty="0" smtClean="0"/>
                      <a:t>69</a:t>
                    </a:r>
                    <a:endParaRPr lang="en-US" dirty="0"/>
                  </a:p>
                </c:rich>
              </c:tx>
              <c:spPr>
                <a:noFill/>
                <a:ln>
                  <a:noFill/>
                </a:ln>
                <a:effectLst/>
              </c:sp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17</c:v>
                </c:pt>
                <c:pt idx="1">
                  <c:v>14</c:v>
                </c:pt>
                <c:pt idx="2">
                  <c:v>70</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9298432"/>
        <c:axId val="129299968"/>
      </c:barChart>
      <c:catAx>
        <c:axId val="129298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299968"/>
        <c:crosses val="autoZero"/>
        <c:auto val="1"/>
        <c:lblAlgn val="ctr"/>
        <c:lblOffset val="100"/>
        <c:noMultiLvlLbl val="0"/>
      </c:catAx>
      <c:valAx>
        <c:axId val="129299968"/>
        <c:scaling>
          <c:orientation val="minMax"/>
          <c:max val="90"/>
        </c:scaling>
        <c:delete val="1"/>
        <c:axPos val="b"/>
        <c:numFmt formatCode="General" sourceLinked="1"/>
        <c:majorTickMark val="none"/>
        <c:minorTickMark val="none"/>
        <c:tickLblPos val="nextTo"/>
        <c:crossAx val="129298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10</c:v>
                </c:pt>
                <c:pt idx="1">
                  <c:v>11</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58</c:v>
                </c:pt>
                <c:pt idx="1">
                  <c:v>48</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33</c:v>
                </c:pt>
                <c:pt idx="1">
                  <c:v>41</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2565248"/>
        <c:axId val="2566784"/>
      </c:barChart>
      <c:catAx>
        <c:axId val="2565248"/>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2566784"/>
        <c:crosses val="autoZero"/>
        <c:auto val="1"/>
        <c:lblAlgn val="ctr"/>
        <c:lblOffset val="100"/>
        <c:noMultiLvlLbl val="0"/>
      </c:catAx>
      <c:valAx>
        <c:axId val="2566784"/>
        <c:scaling>
          <c:orientation val="minMax"/>
          <c:max val="1"/>
          <c:min val="0"/>
        </c:scaling>
        <c:delete val="1"/>
        <c:axPos val="b"/>
        <c:numFmt formatCode="0%" sourceLinked="1"/>
        <c:majorTickMark val="out"/>
        <c:minorTickMark val="none"/>
        <c:tickLblPos val="nextTo"/>
        <c:crossAx val="256524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A6A6A6"/>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142846"/>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66CCFF"/>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FF9933"/>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6600CC"/>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0066FF"/>
              </a:solidFill>
            </c:spPr>
            <c:extLst xmlns:c16r2="http://schemas.microsoft.com/office/drawing/2015/06/chart">
              <c:ext xmlns:c16="http://schemas.microsoft.com/office/drawing/2014/chart" uri="{C3380CC4-5D6E-409C-BE32-E72D297353CC}">
                <c16:uniqueId val="{00000011-929C-4F35-9057-EABC948E86BC}"/>
              </c:ext>
            </c:extLst>
          </c:dPt>
          <c:dLbls>
            <c:dLbl>
              <c:idx val="2"/>
              <c:layout/>
              <c:tx>
                <c:rich>
                  <a:bodyPr/>
                  <a:lstStyle/>
                  <a:p>
                    <a:r>
                      <a:rPr lang="en-US" smtClean="0"/>
                      <a:t>5</a:t>
                    </a:r>
                    <a:endParaRPr lang="en-US" dirty="0"/>
                  </a:p>
                </c:rich>
              </c:tx>
              <c:dLblPos val="outEnd"/>
              <c:showLegendKey val="0"/>
              <c:showVal val="1"/>
              <c:showCatName val="0"/>
              <c:showSerName val="0"/>
              <c:showPercent val="0"/>
              <c:showBubbleSize val="0"/>
            </c:dLbl>
            <c:dLbl>
              <c:idx val="3"/>
              <c:layout/>
              <c:tx>
                <c:rich>
                  <a:bodyPr/>
                  <a:lstStyle/>
                  <a:p>
                    <a:r>
                      <a:rPr lang="en-US" smtClean="0"/>
                      <a:t>7</a:t>
                    </a:r>
                    <a:endParaRPr lang="en-US" dirty="0"/>
                  </a:p>
                </c:rich>
              </c:tx>
              <c:dLblPos val="outEnd"/>
              <c:showLegendKey val="0"/>
              <c:showVal val="1"/>
              <c:showCatName val="0"/>
              <c:showSerName val="0"/>
              <c:showPercent val="0"/>
              <c:showBubbleSize val="0"/>
            </c:dLbl>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Rien</c:v>
                </c:pt>
                <c:pt idx="2">
                  <c:v>Des droits individuels à la formation</c:v>
                </c:pt>
                <c:pt idx="3">
                  <c:v>Non concerné</c:v>
                </c:pt>
                <c:pt idx="4">
                  <c:v>Pouvoir choisir vous-même votre formation et votre organisme de formation</c:v>
                </c:pt>
                <c:pt idx="5">
                  <c:v>Une simplification de l'accès à la formation</c:v>
                </c:pt>
                <c:pt idx="6">
                  <c:v>Des formations qui préparent à changer de métier</c:v>
                </c:pt>
                <c:pt idx="7">
                  <c:v>Un système souple prenant en compte toute les situations professionnelles (chômage, changement de métier, évolution)</c:v>
                </c:pt>
                <c:pt idx="8">
                  <c:v>Pouvoir se former pendant son temps de travail </c:v>
                </c:pt>
              </c:strCache>
            </c:strRef>
          </c:cat>
          <c:val>
            <c:numRef>
              <c:f>Feuil1!$B$2:$B$13</c:f>
              <c:numCache>
                <c:formatCode>General</c:formatCode>
                <c:ptCount val="9"/>
                <c:pt idx="0">
                  <c:v>1</c:v>
                </c:pt>
                <c:pt idx="1">
                  <c:v>5</c:v>
                </c:pt>
                <c:pt idx="2">
                  <c:v>6</c:v>
                </c:pt>
                <c:pt idx="3">
                  <c:v>8</c:v>
                </c:pt>
                <c:pt idx="4">
                  <c:v>12</c:v>
                </c:pt>
                <c:pt idx="5">
                  <c:v>13</c:v>
                </c:pt>
                <c:pt idx="6">
                  <c:v>15</c:v>
                </c:pt>
                <c:pt idx="7">
                  <c:v>15</c:v>
                </c:pt>
                <c:pt idx="8">
                  <c:v>27</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2635648"/>
        <c:axId val="2637184"/>
      </c:barChart>
      <c:catAx>
        <c:axId val="2635648"/>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2637184"/>
        <c:crosses val="autoZero"/>
        <c:auto val="1"/>
        <c:lblAlgn val="ctr"/>
        <c:lblOffset val="100"/>
        <c:noMultiLvlLbl val="0"/>
      </c:catAx>
      <c:valAx>
        <c:axId val="2637184"/>
        <c:scaling>
          <c:orientation val="minMax"/>
          <c:max val="30"/>
          <c:min val="0"/>
        </c:scaling>
        <c:delete val="1"/>
        <c:axPos val="b"/>
        <c:numFmt formatCode="General" sourceLinked="1"/>
        <c:majorTickMark val="out"/>
        <c:minorTickMark val="none"/>
        <c:tickLblPos val="nextTo"/>
        <c:crossAx val="263564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a:t>
            </a:r>
            <a:r>
              <a:rPr lang="fr-FR" sz="1200" b="0" i="0" u="none" strike="noStrike" kern="1200" baseline="0" dirty="0">
                <a:solidFill>
                  <a:srgbClr val="6E6E71"/>
                </a:solidFill>
                <a:latin typeface="+mn-lt"/>
                <a:ea typeface="+mn-ea"/>
                <a:cs typeface="+mn-cs"/>
              </a:rPr>
              <a:t>(Net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37C8-4760-BDA9-22781E8A8E30}"/>
              </c:ext>
            </c:extLst>
          </c:dPt>
          <c:dPt>
            <c:idx val="1"/>
            <c:invertIfNegative val="0"/>
            <c:bubble3D val="0"/>
            <c:extLst xmlns:c16r2="http://schemas.microsoft.com/office/drawing/2015/06/chart">
              <c:ext xmlns:c16="http://schemas.microsoft.com/office/drawing/2014/chart" uri="{C3380CC4-5D6E-409C-BE32-E72D297353CC}">
                <c16:uniqueId val="{00000001-37C8-4760-BDA9-22781E8A8E30}"/>
              </c:ext>
            </c:extLst>
          </c:dPt>
          <c:dPt>
            <c:idx val="2"/>
            <c:invertIfNegative val="0"/>
            <c:bubble3D val="0"/>
            <c:extLst xmlns:c16r2="http://schemas.microsoft.com/office/drawing/2015/06/chart">
              <c:ext xmlns:c16="http://schemas.microsoft.com/office/drawing/2014/chart" uri="{C3380CC4-5D6E-409C-BE32-E72D297353CC}">
                <c16:uniqueId val="{00000002-37C8-4760-BDA9-22781E8A8E30}"/>
              </c:ext>
            </c:extLst>
          </c:dPt>
          <c:dPt>
            <c:idx val="3"/>
            <c:invertIfNegative val="0"/>
            <c:bubble3D val="0"/>
            <c:extLst xmlns:c16r2="http://schemas.microsoft.com/office/drawing/2015/06/chart">
              <c:ext xmlns:c16="http://schemas.microsoft.com/office/drawing/2014/chart" uri="{C3380CC4-5D6E-409C-BE32-E72D297353CC}">
                <c16:uniqueId val="{00000003-37C8-4760-BDA9-22781E8A8E30}"/>
              </c:ext>
            </c:extLst>
          </c:dPt>
          <c:dPt>
            <c:idx val="4"/>
            <c:invertIfNegative val="0"/>
            <c:bubble3D val="0"/>
            <c:extLst xmlns:c16r2="http://schemas.microsoft.com/office/drawing/2015/06/chart">
              <c:ext xmlns:c16="http://schemas.microsoft.com/office/drawing/2014/chart" uri="{C3380CC4-5D6E-409C-BE32-E72D297353CC}">
                <c16:uniqueId val="{00000004-37C8-4760-BDA9-22781E8A8E30}"/>
              </c:ext>
            </c:extLst>
          </c:dPt>
          <c:dPt>
            <c:idx val="5"/>
            <c:invertIfNegative val="0"/>
            <c:bubble3D val="0"/>
            <c:extLst xmlns:c16r2="http://schemas.microsoft.com/office/drawing/2015/06/chart">
              <c:ext xmlns:c16="http://schemas.microsoft.com/office/drawing/2014/chart" uri="{C3380CC4-5D6E-409C-BE32-E72D297353CC}">
                <c16:uniqueId val="{00000005-37C8-4760-BDA9-22781E8A8E30}"/>
              </c:ext>
            </c:extLst>
          </c:dPt>
          <c:dPt>
            <c:idx val="6"/>
            <c:invertIfNegative val="0"/>
            <c:bubble3D val="0"/>
            <c:extLst xmlns:c16r2="http://schemas.microsoft.com/office/drawing/2015/06/chart">
              <c:ext xmlns:c16="http://schemas.microsoft.com/office/drawing/2014/chart" uri="{C3380CC4-5D6E-409C-BE32-E72D297353CC}">
                <c16:uniqueId val="{00000006-37C8-4760-BDA9-22781E8A8E30}"/>
              </c:ext>
            </c:extLst>
          </c:dPt>
          <c:dPt>
            <c:idx val="7"/>
            <c:invertIfNegative val="0"/>
            <c:bubble3D val="0"/>
            <c:extLst xmlns:c16r2="http://schemas.microsoft.com/office/drawing/2015/06/chart">
              <c:ext xmlns:c16="http://schemas.microsoft.com/office/drawing/2014/chart" uri="{C3380CC4-5D6E-409C-BE32-E72D297353CC}">
                <c16:uniqueId val="{00000007-37C8-4760-BDA9-22781E8A8E30}"/>
              </c:ext>
            </c:extLst>
          </c:dPt>
          <c:dPt>
            <c:idx val="8"/>
            <c:invertIfNegative val="0"/>
            <c:bubble3D val="0"/>
            <c:extLst xmlns:c16r2="http://schemas.microsoft.com/office/drawing/2015/06/chart">
              <c:ext xmlns:c16="http://schemas.microsoft.com/office/drawing/2014/chart" uri="{C3380CC4-5D6E-409C-BE32-E72D297353CC}">
                <c16:uniqueId val="{00000008-37C8-4760-BDA9-22781E8A8E30}"/>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d'entreprise</c:v>
                </c:pt>
                <c:pt idx="3">
                  <c:v>Changer de métier</c:v>
                </c:pt>
                <c:pt idx="4">
                  <c:v>Suivre une formation </c:v>
                </c:pt>
              </c:strCache>
            </c:strRef>
          </c:cat>
          <c:val>
            <c:numRef>
              <c:f>Feuil1!$B$3:$B$7</c:f>
              <c:numCache>
                <c:formatCode>General</c:formatCode>
                <c:ptCount val="5"/>
                <c:pt idx="0">
                  <c:v>32</c:v>
                </c:pt>
                <c:pt idx="1">
                  <c:v>51</c:v>
                </c:pt>
                <c:pt idx="2">
                  <c:v>73</c:v>
                </c:pt>
                <c:pt idx="3">
                  <c:v>77</c:v>
                </c:pt>
                <c:pt idx="4">
                  <c:v>83</c:v>
                </c:pt>
              </c:numCache>
            </c:numRef>
          </c:val>
          <c:extLst xmlns:c16r2="http://schemas.microsoft.com/office/drawing/2015/06/chart">
            <c:ext xmlns:c16="http://schemas.microsoft.com/office/drawing/2014/chart" uri="{C3380CC4-5D6E-409C-BE32-E72D297353CC}">
              <c16:uniqueId val="{00000009-37C8-4760-BDA9-22781E8A8E30}"/>
            </c:ext>
          </c:extLst>
        </c:ser>
        <c:dLbls>
          <c:showLegendKey val="0"/>
          <c:showVal val="0"/>
          <c:showCatName val="0"/>
          <c:showSerName val="0"/>
          <c:showPercent val="0"/>
          <c:showBubbleSize val="0"/>
        </c:dLbls>
        <c:gapWidth val="90"/>
        <c:axId val="130157952"/>
        <c:axId val="130167936"/>
      </c:barChart>
      <c:catAx>
        <c:axId val="130157952"/>
        <c:scaling>
          <c:orientation val="minMax"/>
        </c:scaling>
        <c:delete val="0"/>
        <c:axPos val="l"/>
        <c:numFmt formatCode="General" sourceLinked="0"/>
        <c:majorTickMark val="out"/>
        <c:minorTickMark val="none"/>
        <c:tickLblPos val="nextTo"/>
        <c:txPr>
          <a:bodyPr/>
          <a:lstStyle/>
          <a:p>
            <a:pPr>
              <a:defRPr sz="1200" b="0"/>
            </a:pPr>
            <a:endParaRPr lang="fr-FR"/>
          </a:p>
        </c:txPr>
        <c:crossAx val="130167936"/>
        <c:crosses val="autoZero"/>
        <c:auto val="1"/>
        <c:lblAlgn val="ctr"/>
        <c:lblOffset val="100"/>
        <c:noMultiLvlLbl val="0"/>
      </c:catAx>
      <c:valAx>
        <c:axId val="130167936"/>
        <c:scaling>
          <c:orientation val="minMax"/>
          <c:max val="100"/>
          <c:min val="0"/>
        </c:scaling>
        <c:delete val="1"/>
        <c:axPos val="b"/>
        <c:numFmt formatCode="General" sourceLinked="1"/>
        <c:majorTickMark val="out"/>
        <c:minorTickMark val="none"/>
        <c:tickLblPos val="nextTo"/>
        <c:crossAx val="13015795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1</c:v>
                </c:pt>
                <c:pt idx="1">
                  <c:v>7</c:v>
                </c:pt>
                <c:pt idx="2">
                  <c:v>55</c:v>
                </c:pt>
                <c:pt idx="3">
                  <c:v>37</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29900928"/>
        <c:axId val="129902464"/>
      </c:barChart>
      <c:catAx>
        <c:axId val="12990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902464"/>
        <c:crosses val="autoZero"/>
        <c:auto val="1"/>
        <c:lblAlgn val="ctr"/>
        <c:lblOffset val="100"/>
        <c:noMultiLvlLbl val="0"/>
      </c:catAx>
      <c:valAx>
        <c:axId val="129902464"/>
        <c:scaling>
          <c:orientation val="minMax"/>
        </c:scaling>
        <c:delete val="1"/>
        <c:axPos val="b"/>
        <c:numFmt formatCode="General" sourceLinked="1"/>
        <c:majorTickMark val="none"/>
        <c:minorTickMark val="none"/>
        <c:tickLblPos val="nextTo"/>
        <c:crossAx val="129900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41</c:v>
                </c:pt>
                <c:pt idx="1">
                  <c:v>32</c:v>
                </c:pt>
                <c:pt idx="2">
                  <c:v>27</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9966848"/>
        <c:axId val="129968384"/>
      </c:barChart>
      <c:catAx>
        <c:axId val="129966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968384"/>
        <c:crosses val="autoZero"/>
        <c:auto val="1"/>
        <c:lblAlgn val="ctr"/>
        <c:lblOffset val="100"/>
        <c:noMultiLvlLbl val="0"/>
      </c:catAx>
      <c:valAx>
        <c:axId val="129968384"/>
        <c:scaling>
          <c:orientation val="minMax"/>
        </c:scaling>
        <c:delete val="1"/>
        <c:axPos val="b"/>
        <c:numFmt formatCode="General" sourceLinked="1"/>
        <c:majorTickMark val="none"/>
        <c:minorTickMark val="none"/>
        <c:tickLblPos val="nextTo"/>
        <c:crossAx val="129966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9</c:v>
                </c:pt>
                <c:pt idx="1">
                  <c:v>32</c:v>
                </c:pt>
                <c:pt idx="2">
                  <c:v>30</c:v>
                </c:pt>
                <c:pt idx="3">
                  <c:v>29</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30007040"/>
        <c:axId val="130008576"/>
      </c:barChart>
      <c:catAx>
        <c:axId val="13000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0008576"/>
        <c:crosses val="autoZero"/>
        <c:auto val="1"/>
        <c:lblAlgn val="ctr"/>
        <c:lblOffset val="100"/>
        <c:noMultiLvlLbl val="0"/>
      </c:catAx>
      <c:valAx>
        <c:axId val="130008576"/>
        <c:scaling>
          <c:orientation val="minMax"/>
        </c:scaling>
        <c:delete val="1"/>
        <c:axPos val="b"/>
        <c:numFmt formatCode="General" sourceLinked="1"/>
        <c:majorTickMark val="none"/>
        <c:minorTickMark val="none"/>
        <c:tickLblPos val="nextTo"/>
        <c:crossAx val="130007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E4F9-4BD3-870C-7CA8247B787D}"/>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E4F9-4BD3-870C-7CA8247B787D}"/>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E4F9-4BD3-870C-7CA8247B787D}"/>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E4F9-4BD3-870C-7CA8247B787D}"/>
              </c:ext>
            </c:extLst>
          </c:dPt>
          <c:dPt>
            <c:idx val="4"/>
            <c:invertIfNegative val="0"/>
            <c:bubble3D val="0"/>
            <c:extLst xmlns:c16r2="http://schemas.microsoft.com/office/drawing/2015/06/chart">
              <c:ext xmlns:c16="http://schemas.microsoft.com/office/drawing/2014/chart" uri="{C3380CC4-5D6E-409C-BE32-E72D297353CC}">
                <c16:uniqueId val="{00000008-E4F9-4BD3-870C-7CA8247B787D}"/>
              </c:ext>
            </c:extLst>
          </c:dPt>
          <c:dPt>
            <c:idx val="5"/>
            <c:invertIfNegative val="0"/>
            <c:bubble3D val="0"/>
            <c:extLst xmlns:c16r2="http://schemas.microsoft.com/office/drawing/2015/06/chart">
              <c:ext xmlns:c16="http://schemas.microsoft.com/office/drawing/2014/chart" uri="{C3380CC4-5D6E-409C-BE32-E72D297353CC}">
                <c16:uniqueId val="{00000009-E4F9-4BD3-870C-7CA8247B787D}"/>
              </c:ext>
            </c:extLst>
          </c:dPt>
          <c:dPt>
            <c:idx val="6"/>
            <c:invertIfNegative val="0"/>
            <c:bubble3D val="0"/>
            <c:extLst xmlns:c16r2="http://schemas.microsoft.com/office/drawing/2015/06/chart">
              <c:ext xmlns:c16="http://schemas.microsoft.com/office/drawing/2014/chart" uri="{C3380CC4-5D6E-409C-BE32-E72D297353CC}">
                <c16:uniqueId val="{0000000A-E4F9-4BD3-870C-7CA8247B787D}"/>
              </c:ext>
            </c:extLst>
          </c:dPt>
          <c:dPt>
            <c:idx val="7"/>
            <c:invertIfNegative val="0"/>
            <c:bubble3D val="0"/>
            <c:extLst xmlns:c16r2="http://schemas.microsoft.com/office/drawing/2015/06/chart">
              <c:ext xmlns:c16="http://schemas.microsoft.com/office/drawing/2014/chart" uri="{C3380CC4-5D6E-409C-BE32-E72D297353CC}">
                <c16:uniqueId val="{0000000B-E4F9-4BD3-870C-7CA8247B787D}"/>
              </c:ext>
            </c:extLst>
          </c:dPt>
          <c:dPt>
            <c:idx val="8"/>
            <c:invertIfNegative val="0"/>
            <c:bubble3D val="0"/>
            <c:extLst xmlns:c16r2="http://schemas.microsoft.com/office/drawing/2015/06/chart">
              <c:ext xmlns:c16="http://schemas.microsoft.com/office/drawing/2014/chart" uri="{C3380CC4-5D6E-409C-BE32-E72D297353CC}">
                <c16:uniqueId val="{0000000C-E4F9-4BD3-870C-7CA8247B787D}"/>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12</c:v>
                </c:pt>
                <c:pt idx="1">
                  <c:v>32</c:v>
                </c:pt>
                <c:pt idx="2">
                  <c:v>23</c:v>
                </c:pt>
                <c:pt idx="3">
                  <c:v>33</c:v>
                </c:pt>
              </c:numCache>
            </c:numRef>
          </c:val>
          <c:extLst xmlns:c16r2="http://schemas.microsoft.com/office/drawing/2015/06/chart">
            <c:ext xmlns:c16="http://schemas.microsoft.com/office/drawing/2014/chart" uri="{C3380CC4-5D6E-409C-BE32-E72D297353CC}">
              <c16:uniqueId val="{0000000D-E4F9-4BD3-870C-7CA8247B787D}"/>
            </c:ext>
          </c:extLst>
        </c:ser>
        <c:dLbls>
          <c:showLegendKey val="0"/>
          <c:showVal val="0"/>
          <c:showCatName val="0"/>
          <c:showSerName val="0"/>
          <c:showPercent val="0"/>
          <c:showBubbleSize val="0"/>
        </c:dLbls>
        <c:gapWidth val="90"/>
        <c:axId val="130104320"/>
        <c:axId val="130106112"/>
      </c:barChart>
      <c:catAx>
        <c:axId val="130104320"/>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30106112"/>
        <c:crosses val="autoZero"/>
        <c:auto val="1"/>
        <c:lblAlgn val="ctr"/>
        <c:lblOffset val="100"/>
        <c:noMultiLvlLbl val="0"/>
      </c:catAx>
      <c:valAx>
        <c:axId val="130106112"/>
        <c:scaling>
          <c:orientation val="minMax"/>
          <c:max val="90"/>
          <c:min val="0"/>
        </c:scaling>
        <c:delete val="1"/>
        <c:axPos val="b"/>
        <c:numFmt formatCode="General" sourceLinked="1"/>
        <c:majorTickMark val="out"/>
        <c:minorTickMark val="none"/>
        <c:tickLblPos val="nextTo"/>
        <c:crossAx val="13010432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102809949533604"/>
          <c:y val="0.15321242406780211"/>
          <c:w val="0.49520522164730857"/>
          <c:h val="0.80072617536086033"/>
        </c:manualLayout>
      </c:layout>
      <c:barChart>
        <c:barDir val="bar"/>
        <c:grouping val="percentStacked"/>
        <c:varyColors val="0"/>
        <c:ser>
          <c:idx val="0"/>
          <c:order val="0"/>
          <c:tx>
            <c:strRef>
              <c:f>Feuil1!$B$1</c:f>
              <c:strCache>
                <c:ptCount val="1"/>
                <c:pt idx="0">
                  <c:v>Non concerné</c:v>
                </c:pt>
              </c:strCache>
            </c:strRef>
          </c:tx>
          <c:spPr>
            <a:solidFill>
              <a:schemeClr val="bg1">
                <a:lumMod val="75000"/>
              </a:schemeClr>
            </a:solidFill>
          </c:spPr>
          <c:invertIfNegative val="0"/>
          <c:dLbls>
            <c:spPr>
              <a:noFill/>
              <a:ln>
                <a:noFill/>
              </a:ln>
              <a:effectLst/>
            </c:spPr>
            <c:txPr>
              <a:bodyPr/>
              <a:lstStyle/>
              <a:p>
                <a:pPr algn="ctr">
                  <a:defRPr lang="fr-FR" sz="1200" b="1" i="0" u="none" strike="noStrike" kern="1200" baseline="0">
                    <a:solidFill>
                      <a:prstClr val="white"/>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Créer votre propre activité/entreprise</c:v>
                </c:pt>
                <c:pt idx="1">
                  <c:v>Changer de région</c:v>
                </c:pt>
                <c:pt idx="2">
                  <c:v>Changer de métier</c:v>
                </c:pt>
                <c:pt idx="3">
                  <c:v>Changer d'entreprise</c:v>
                </c:pt>
                <c:pt idx="4">
                  <c:v>Suivre une formation pour vous préparer à un nouveau métier </c:v>
                </c:pt>
              </c:strCache>
            </c:strRef>
          </c:cat>
          <c:val>
            <c:numRef>
              <c:f>Feuil1!$B$2:$B$6</c:f>
              <c:numCache>
                <c:formatCode>General</c:formatCode>
                <c:ptCount val="5"/>
                <c:pt idx="0">
                  <c:v>13</c:v>
                </c:pt>
                <c:pt idx="1">
                  <c:v>11</c:v>
                </c:pt>
                <c:pt idx="2">
                  <c:v>11</c:v>
                </c:pt>
                <c:pt idx="3">
                  <c:v>13</c:v>
                </c:pt>
                <c:pt idx="4">
                  <c:v>10</c:v>
                </c:pt>
              </c:numCache>
            </c:numRef>
          </c:val>
          <c:extLst xmlns:c16r2="http://schemas.microsoft.com/office/drawing/2015/06/chart">
            <c:ext xmlns:c16="http://schemas.microsoft.com/office/drawing/2014/chart" uri="{C3380CC4-5D6E-409C-BE32-E72D297353CC}">
              <c16:uniqueId val="{00000000-CECC-4DA8-BB22-4AA6066A0AD8}"/>
            </c:ext>
          </c:extLst>
        </c:ser>
        <c:ser>
          <c:idx val="1"/>
          <c:order val="1"/>
          <c:tx>
            <c:strRef>
              <c:f>Feuil1!$C$1</c:f>
              <c:strCache>
                <c:ptCount val="1"/>
                <c:pt idx="0">
                  <c:v>Non certainement pas</c:v>
                </c:pt>
              </c:strCache>
            </c:strRef>
          </c:tx>
          <c:spPr>
            <a:solidFill>
              <a:srgbClr val="C00000"/>
            </a:solidFill>
          </c:spPr>
          <c:invertIfNegative val="0"/>
          <c:dLbls>
            <c:spPr>
              <a:noFill/>
              <a:ln>
                <a:noFill/>
              </a:ln>
              <a:effectLst/>
            </c:spPr>
            <c:txPr>
              <a:bodyPr/>
              <a:lstStyle/>
              <a:p>
                <a:pPr algn="ctr">
                  <a:defRPr lang="fr-F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Créer votre propre activité/entreprise</c:v>
                </c:pt>
                <c:pt idx="1">
                  <c:v>Changer de région</c:v>
                </c:pt>
                <c:pt idx="2">
                  <c:v>Changer de métier</c:v>
                </c:pt>
                <c:pt idx="3">
                  <c:v>Changer d'entreprise</c:v>
                </c:pt>
                <c:pt idx="4">
                  <c:v>Suivre une formation pour vous préparer à un nouveau métier </c:v>
                </c:pt>
              </c:strCache>
            </c:strRef>
          </c:cat>
          <c:val>
            <c:numRef>
              <c:f>Feuil1!$C$2:$C$6</c:f>
              <c:numCache>
                <c:formatCode>General</c:formatCode>
                <c:ptCount val="5"/>
                <c:pt idx="0">
                  <c:v>22</c:v>
                </c:pt>
                <c:pt idx="1">
                  <c:v>17</c:v>
                </c:pt>
                <c:pt idx="2">
                  <c:v>6</c:v>
                </c:pt>
                <c:pt idx="3">
                  <c:v>4</c:v>
                </c:pt>
                <c:pt idx="4">
                  <c:v>4</c:v>
                </c:pt>
              </c:numCache>
            </c:numRef>
          </c:val>
          <c:extLst xmlns:c16r2="http://schemas.microsoft.com/office/drawing/2015/06/chart">
            <c:ext xmlns:c16="http://schemas.microsoft.com/office/drawing/2014/chart" uri="{C3380CC4-5D6E-409C-BE32-E72D297353CC}">
              <c16:uniqueId val="{00000001-CECC-4DA8-BB22-4AA6066A0AD8}"/>
            </c:ext>
          </c:extLst>
        </c:ser>
        <c:ser>
          <c:idx val="2"/>
          <c:order val="2"/>
          <c:tx>
            <c:strRef>
              <c:f>Feuil1!$D$1</c:f>
              <c:strCache>
                <c:ptCount val="1"/>
                <c:pt idx="0">
                  <c:v>Non probablement pas</c:v>
                </c:pt>
              </c:strCache>
            </c:strRef>
          </c:tx>
          <c:spPr>
            <a:solidFill>
              <a:srgbClr val="FF9933"/>
            </a:solidFill>
          </c:spPr>
          <c:invertIfNegative val="0"/>
          <c:dLbls>
            <c:spPr>
              <a:noFill/>
              <a:ln>
                <a:noFill/>
              </a:ln>
              <a:effectLst/>
            </c:spPr>
            <c:txPr>
              <a:bodyPr/>
              <a:lstStyle/>
              <a:p>
                <a:pPr algn="ctr">
                  <a:defRPr lang="fr-FR" sz="1200" b="1" i="0" u="none" strike="noStrike" kern="1200" baseline="0">
                    <a:solidFill>
                      <a:srgbClr val="222223"/>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Créer votre propre activité/entreprise</c:v>
                </c:pt>
                <c:pt idx="1">
                  <c:v>Changer de région</c:v>
                </c:pt>
                <c:pt idx="2">
                  <c:v>Changer de métier</c:v>
                </c:pt>
                <c:pt idx="3">
                  <c:v>Changer d'entreprise</c:v>
                </c:pt>
                <c:pt idx="4">
                  <c:v>Suivre une formation pour vous préparer à un nouveau métier </c:v>
                </c:pt>
              </c:strCache>
            </c:strRef>
          </c:cat>
          <c:val>
            <c:numRef>
              <c:f>Feuil1!$D$2:$D$6</c:f>
              <c:numCache>
                <c:formatCode>General</c:formatCode>
                <c:ptCount val="5"/>
                <c:pt idx="0">
                  <c:v>33</c:v>
                </c:pt>
                <c:pt idx="1">
                  <c:v>28</c:v>
                </c:pt>
                <c:pt idx="2">
                  <c:v>15</c:v>
                </c:pt>
                <c:pt idx="3">
                  <c:v>10</c:v>
                </c:pt>
                <c:pt idx="4">
                  <c:v>10</c:v>
                </c:pt>
              </c:numCache>
            </c:numRef>
          </c:val>
          <c:extLst xmlns:c16r2="http://schemas.microsoft.com/office/drawing/2015/06/chart">
            <c:ext xmlns:c16="http://schemas.microsoft.com/office/drawing/2014/chart" uri="{C3380CC4-5D6E-409C-BE32-E72D297353CC}">
              <c16:uniqueId val="{00000002-CECC-4DA8-BB22-4AA6066A0AD8}"/>
            </c:ext>
          </c:extLst>
        </c:ser>
        <c:ser>
          <c:idx val="4"/>
          <c:order val="3"/>
          <c:tx>
            <c:strRef>
              <c:f>Feuil1!$E$1</c:f>
              <c:strCache>
                <c:ptCount val="1"/>
                <c:pt idx="0">
                  <c:v>Oui probablement</c:v>
                </c:pt>
              </c:strCache>
            </c:strRef>
          </c:tx>
          <c:spPr>
            <a:solidFill>
              <a:srgbClr val="C4E59F"/>
            </a:solidFill>
          </c:spPr>
          <c:invertIfNegative val="0"/>
          <c:dLbls>
            <c:spPr>
              <a:noFill/>
              <a:ln>
                <a:noFill/>
              </a:ln>
              <a:effectLst/>
            </c:spPr>
            <c:txPr>
              <a:bodyPr/>
              <a:lstStyle/>
              <a:p>
                <a:pPr algn="ctr">
                  <a:defRPr lang="fr-FR" sz="1200" b="1" i="0" u="none" strike="noStrike" kern="1200" baseline="0">
                    <a:solidFill>
                      <a:prstClr val="white"/>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Créer votre propre activité/entreprise</c:v>
                </c:pt>
                <c:pt idx="1">
                  <c:v>Changer de région</c:v>
                </c:pt>
                <c:pt idx="2">
                  <c:v>Changer de métier</c:v>
                </c:pt>
                <c:pt idx="3">
                  <c:v>Changer d'entreprise</c:v>
                </c:pt>
                <c:pt idx="4">
                  <c:v>Suivre une formation pour vous préparer à un nouveau métier </c:v>
                </c:pt>
              </c:strCache>
            </c:strRef>
          </c:cat>
          <c:val>
            <c:numRef>
              <c:f>Feuil1!$E$2:$E$6</c:f>
              <c:numCache>
                <c:formatCode>General</c:formatCode>
                <c:ptCount val="5"/>
                <c:pt idx="0">
                  <c:v>24</c:v>
                </c:pt>
                <c:pt idx="1">
                  <c:v>31</c:v>
                </c:pt>
                <c:pt idx="2">
                  <c:v>51</c:v>
                </c:pt>
                <c:pt idx="3">
                  <c:v>48</c:v>
                </c:pt>
                <c:pt idx="4">
                  <c:v>47</c:v>
                </c:pt>
              </c:numCache>
            </c:numRef>
          </c:val>
          <c:extLst xmlns:c16r2="http://schemas.microsoft.com/office/drawing/2015/06/chart">
            <c:ext xmlns:c16="http://schemas.microsoft.com/office/drawing/2014/chart" uri="{C3380CC4-5D6E-409C-BE32-E72D297353CC}">
              <c16:uniqueId val="{00000003-CECC-4DA8-BB22-4AA6066A0AD8}"/>
            </c:ext>
          </c:extLst>
        </c:ser>
        <c:ser>
          <c:idx val="3"/>
          <c:order val="4"/>
          <c:tx>
            <c:strRef>
              <c:f>Feuil1!$F$1</c:f>
              <c:strCache>
                <c:ptCount val="1"/>
                <c:pt idx="0">
                  <c:v>Oui certainement</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Feuil1!$A$2:$A$6</c:f>
              <c:strCache>
                <c:ptCount val="5"/>
                <c:pt idx="0">
                  <c:v>Créer votre propre activité/entreprise</c:v>
                </c:pt>
                <c:pt idx="1">
                  <c:v>Changer de région</c:v>
                </c:pt>
                <c:pt idx="2">
                  <c:v>Changer de métier</c:v>
                </c:pt>
                <c:pt idx="3">
                  <c:v>Changer d'entreprise</c:v>
                </c:pt>
                <c:pt idx="4">
                  <c:v>Suivre une formation pour vous préparer à un nouveau métier </c:v>
                </c:pt>
              </c:strCache>
            </c:strRef>
          </c:cat>
          <c:val>
            <c:numRef>
              <c:f>Feuil1!$F$2:$F$6</c:f>
              <c:numCache>
                <c:formatCode>General</c:formatCode>
                <c:ptCount val="5"/>
                <c:pt idx="0">
                  <c:v>8</c:v>
                </c:pt>
                <c:pt idx="1">
                  <c:v>12</c:v>
                </c:pt>
                <c:pt idx="2">
                  <c:v>18</c:v>
                </c:pt>
                <c:pt idx="3">
                  <c:v>26</c:v>
                </c:pt>
                <c:pt idx="4">
                  <c:v>29</c:v>
                </c:pt>
              </c:numCache>
            </c:numRef>
          </c:val>
          <c:extLst xmlns:c16r2="http://schemas.microsoft.com/office/drawing/2015/06/chart">
            <c:ext xmlns:c16="http://schemas.microsoft.com/office/drawing/2014/chart" uri="{C3380CC4-5D6E-409C-BE32-E72D297353CC}">
              <c16:uniqueId val="{00000005-CECC-4DA8-BB22-4AA6066A0AD8}"/>
            </c:ext>
          </c:extLst>
        </c:ser>
        <c:dLbls>
          <c:showLegendKey val="0"/>
          <c:showVal val="0"/>
          <c:showCatName val="0"/>
          <c:showSerName val="0"/>
          <c:showPercent val="0"/>
          <c:showBubbleSize val="0"/>
        </c:dLbls>
        <c:gapWidth val="102"/>
        <c:overlap val="100"/>
        <c:axId val="109576960"/>
        <c:axId val="109578496"/>
      </c:barChart>
      <c:catAx>
        <c:axId val="109576960"/>
        <c:scaling>
          <c:orientation val="minMax"/>
        </c:scaling>
        <c:delete val="0"/>
        <c:axPos val="l"/>
        <c:numFmt formatCode="General" sourceLinked="0"/>
        <c:majorTickMark val="out"/>
        <c:minorTickMark val="none"/>
        <c:tickLblPos val="nextTo"/>
        <c:txPr>
          <a:bodyPr/>
          <a:lstStyle/>
          <a:p>
            <a:pPr>
              <a:defRPr sz="1400" b="1">
                <a:solidFill>
                  <a:srgbClr val="757578"/>
                </a:solidFill>
              </a:defRPr>
            </a:pPr>
            <a:endParaRPr lang="fr-FR"/>
          </a:p>
        </c:txPr>
        <c:crossAx val="109578496"/>
        <c:crosses val="autoZero"/>
        <c:auto val="1"/>
        <c:lblAlgn val="ctr"/>
        <c:lblOffset val="100"/>
        <c:noMultiLvlLbl val="0"/>
      </c:catAx>
      <c:valAx>
        <c:axId val="109578496"/>
        <c:scaling>
          <c:orientation val="minMax"/>
          <c:max val="1"/>
          <c:min val="0"/>
        </c:scaling>
        <c:delete val="1"/>
        <c:axPos val="b"/>
        <c:numFmt formatCode="0%" sourceLinked="1"/>
        <c:majorTickMark val="out"/>
        <c:minorTickMark val="none"/>
        <c:tickLblPos val="nextTo"/>
        <c:crossAx val="109576960"/>
        <c:crosses val="autoZero"/>
        <c:crossBetween val="between"/>
      </c:valAx>
    </c:plotArea>
    <c:legend>
      <c:legendPos val="b"/>
      <c:layout>
        <c:manualLayout>
          <c:xMode val="edge"/>
          <c:yMode val="edge"/>
          <c:x val="4.1259339664528182E-2"/>
          <c:y val="1.02092900062453E-2"/>
          <c:w val="0.93361979334113898"/>
          <c:h val="0.1303854998393762"/>
        </c:manualLayout>
      </c:layout>
      <c:overlay val="0"/>
      <c:spPr>
        <a:noFill/>
      </c:spPr>
      <c:txPr>
        <a:bodyPr/>
        <a:lstStyle/>
        <a:p>
          <a:pPr>
            <a:defRPr sz="12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12</c:v>
                </c:pt>
                <c:pt idx="1">
                  <c:v>9</c:v>
                </c:pt>
                <c:pt idx="2">
                  <c:v>79</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30638592"/>
        <c:axId val="130640128"/>
      </c:barChart>
      <c:catAx>
        <c:axId val="1306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0640128"/>
        <c:crosses val="autoZero"/>
        <c:auto val="1"/>
        <c:lblAlgn val="ctr"/>
        <c:lblOffset val="100"/>
        <c:noMultiLvlLbl val="0"/>
      </c:catAx>
      <c:valAx>
        <c:axId val="130640128"/>
        <c:scaling>
          <c:orientation val="minMax"/>
          <c:max val="90"/>
        </c:scaling>
        <c:delete val="1"/>
        <c:axPos val="b"/>
        <c:numFmt formatCode="General" sourceLinked="1"/>
        <c:majorTickMark val="none"/>
        <c:minorTickMark val="none"/>
        <c:tickLblPos val="nextTo"/>
        <c:crossAx val="130638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7</c:v>
                </c:pt>
                <c:pt idx="1">
                  <c:v>6</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60</c:v>
                </c:pt>
                <c:pt idx="1">
                  <c:v>50</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33</c:v>
                </c:pt>
                <c:pt idx="1">
                  <c:v>44</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30320256"/>
        <c:axId val="130321792"/>
      </c:barChart>
      <c:catAx>
        <c:axId val="130320256"/>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30321792"/>
        <c:crosses val="autoZero"/>
        <c:auto val="1"/>
        <c:lblAlgn val="ctr"/>
        <c:lblOffset val="100"/>
        <c:noMultiLvlLbl val="0"/>
      </c:catAx>
      <c:valAx>
        <c:axId val="130321792"/>
        <c:scaling>
          <c:orientation val="minMax"/>
          <c:max val="1"/>
          <c:min val="0"/>
        </c:scaling>
        <c:delete val="1"/>
        <c:axPos val="b"/>
        <c:numFmt formatCode="0%" sourceLinked="1"/>
        <c:majorTickMark val="out"/>
        <c:minorTickMark val="none"/>
        <c:tickLblPos val="nextTo"/>
        <c:crossAx val="13032025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spPr>
              <a:solidFill>
                <a:srgbClr val="8F8F92"/>
              </a:solidFill>
            </c:spPr>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A6A6A6"/>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FF3300"/>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FF9933"/>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142846"/>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66CCFF"/>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0066FF"/>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6600CC"/>
              </a:solidFill>
            </c:spPr>
            <c:extLst xmlns:c16r2="http://schemas.microsoft.com/office/drawing/2015/06/chart">
              <c:ext xmlns:c16="http://schemas.microsoft.com/office/drawing/2014/chart" uri="{C3380CC4-5D6E-409C-BE32-E72D297353CC}">
                <c16:uniqueId val="{00000011-929C-4F35-9057-EABC948E86BC}"/>
              </c:ext>
            </c:extLst>
          </c:dPt>
          <c:dLbls>
            <c:dLbl>
              <c:idx val="4"/>
              <c:layout/>
              <c:tx>
                <c:rich>
                  <a:bodyPr/>
                  <a:lstStyle/>
                  <a:p>
                    <a:r>
                      <a:rPr lang="en-US" smtClean="0"/>
                      <a:t>9</a:t>
                    </a:r>
                    <a:endParaRPr lang="en-US" dirty="0"/>
                  </a:p>
                </c:rich>
              </c:tx>
              <c:dLblPos val="outEnd"/>
              <c:showLegendKey val="0"/>
              <c:showVal val="1"/>
              <c:showCatName val="0"/>
              <c:showSerName val="0"/>
              <c:showPercent val="0"/>
              <c:showBubbleSize val="0"/>
            </c:dLbl>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Rien</c:v>
                </c:pt>
                <c:pt idx="2">
                  <c:v>Non concerné</c:v>
                </c:pt>
                <c:pt idx="3">
                  <c:v>Des droits individuels à la formation</c:v>
                </c:pt>
                <c:pt idx="4">
                  <c:v>Des formations qui préparent à changer de métier</c:v>
                </c:pt>
                <c:pt idx="5">
                  <c:v>Pouvoir choisir vous-même votre formation et votre organisme de formation</c:v>
                </c:pt>
                <c:pt idx="6">
                  <c:v>Une simplification de l'accès à la formation</c:v>
                </c:pt>
                <c:pt idx="7">
                  <c:v>Pouvoir se former pendant son temps de travail </c:v>
                </c:pt>
                <c:pt idx="8">
                  <c:v>Un système souple prenant en compte toute les situations professionnelles (chômage, changement de métier, évolution)</c:v>
                </c:pt>
              </c:strCache>
            </c:strRef>
          </c:cat>
          <c:val>
            <c:numRef>
              <c:f>Feuil1!$B$2:$B$13</c:f>
              <c:numCache>
                <c:formatCode>General</c:formatCode>
                <c:ptCount val="9"/>
                <c:pt idx="0">
                  <c:v>1</c:v>
                </c:pt>
                <c:pt idx="1">
                  <c:v>5</c:v>
                </c:pt>
                <c:pt idx="2">
                  <c:v>6</c:v>
                </c:pt>
                <c:pt idx="3">
                  <c:v>10</c:v>
                </c:pt>
                <c:pt idx="4">
                  <c:v>10</c:v>
                </c:pt>
                <c:pt idx="5">
                  <c:v>15</c:v>
                </c:pt>
                <c:pt idx="6">
                  <c:v>17</c:v>
                </c:pt>
                <c:pt idx="7">
                  <c:v>18</c:v>
                </c:pt>
                <c:pt idx="8">
                  <c:v>19</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30751488"/>
        <c:axId val="130753280"/>
      </c:barChart>
      <c:catAx>
        <c:axId val="130751488"/>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30753280"/>
        <c:crosses val="autoZero"/>
        <c:auto val="1"/>
        <c:lblAlgn val="ctr"/>
        <c:lblOffset val="100"/>
        <c:noMultiLvlLbl val="0"/>
      </c:catAx>
      <c:valAx>
        <c:axId val="130753280"/>
        <c:scaling>
          <c:orientation val="minMax"/>
          <c:max val="30"/>
          <c:min val="0"/>
        </c:scaling>
        <c:delete val="1"/>
        <c:axPos val="b"/>
        <c:numFmt formatCode="General" sourceLinked="1"/>
        <c:majorTickMark val="out"/>
        <c:minorTickMark val="none"/>
        <c:tickLblPos val="nextTo"/>
        <c:crossAx val="13075148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a:t>
            </a:r>
            <a:r>
              <a:rPr lang="fr-FR" sz="1200" b="0" i="0" u="none" strike="noStrike" kern="1200" baseline="0" dirty="0">
                <a:solidFill>
                  <a:srgbClr val="6E6E71"/>
                </a:solidFill>
                <a:latin typeface="+mn-lt"/>
                <a:ea typeface="+mn-ea"/>
                <a:cs typeface="+mn-cs"/>
              </a:rPr>
              <a:t>menacé (Net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03BC-4CEC-B8E2-C96264562168}"/>
              </c:ext>
            </c:extLst>
          </c:dPt>
          <c:dPt>
            <c:idx val="1"/>
            <c:invertIfNegative val="0"/>
            <c:bubble3D val="0"/>
            <c:extLst xmlns:c16r2="http://schemas.microsoft.com/office/drawing/2015/06/chart">
              <c:ext xmlns:c16="http://schemas.microsoft.com/office/drawing/2014/chart" uri="{C3380CC4-5D6E-409C-BE32-E72D297353CC}">
                <c16:uniqueId val="{00000001-03BC-4CEC-B8E2-C96264562168}"/>
              </c:ext>
            </c:extLst>
          </c:dPt>
          <c:dPt>
            <c:idx val="2"/>
            <c:invertIfNegative val="0"/>
            <c:bubble3D val="0"/>
            <c:extLst xmlns:c16r2="http://schemas.microsoft.com/office/drawing/2015/06/chart">
              <c:ext xmlns:c16="http://schemas.microsoft.com/office/drawing/2014/chart" uri="{C3380CC4-5D6E-409C-BE32-E72D297353CC}">
                <c16:uniqueId val="{00000002-03BC-4CEC-B8E2-C96264562168}"/>
              </c:ext>
            </c:extLst>
          </c:dPt>
          <c:dPt>
            <c:idx val="3"/>
            <c:invertIfNegative val="0"/>
            <c:bubble3D val="0"/>
            <c:extLst xmlns:c16r2="http://schemas.microsoft.com/office/drawing/2015/06/chart">
              <c:ext xmlns:c16="http://schemas.microsoft.com/office/drawing/2014/chart" uri="{C3380CC4-5D6E-409C-BE32-E72D297353CC}">
                <c16:uniqueId val="{00000003-03BC-4CEC-B8E2-C96264562168}"/>
              </c:ext>
            </c:extLst>
          </c:dPt>
          <c:dPt>
            <c:idx val="4"/>
            <c:invertIfNegative val="0"/>
            <c:bubble3D val="0"/>
            <c:extLst xmlns:c16r2="http://schemas.microsoft.com/office/drawing/2015/06/chart">
              <c:ext xmlns:c16="http://schemas.microsoft.com/office/drawing/2014/chart" uri="{C3380CC4-5D6E-409C-BE32-E72D297353CC}">
                <c16:uniqueId val="{00000004-03BC-4CEC-B8E2-C96264562168}"/>
              </c:ext>
            </c:extLst>
          </c:dPt>
          <c:dPt>
            <c:idx val="5"/>
            <c:invertIfNegative val="0"/>
            <c:bubble3D val="0"/>
            <c:extLst xmlns:c16r2="http://schemas.microsoft.com/office/drawing/2015/06/chart">
              <c:ext xmlns:c16="http://schemas.microsoft.com/office/drawing/2014/chart" uri="{C3380CC4-5D6E-409C-BE32-E72D297353CC}">
                <c16:uniqueId val="{00000005-03BC-4CEC-B8E2-C96264562168}"/>
              </c:ext>
            </c:extLst>
          </c:dPt>
          <c:dPt>
            <c:idx val="6"/>
            <c:invertIfNegative val="0"/>
            <c:bubble3D val="0"/>
            <c:extLst xmlns:c16r2="http://schemas.microsoft.com/office/drawing/2015/06/chart">
              <c:ext xmlns:c16="http://schemas.microsoft.com/office/drawing/2014/chart" uri="{C3380CC4-5D6E-409C-BE32-E72D297353CC}">
                <c16:uniqueId val="{00000006-03BC-4CEC-B8E2-C96264562168}"/>
              </c:ext>
            </c:extLst>
          </c:dPt>
          <c:dPt>
            <c:idx val="7"/>
            <c:invertIfNegative val="0"/>
            <c:bubble3D val="0"/>
            <c:extLst xmlns:c16r2="http://schemas.microsoft.com/office/drawing/2015/06/chart">
              <c:ext xmlns:c16="http://schemas.microsoft.com/office/drawing/2014/chart" uri="{C3380CC4-5D6E-409C-BE32-E72D297353CC}">
                <c16:uniqueId val="{00000007-03BC-4CEC-B8E2-C96264562168}"/>
              </c:ext>
            </c:extLst>
          </c:dPt>
          <c:dPt>
            <c:idx val="8"/>
            <c:invertIfNegative val="0"/>
            <c:bubble3D val="0"/>
            <c:extLst xmlns:c16r2="http://schemas.microsoft.com/office/drawing/2015/06/chart">
              <c:ext xmlns:c16="http://schemas.microsoft.com/office/drawing/2014/chart" uri="{C3380CC4-5D6E-409C-BE32-E72D297353CC}">
                <c16:uniqueId val="{00000008-03BC-4CEC-B8E2-C96264562168}"/>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Changer d'entreprise</c:v>
                </c:pt>
                <c:pt idx="4">
                  <c:v>Suivre une formation </c:v>
                </c:pt>
              </c:strCache>
            </c:strRef>
          </c:cat>
          <c:val>
            <c:numRef>
              <c:f>Feuil1!$B$3:$B$7</c:f>
              <c:numCache>
                <c:formatCode>General</c:formatCode>
                <c:ptCount val="5"/>
                <c:pt idx="0">
                  <c:v>34</c:v>
                </c:pt>
                <c:pt idx="1">
                  <c:v>40</c:v>
                </c:pt>
                <c:pt idx="2">
                  <c:v>75</c:v>
                </c:pt>
                <c:pt idx="3">
                  <c:v>80</c:v>
                </c:pt>
                <c:pt idx="4">
                  <c:v>81</c:v>
                </c:pt>
              </c:numCache>
            </c:numRef>
          </c:val>
          <c:extLst xmlns:c16r2="http://schemas.microsoft.com/office/drawing/2015/06/chart">
            <c:ext xmlns:c16="http://schemas.microsoft.com/office/drawing/2014/chart" uri="{C3380CC4-5D6E-409C-BE32-E72D297353CC}">
              <c16:uniqueId val="{00000009-03BC-4CEC-B8E2-C96264562168}"/>
            </c:ext>
          </c:extLst>
        </c:ser>
        <c:dLbls>
          <c:showLegendKey val="0"/>
          <c:showVal val="0"/>
          <c:showCatName val="0"/>
          <c:showSerName val="0"/>
          <c:showPercent val="0"/>
          <c:showBubbleSize val="0"/>
        </c:dLbls>
        <c:gapWidth val="90"/>
        <c:axId val="130798336"/>
        <c:axId val="130799872"/>
      </c:barChart>
      <c:catAx>
        <c:axId val="130798336"/>
        <c:scaling>
          <c:orientation val="minMax"/>
        </c:scaling>
        <c:delete val="0"/>
        <c:axPos val="l"/>
        <c:numFmt formatCode="General" sourceLinked="0"/>
        <c:majorTickMark val="out"/>
        <c:minorTickMark val="none"/>
        <c:tickLblPos val="nextTo"/>
        <c:txPr>
          <a:bodyPr/>
          <a:lstStyle/>
          <a:p>
            <a:pPr>
              <a:defRPr sz="1200" b="0"/>
            </a:pPr>
            <a:endParaRPr lang="fr-FR"/>
          </a:p>
        </c:txPr>
        <c:crossAx val="130799872"/>
        <c:crosses val="autoZero"/>
        <c:auto val="1"/>
        <c:lblAlgn val="ctr"/>
        <c:lblOffset val="100"/>
        <c:noMultiLvlLbl val="0"/>
      </c:catAx>
      <c:valAx>
        <c:axId val="130799872"/>
        <c:scaling>
          <c:orientation val="minMax"/>
          <c:max val="100"/>
          <c:min val="0"/>
        </c:scaling>
        <c:delete val="1"/>
        <c:axPos val="b"/>
        <c:numFmt formatCode="General" sourceLinked="1"/>
        <c:majorTickMark val="out"/>
        <c:minorTickMark val="none"/>
        <c:tickLblPos val="nextTo"/>
        <c:crossAx val="1307983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1</c:v>
                </c:pt>
                <c:pt idx="1">
                  <c:v>7</c:v>
                </c:pt>
                <c:pt idx="2">
                  <c:v>47</c:v>
                </c:pt>
                <c:pt idx="3">
                  <c:v>45</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30442752"/>
        <c:axId val="130444288"/>
      </c:barChart>
      <c:catAx>
        <c:axId val="130442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0444288"/>
        <c:crosses val="autoZero"/>
        <c:auto val="1"/>
        <c:lblAlgn val="ctr"/>
        <c:lblOffset val="100"/>
        <c:noMultiLvlLbl val="0"/>
      </c:catAx>
      <c:valAx>
        <c:axId val="130444288"/>
        <c:scaling>
          <c:orientation val="minMax"/>
        </c:scaling>
        <c:delete val="1"/>
        <c:axPos val="b"/>
        <c:numFmt formatCode="General" sourceLinked="1"/>
        <c:majorTickMark val="none"/>
        <c:minorTickMark val="none"/>
        <c:tickLblPos val="nextTo"/>
        <c:crossAx val="13044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39</c:v>
                </c:pt>
                <c:pt idx="1">
                  <c:v>38</c:v>
                </c:pt>
                <c:pt idx="2">
                  <c:v>23</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30480000"/>
        <c:axId val="130481536"/>
      </c:barChart>
      <c:catAx>
        <c:axId val="130480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0481536"/>
        <c:crosses val="autoZero"/>
        <c:auto val="1"/>
        <c:lblAlgn val="ctr"/>
        <c:lblOffset val="100"/>
        <c:noMultiLvlLbl val="0"/>
      </c:catAx>
      <c:valAx>
        <c:axId val="130481536"/>
        <c:scaling>
          <c:orientation val="minMax"/>
        </c:scaling>
        <c:delete val="1"/>
        <c:axPos val="b"/>
        <c:numFmt formatCode="General" sourceLinked="1"/>
        <c:majorTickMark val="none"/>
        <c:minorTickMark val="none"/>
        <c:tickLblPos val="nextTo"/>
        <c:crossAx val="130480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10</c:v>
                </c:pt>
                <c:pt idx="1">
                  <c:v>34</c:v>
                </c:pt>
                <c:pt idx="2">
                  <c:v>30</c:v>
                </c:pt>
                <c:pt idx="3">
                  <c:v>26</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30495616"/>
        <c:axId val="130497152"/>
      </c:barChart>
      <c:catAx>
        <c:axId val="1304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0497152"/>
        <c:crosses val="autoZero"/>
        <c:auto val="1"/>
        <c:lblAlgn val="ctr"/>
        <c:lblOffset val="100"/>
        <c:noMultiLvlLbl val="0"/>
      </c:catAx>
      <c:valAx>
        <c:axId val="130497152"/>
        <c:scaling>
          <c:orientation val="minMax"/>
        </c:scaling>
        <c:delete val="1"/>
        <c:axPos val="b"/>
        <c:numFmt formatCode="General" sourceLinked="1"/>
        <c:majorTickMark val="none"/>
        <c:minorTickMark val="none"/>
        <c:tickLblPos val="nextTo"/>
        <c:crossAx val="130495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CBC5-4181-B5DE-ED821B9F04D8}"/>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CBC5-4181-B5DE-ED821B9F04D8}"/>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CBC5-4181-B5DE-ED821B9F04D8}"/>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CBC5-4181-B5DE-ED821B9F04D8}"/>
              </c:ext>
            </c:extLst>
          </c:dPt>
          <c:dPt>
            <c:idx val="4"/>
            <c:invertIfNegative val="0"/>
            <c:bubble3D val="0"/>
            <c:extLst xmlns:c16r2="http://schemas.microsoft.com/office/drawing/2015/06/chart">
              <c:ext xmlns:c16="http://schemas.microsoft.com/office/drawing/2014/chart" uri="{C3380CC4-5D6E-409C-BE32-E72D297353CC}">
                <c16:uniqueId val="{00000008-CBC5-4181-B5DE-ED821B9F04D8}"/>
              </c:ext>
            </c:extLst>
          </c:dPt>
          <c:dPt>
            <c:idx val="5"/>
            <c:invertIfNegative val="0"/>
            <c:bubble3D val="0"/>
            <c:extLst xmlns:c16r2="http://schemas.microsoft.com/office/drawing/2015/06/chart">
              <c:ext xmlns:c16="http://schemas.microsoft.com/office/drawing/2014/chart" uri="{C3380CC4-5D6E-409C-BE32-E72D297353CC}">
                <c16:uniqueId val="{00000009-CBC5-4181-B5DE-ED821B9F04D8}"/>
              </c:ext>
            </c:extLst>
          </c:dPt>
          <c:dPt>
            <c:idx val="6"/>
            <c:invertIfNegative val="0"/>
            <c:bubble3D val="0"/>
            <c:extLst xmlns:c16r2="http://schemas.microsoft.com/office/drawing/2015/06/chart">
              <c:ext xmlns:c16="http://schemas.microsoft.com/office/drawing/2014/chart" uri="{C3380CC4-5D6E-409C-BE32-E72D297353CC}">
                <c16:uniqueId val="{0000000A-CBC5-4181-B5DE-ED821B9F04D8}"/>
              </c:ext>
            </c:extLst>
          </c:dPt>
          <c:dPt>
            <c:idx val="7"/>
            <c:invertIfNegative val="0"/>
            <c:bubble3D val="0"/>
            <c:extLst xmlns:c16r2="http://schemas.microsoft.com/office/drawing/2015/06/chart">
              <c:ext xmlns:c16="http://schemas.microsoft.com/office/drawing/2014/chart" uri="{C3380CC4-5D6E-409C-BE32-E72D297353CC}">
                <c16:uniqueId val="{0000000B-CBC5-4181-B5DE-ED821B9F04D8}"/>
              </c:ext>
            </c:extLst>
          </c:dPt>
          <c:dPt>
            <c:idx val="8"/>
            <c:invertIfNegative val="0"/>
            <c:bubble3D val="0"/>
            <c:extLst xmlns:c16r2="http://schemas.microsoft.com/office/drawing/2015/06/chart">
              <c:ext xmlns:c16="http://schemas.microsoft.com/office/drawing/2014/chart" uri="{C3380CC4-5D6E-409C-BE32-E72D297353CC}">
                <c16:uniqueId val="{0000000C-CBC5-4181-B5DE-ED821B9F04D8}"/>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8</c:v>
                </c:pt>
                <c:pt idx="1">
                  <c:v>30</c:v>
                </c:pt>
                <c:pt idx="2">
                  <c:v>31</c:v>
                </c:pt>
                <c:pt idx="3">
                  <c:v>30</c:v>
                </c:pt>
              </c:numCache>
            </c:numRef>
          </c:val>
          <c:extLst xmlns:c16r2="http://schemas.microsoft.com/office/drawing/2015/06/chart">
            <c:ext xmlns:c16="http://schemas.microsoft.com/office/drawing/2014/chart" uri="{C3380CC4-5D6E-409C-BE32-E72D297353CC}">
              <c16:uniqueId val="{0000000D-CBC5-4181-B5DE-ED821B9F04D8}"/>
            </c:ext>
          </c:extLst>
        </c:ser>
        <c:dLbls>
          <c:showLegendKey val="0"/>
          <c:showVal val="0"/>
          <c:showCatName val="0"/>
          <c:showSerName val="0"/>
          <c:showPercent val="0"/>
          <c:showBubbleSize val="0"/>
        </c:dLbls>
        <c:gapWidth val="90"/>
        <c:axId val="130539904"/>
        <c:axId val="130541440"/>
      </c:barChart>
      <c:catAx>
        <c:axId val="130539904"/>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30541440"/>
        <c:crosses val="autoZero"/>
        <c:auto val="1"/>
        <c:lblAlgn val="ctr"/>
        <c:lblOffset val="100"/>
        <c:noMultiLvlLbl val="0"/>
      </c:catAx>
      <c:valAx>
        <c:axId val="130541440"/>
        <c:scaling>
          <c:orientation val="minMax"/>
          <c:max val="90"/>
          <c:min val="0"/>
        </c:scaling>
        <c:delete val="1"/>
        <c:axPos val="b"/>
        <c:numFmt formatCode="General" sourceLinked="1"/>
        <c:majorTickMark val="out"/>
        <c:minorTickMark val="none"/>
        <c:tickLblPos val="nextTo"/>
        <c:crossAx val="13053990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layout/>
              <c:tx>
                <c:rich>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r>
                      <a:rPr lang="en-US" dirty="0" smtClean="0"/>
                      <a:t>75</a:t>
                    </a:r>
                    <a:endParaRPr lang="en-US" dirty="0"/>
                  </a:p>
                </c:rich>
              </c:tx>
              <c:spPr>
                <a:noFill/>
                <a:ln>
                  <a:noFill/>
                </a:ln>
                <a:effectLst/>
              </c:sp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13</c:v>
                </c:pt>
                <c:pt idx="1">
                  <c:v>12</c:v>
                </c:pt>
                <c:pt idx="2">
                  <c:v>74</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31307392"/>
        <c:axId val="131308928"/>
      </c:barChart>
      <c:catAx>
        <c:axId val="13130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1308928"/>
        <c:crosses val="autoZero"/>
        <c:auto val="1"/>
        <c:lblAlgn val="ctr"/>
        <c:lblOffset val="100"/>
        <c:noMultiLvlLbl val="0"/>
      </c:catAx>
      <c:valAx>
        <c:axId val="131308928"/>
        <c:scaling>
          <c:orientation val="minMax"/>
          <c:max val="90"/>
        </c:scaling>
        <c:delete val="1"/>
        <c:axPos val="b"/>
        <c:numFmt formatCode="General" sourceLinked="1"/>
        <c:majorTickMark val="none"/>
        <c:minorTickMark val="none"/>
        <c:tickLblPos val="nextTo"/>
        <c:crossAx val="13130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8</c:v>
                </c:pt>
                <c:pt idx="1">
                  <c:v>7</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52</c:v>
                </c:pt>
                <c:pt idx="1">
                  <c:v>44</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40</c:v>
                </c:pt>
                <c:pt idx="1">
                  <c:v>49</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30968576"/>
        <c:axId val="130978560"/>
      </c:barChart>
      <c:catAx>
        <c:axId val="130968576"/>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30978560"/>
        <c:crosses val="autoZero"/>
        <c:auto val="1"/>
        <c:lblAlgn val="ctr"/>
        <c:lblOffset val="100"/>
        <c:noMultiLvlLbl val="0"/>
      </c:catAx>
      <c:valAx>
        <c:axId val="130978560"/>
        <c:scaling>
          <c:orientation val="minMax"/>
          <c:max val="1"/>
          <c:min val="0"/>
        </c:scaling>
        <c:delete val="1"/>
        <c:axPos val="b"/>
        <c:numFmt formatCode="0%" sourceLinked="1"/>
        <c:majorTickMark val="out"/>
        <c:minorTickMark val="none"/>
        <c:tickLblPos val="nextTo"/>
        <c:crossAx val="13096857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102809949533604"/>
          <c:y val="0.15321242406780211"/>
          <c:w val="0.49520522164730857"/>
          <c:h val="0.80072617536086033"/>
        </c:manualLayout>
      </c:layout>
      <c:barChart>
        <c:barDir val="bar"/>
        <c:grouping val="percentStacked"/>
        <c:varyColors val="0"/>
        <c:ser>
          <c:idx val="0"/>
          <c:order val="0"/>
          <c:tx>
            <c:strRef>
              <c:f>Feuil1!$B$1</c:f>
              <c:strCache>
                <c:ptCount val="1"/>
                <c:pt idx="0">
                  <c:v>Non concerné</c:v>
                </c:pt>
              </c:strCache>
            </c:strRef>
          </c:tx>
          <c:spPr>
            <a:solidFill>
              <a:schemeClr val="bg1">
                <a:lumMod val="75000"/>
              </a:schemeClr>
            </a:solidFill>
          </c:spPr>
          <c:invertIfNegative val="0"/>
          <c:dLbls>
            <c:spPr>
              <a:noFill/>
              <a:ln>
                <a:noFill/>
              </a:ln>
              <a:effectLst/>
            </c:spPr>
            <c:txPr>
              <a:bodyPr/>
              <a:lstStyle/>
              <a:p>
                <a:pPr algn="ctr">
                  <a:defRPr lang="fr-FR" sz="1200" b="1" i="0" u="none" strike="noStrike" kern="1200" baseline="0">
                    <a:solidFill>
                      <a:prstClr val="white"/>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Créer votre propre activité/entreprise</c:v>
                </c:pt>
                <c:pt idx="1">
                  <c:v>Changer de région</c:v>
                </c:pt>
                <c:pt idx="2">
                  <c:v>Changer de métier</c:v>
                </c:pt>
                <c:pt idx="3">
                  <c:v>Changer d'entreprise</c:v>
                </c:pt>
                <c:pt idx="4">
                  <c:v>Suivre une formation pour vous préparer à un nouveau métier </c:v>
                </c:pt>
              </c:strCache>
            </c:strRef>
          </c:cat>
          <c:val>
            <c:numRef>
              <c:f>Feuil1!$B$2:$B$6</c:f>
              <c:numCache>
                <c:formatCode>General</c:formatCode>
                <c:ptCount val="5"/>
                <c:pt idx="0">
                  <c:v>6</c:v>
                </c:pt>
                <c:pt idx="1">
                  <c:v>4</c:v>
                </c:pt>
                <c:pt idx="2">
                  <c:v>4</c:v>
                </c:pt>
                <c:pt idx="3">
                  <c:v>5</c:v>
                </c:pt>
                <c:pt idx="4">
                  <c:v>4</c:v>
                </c:pt>
              </c:numCache>
            </c:numRef>
          </c:val>
          <c:extLst xmlns:c16r2="http://schemas.microsoft.com/office/drawing/2015/06/chart">
            <c:ext xmlns:c16="http://schemas.microsoft.com/office/drawing/2014/chart" uri="{C3380CC4-5D6E-409C-BE32-E72D297353CC}">
              <c16:uniqueId val="{00000000-CECC-4DA8-BB22-4AA6066A0AD8}"/>
            </c:ext>
          </c:extLst>
        </c:ser>
        <c:ser>
          <c:idx val="1"/>
          <c:order val="1"/>
          <c:tx>
            <c:strRef>
              <c:f>Feuil1!$C$1</c:f>
              <c:strCache>
                <c:ptCount val="1"/>
                <c:pt idx="0">
                  <c:v>Non certainement pas</c:v>
                </c:pt>
              </c:strCache>
            </c:strRef>
          </c:tx>
          <c:spPr>
            <a:solidFill>
              <a:srgbClr val="C00000"/>
            </a:solidFill>
          </c:spPr>
          <c:invertIfNegative val="0"/>
          <c:dLbls>
            <c:spPr>
              <a:noFill/>
              <a:ln>
                <a:noFill/>
              </a:ln>
              <a:effectLst/>
            </c:spPr>
            <c:txPr>
              <a:bodyPr/>
              <a:lstStyle/>
              <a:p>
                <a:pPr algn="ctr">
                  <a:defRPr lang="fr-F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Créer votre propre activité/entreprise</c:v>
                </c:pt>
                <c:pt idx="1">
                  <c:v>Changer de région</c:v>
                </c:pt>
                <c:pt idx="2">
                  <c:v>Changer de métier</c:v>
                </c:pt>
                <c:pt idx="3">
                  <c:v>Changer d'entreprise</c:v>
                </c:pt>
                <c:pt idx="4">
                  <c:v>Suivre une formation pour vous préparer à un nouveau métier </c:v>
                </c:pt>
              </c:strCache>
            </c:strRef>
          </c:cat>
          <c:val>
            <c:numRef>
              <c:f>Feuil1!$C$2:$C$6</c:f>
              <c:numCache>
                <c:formatCode>General</c:formatCode>
                <c:ptCount val="5"/>
                <c:pt idx="0">
                  <c:v>25</c:v>
                </c:pt>
                <c:pt idx="1">
                  <c:v>20</c:v>
                </c:pt>
                <c:pt idx="2">
                  <c:v>6</c:v>
                </c:pt>
                <c:pt idx="3">
                  <c:v>4</c:v>
                </c:pt>
                <c:pt idx="4">
                  <c:v>4</c:v>
                </c:pt>
              </c:numCache>
            </c:numRef>
          </c:val>
          <c:extLst xmlns:c16r2="http://schemas.microsoft.com/office/drawing/2015/06/chart">
            <c:ext xmlns:c16="http://schemas.microsoft.com/office/drawing/2014/chart" uri="{C3380CC4-5D6E-409C-BE32-E72D297353CC}">
              <c16:uniqueId val="{00000001-CECC-4DA8-BB22-4AA6066A0AD8}"/>
            </c:ext>
          </c:extLst>
        </c:ser>
        <c:ser>
          <c:idx val="2"/>
          <c:order val="2"/>
          <c:tx>
            <c:strRef>
              <c:f>Feuil1!$D$1</c:f>
              <c:strCache>
                <c:ptCount val="1"/>
                <c:pt idx="0">
                  <c:v>Non probablement pas</c:v>
                </c:pt>
              </c:strCache>
            </c:strRef>
          </c:tx>
          <c:spPr>
            <a:solidFill>
              <a:srgbClr val="FF9933"/>
            </a:solidFill>
          </c:spPr>
          <c:invertIfNegative val="0"/>
          <c:dLbls>
            <c:spPr>
              <a:noFill/>
              <a:ln>
                <a:noFill/>
              </a:ln>
              <a:effectLst/>
            </c:spPr>
            <c:txPr>
              <a:bodyPr/>
              <a:lstStyle/>
              <a:p>
                <a:pPr algn="ctr">
                  <a:defRPr lang="fr-FR" sz="1200" b="1" i="0" u="none" strike="noStrike" kern="1200" baseline="0">
                    <a:solidFill>
                      <a:srgbClr val="222223"/>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Créer votre propre activité/entreprise</c:v>
                </c:pt>
                <c:pt idx="1">
                  <c:v>Changer de région</c:v>
                </c:pt>
                <c:pt idx="2">
                  <c:v>Changer de métier</c:v>
                </c:pt>
                <c:pt idx="3">
                  <c:v>Changer d'entreprise</c:v>
                </c:pt>
                <c:pt idx="4">
                  <c:v>Suivre une formation pour vous préparer à un nouveau métier </c:v>
                </c:pt>
              </c:strCache>
            </c:strRef>
          </c:cat>
          <c:val>
            <c:numRef>
              <c:f>Feuil1!$D$2:$D$6</c:f>
              <c:numCache>
                <c:formatCode>General</c:formatCode>
                <c:ptCount val="5"/>
                <c:pt idx="0">
                  <c:v>36</c:v>
                </c:pt>
                <c:pt idx="1">
                  <c:v>32</c:v>
                </c:pt>
                <c:pt idx="2">
                  <c:v>16</c:v>
                </c:pt>
                <c:pt idx="3">
                  <c:v>10</c:v>
                </c:pt>
                <c:pt idx="4">
                  <c:v>10</c:v>
                </c:pt>
              </c:numCache>
            </c:numRef>
          </c:val>
          <c:extLst xmlns:c16r2="http://schemas.microsoft.com/office/drawing/2015/06/chart">
            <c:ext xmlns:c16="http://schemas.microsoft.com/office/drawing/2014/chart" uri="{C3380CC4-5D6E-409C-BE32-E72D297353CC}">
              <c16:uniqueId val="{00000002-CECC-4DA8-BB22-4AA6066A0AD8}"/>
            </c:ext>
          </c:extLst>
        </c:ser>
        <c:ser>
          <c:idx val="4"/>
          <c:order val="3"/>
          <c:tx>
            <c:strRef>
              <c:f>Feuil1!$E$1</c:f>
              <c:strCache>
                <c:ptCount val="1"/>
                <c:pt idx="0">
                  <c:v>Oui probablement</c:v>
                </c:pt>
              </c:strCache>
            </c:strRef>
          </c:tx>
          <c:spPr>
            <a:solidFill>
              <a:srgbClr val="C4E59F"/>
            </a:solidFill>
          </c:spPr>
          <c:invertIfNegative val="0"/>
          <c:dLbls>
            <c:spPr>
              <a:noFill/>
              <a:ln>
                <a:noFill/>
              </a:ln>
              <a:effectLst/>
            </c:spPr>
            <c:txPr>
              <a:bodyPr/>
              <a:lstStyle/>
              <a:p>
                <a:pPr algn="ctr">
                  <a:defRPr lang="fr-FR" sz="1200" b="1" i="0" u="none" strike="noStrike" kern="1200" baseline="0">
                    <a:solidFill>
                      <a:prstClr val="white"/>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Créer votre propre activité/entreprise</c:v>
                </c:pt>
                <c:pt idx="1">
                  <c:v>Changer de région</c:v>
                </c:pt>
                <c:pt idx="2">
                  <c:v>Changer de métier</c:v>
                </c:pt>
                <c:pt idx="3">
                  <c:v>Changer d'entreprise</c:v>
                </c:pt>
                <c:pt idx="4">
                  <c:v>Suivre une formation pour vous préparer à un nouveau métier </c:v>
                </c:pt>
              </c:strCache>
            </c:strRef>
          </c:cat>
          <c:val>
            <c:numRef>
              <c:f>Feuil1!$E$2:$E$6</c:f>
              <c:numCache>
                <c:formatCode>General</c:formatCode>
                <c:ptCount val="5"/>
                <c:pt idx="0">
                  <c:v>25</c:v>
                </c:pt>
                <c:pt idx="1">
                  <c:v>32</c:v>
                </c:pt>
                <c:pt idx="2">
                  <c:v>54</c:v>
                </c:pt>
                <c:pt idx="3">
                  <c:v>52</c:v>
                </c:pt>
                <c:pt idx="4">
                  <c:v>51</c:v>
                </c:pt>
              </c:numCache>
            </c:numRef>
          </c:val>
          <c:extLst xmlns:c16r2="http://schemas.microsoft.com/office/drawing/2015/06/chart">
            <c:ext xmlns:c16="http://schemas.microsoft.com/office/drawing/2014/chart" uri="{C3380CC4-5D6E-409C-BE32-E72D297353CC}">
              <c16:uniqueId val="{00000003-CECC-4DA8-BB22-4AA6066A0AD8}"/>
            </c:ext>
          </c:extLst>
        </c:ser>
        <c:ser>
          <c:idx val="3"/>
          <c:order val="4"/>
          <c:tx>
            <c:strRef>
              <c:f>Feuil1!$F$1</c:f>
              <c:strCache>
                <c:ptCount val="1"/>
                <c:pt idx="0">
                  <c:v>Oui certainement</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Feuil1!$A$2:$A$6</c:f>
              <c:strCache>
                <c:ptCount val="5"/>
                <c:pt idx="0">
                  <c:v>Créer votre propre activité/entreprise</c:v>
                </c:pt>
                <c:pt idx="1">
                  <c:v>Changer de région</c:v>
                </c:pt>
                <c:pt idx="2">
                  <c:v>Changer de métier</c:v>
                </c:pt>
                <c:pt idx="3">
                  <c:v>Changer d'entreprise</c:v>
                </c:pt>
                <c:pt idx="4">
                  <c:v>Suivre une formation pour vous préparer à un nouveau métier </c:v>
                </c:pt>
              </c:strCache>
            </c:strRef>
          </c:cat>
          <c:val>
            <c:numRef>
              <c:f>Feuil1!$F$2:$F$6</c:f>
              <c:numCache>
                <c:formatCode>General</c:formatCode>
                <c:ptCount val="5"/>
                <c:pt idx="0">
                  <c:v>8</c:v>
                </c:pt>
                <c:pt idx="1">
                  <c:v>13</c:v>
                </c:pt>
                <c:pt idx="2">
                  <c:v>20</c:v>
                </c:pt>
                <c:pt idx="3">
                  <c:v>28</c:v>
                </c:pt>
                <c:pt idx="4">
                  <c:v>31</c:v>
                </c:pt>
              </c:numCache>
            </c:numRef>
          </c:val>
          <c:extLst xmlns:c16r2="http://schemas.microsoft.com/office/drawing/2015/06/chart">
            <c:ext xmlns:c16="http://schemas.microsoft.com/office/drawing/2014/chart" uri="{C3380CC4-5D6E-409C-BE32-E72D297353CC}">
              <c16:uniqueId val="{00000005-CECC-4DA8-BB22-4AA6066A0AD8}"/>
            </c:ext>
          </c:extLst>
        </c:ser>
        <c:dLbls>
          <c:showLegendKey val="0"/>
          <c:showVal val="0"/>
          <c:showCatName val="0"/>
          <c:showSerName val="0"/>
          <c:showPercent val="0"/>
          <c:showBubbleSize val="0"/>
        </c:dLbls>
        <c:gapWidth val="102"/>
        <c:overlap val="100"/>
        <c:axId val="109322624"/>
        <c:axId val="109324160"/>
      </c:barChart>
      <c:catAx>
        <c:axId val="109322624"/>
        <c:scaling>
          <c:orientation val="minMax"/>
        </c:scaling>
        <c:delete val="0"/>
        <c:axPos val="l"/>
        <c:numFmt formatCode="General" sourceLinked="0"/>
        <c:majorTickMark val="out"/>
        <c:minorTickMark val="none"/>
        <c:tickLblPos val="nextTo"/>
        <c:txPr>
          <a:bodyPr/>
          <a:lstStyle/>
          <a:p>
            <a:pPr>
              <a:defRPr sz="1400" b="1">
                <a:solidFill>
                  <a:srgbClr val="757578"/>
                </a:solidFill>
              </a:defRPr>
            </a:pPr>
            <a:endParaRPr lang="fr-FR"/>
          </a:p>
        </c:txPr>
        <c:crossAx val="109324160"/>
        <c:crosses val="autoZero"/>
        <c:auto val="1"/>
        <c:lblAlgn val="ctr"/>
        <c:lblOffset val="100"/>
        <c:noMultiLvlLbl val="0"/>
      </c:catAx>
      <c:valAx>
        <c:axId val="109324160"/>
        <c:scaling>
          <c:orientation val="minMax"/>
          <c:max val="1"/>
          <c:min val="0"/>
        </c:scaling>
        <c:delete val="1"/>
        <c:axPos val="b"/>
        <c:numFmt formatCode="0%" sourceLinked="1"/>
        <c:majorTickMark val="out"/>
        <c:minorTickMark val="none"/>
        <c:tickLblPos val="nextTo"/>
        <c:crossAx val="109322624"/>
        <c:crosses val="autoZero"/>
        <c:crossBetween val="between"/>
      </c:valAx>
    </c:plotArea>
    <c:legend>
      <c:legendPos val="b"/>
      <c:layout>
        <c:manualLayout>
          <c:xMode val="edge"/>
          <c:yMode val="edge"/>
          <c:x val="4.1259339664528182E-2"/>
          <c:y val="1.02092900062453E-2"/>
          <c:w val="0.93361979334113898"/>
          <c:h val="0.1303854998393762"/>
        </c:manualLayout>
      </c:layout>
      <c:overlay val="0"/>
      <c:spPr>
        <a:noFill/>
      </c:spPr>
      <c:txPr>
        <a:bodyPr/>
        <a:lstStyle/>
        <a:p>
          <a:pPr>
            <a:defRPr sz="12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8F8F92"/>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66CCFF"/>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FF3300"/>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FF9933"/>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142846"/>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0066FF"/>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6600CC"/>
              </a:solidFill>
            </c:spPr>
            <c:extLst xmlns:c16r2="http://schemas.microsoft.com/office/drawing/2015/06/chart">
              <c:ext xmlns:c16="http://schemas.microsoft.com/office/drawing/2014/chart" uri="{C3380CC4-5D6E-409C-BE32-E72D297353CC}">
                <c16:uniqueId val="{00000011-929C-4F35-9057-EABC948E86BC}"/>
              </c:ext>
            </c:extLst>
          </c:dPt>
          <c:dLbls>
            <c:dLbl>
              <c:idx val="8"/>
              <c:layout/>
              <c:tx>
                <c:rich>
                  <a:bodyPr/>
                  <a:lstStyle/>
                  <a:p>
                    <a:r>
                      <a:rPr lang="en-US" dirty="0" smtClean="0">
                        <a:solidFill>
                          <a:schemeClr val="bg2"/>
                        </a:solidFill>
                      </a:rPr>
                      <a:t>18</a:t>
                    </a:r>
                    <a:endParaRPr lang="en-US" dirty="0">
                      <a:solidFill>
                        <a:schemeClr val="bg2"/>
                      </a:solidFill>
                    </a:endParaRPr>
                  </a:p>
                </c:rich>
              </c:tx>
              <c:dLblPos val="outEnd"/>
              <c:showLegendKey val="0"/>
              <c:showVal val="1"/>
              <c:showCatName val="0"/>
              <c:showSerName val="0"/>
              <c:showPercent val="0"/>
              <c:showBubbleSize val="0"/>
            </c:dLbl>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Non concerné</c:v>
                </c:pt>
                <c:pt idx="2">
                  <c:v>Rien</c:v>
                </c:pt>
                <c:pt idx="3">
                  <c:v>Une simplification de l'accès à la formation</c:v>
                </c:pt>
                <c:pt idx="4">
                  <c:v>Des droits individuels à la formation</c:v>
                </c:pt>
                <c:pt idx="5">
                  <c:v>Des formations qui préparent à changer de métier</c:v>
                </c:pt>
                <c:pt idx="6">
                  <c:v>Pouvoir choisir vous-même votre formation et votre organisme de formation</c:v>
                </c:pt>
                <c:pt idx="7">
                  <c:v>Pouvoir se former pendant son temps de travail </c:v>
                </c:pt>
                <c:pt idx="8">
                  <c:v>Un système souple prenant en compte toute les situations professionnelles (chômage, changement de métier, évolution)</c:v>
                </c:pt>
              </c:strCache>
            </c:strRef>
          </c:cat>
          <c:val>
            <c:numRef>
              <c:f>Feuil1!$B$2:$B$13</c:f>
              <c:numCache>
                <c:formatCode>General</c:formatCode>
                <c:ptCount val="9"/>
                <c:pt idx="0">
                  <c:v>0</c:v>
                </c:pt>
                <c:pt idx="1">
                  <c:v>7</c:v>
                </c:pt>
                <c:pt idx="2">
                  <c:v>10</c:v>
                </c:pt>
                <c:pt idx="3">
                  <c:v>10</c:v>
                </c:pt>
                <c:pt idx="4">
                  <c:v>12</c:v>
                </c:pt>
                <c:pt idx="5">
                  <c:v>12</c:v>
                </c:pt>
                <c:pt idx="6">
                  <c:v>15</c:v>
                </c:pt>
                <c:pt idx="7">
                  <c:v>16</c:v>
                </c:pt>
                <c:pt idx="8">
                  <c:v>17</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31436544"/>
        <c:axId val="131438080"/>
      </c:barChart>
      <c:catAx>
        <c:axId val="131436544"/>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31438080"/>
        <c:crosses val="autoZero"/>
        <c:auto val="1"/>
        <c:lblAlgn val="ctr"/>
        <c:lblOffset val="100"/>
        <c:noMultiLvlLbl val="0"/>
      </c:catAx>
      <c:valAx>
        <c:axId val="131438080"/>
        <c:scaling>
          <c:orientation val="minMax"/>
          <c:max val="30"/>
          <c:min val="0"/>
        </c:scaling>
        <c:delete val="1"/>
        <c:axPos val="b"/>
        <c:numFmt formatCode="General" sourceLinked="1"/>
        <c:majorTickMark val="out"/>
        <c:minorTickMark val="none"/>
        <c:tickLblPos val="nextTo"/>
        <c:crossAx val="13143654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a:t>
            </a:r>
            <a:r>
              <a:rPr lang="fr-FR" sz="1200" b="0" i="0" u="none" strike="noStrike" kern="1200" baseline="0" dirty="0">
                <a:solidFill>
                  <a:srgbClr val="6E6E71"/>
                </a:solidFill>
                <a:latin typeface="+mn-lt"/>
                <a:ea typeface="+mn-ea"/>
                <a:cs typeface="+mn-cs"/>
              </a:rPr>
              <a:t>(Net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5365-4F5B-A814-81B08CFA8B58}"/>
              </c:ext>
            </c:extLst>
          </c:dPt>
          <c:dPt>
            <c:idx val="1"/>
            <c:invertIfNegative val="0"/>
            <c:bubble3D val="0"/>
            <c:extLst xmlns:c16r2="http://schemas.microsoft.com/office/drawing/2015/06/chart">
              <c:ext xmlns:c16="http://schemas.microsoft.com/office/drawing/2014/chart" uri="{C3380CC4-5D6E-409C-BE32-E72D297353CC}">
                <c16:uniqueId val="{00000001-5365-4F5B-A814-81B08CFA8B58}"/>
              </c:ext>
            </c:extLst>
          </c:dPt>
          <c:dPt>
            <c:idx val="2"/>
            <c:invertIfNegative val="0"/>
            <c:bubble3D val="0"/>
            <c:extLst xmlns:c16r2="http://schemas.microsoft.com/office/drawing/2015/06/chart">
              <c:ext xmlns:c16="http://schemas.microsoft.com/office/drawing/2014/chart" uri="{C3380CC4-5D6E-409C-BE32-E72D297353CC}">
                <c16:uniqueId val="{00000002-5365-4F5B-A814-81B08CFA8B58}"/>
              </c:ext>
            </c:extLst>
          </c:dPt>
          <c:dPt>
            <c:idx val="3"/>
            <c:invertIfNegative val="0"/>
            <c:bubble3D val="0"/>
            <c:extLst xmlns:c16r2="http://schemas.microsoft.com/office/drawing/2015/06/chart">
              <c:ext xmlns:c16="http://schemas.microsoft.com/office/drawing/2014/chart" uri="{C3380CC4-5D6E-409C-BE32-E72D297353CC}">
                <c16:uniqueId val="{00000003-5365-4F5B-A814-81B08CFA8B58}"/>
              </c:ext>
            </c:extLst>
          </c:dPt>
          <c:dPt>
            <c:idx val="4"/>
            <c:invertIfNegative val="0"/>
            <c:bubble3D val="0"/>
            <c:extLst xmlns:c16r2="http://schemas.microsoft.com/office/drawing/2015/06/chart">
              <c:ext xmlns:c16="http://schemas.microsoft.com/office/drawing/2014/chart" uri="{C3380CC4-5D6E-409C-BE32-E72D297353CC}">
                <c16:uniqueId val="{00000004-5365-4F5B-A814-81B08CFA8B58}"/>
              </c:ext>
            </c:extLst>
          </c:dPt>
          <c:dPt>
            <c:idx val="5"/>
            <c:invertIfNegative val="0"/>
            <c:bubble3D val="0"/>
            <c:extLst xmlns:c16r2="http://schemas.microsoft.com/office/drawing/2015/06/chart">
              <c:ext xmlns:c16="http://schemas.microsoft.com/office/drawing/2014/chart" uri="{C3380CC4-5D6E-409C-BE32-E72D297353CC}">
                <c16:uniqueId val="{00000005-5365-4F5B-A814-81B08CFA8B58}"/>
              </c:ext>
            </c:extLst>
          </c:dPt>
          <c:dPt>
            <c:idx val="6"/>
            <c:invertIfNegative val="0"/>
            <c:bubble3D val="0"/>
            <c:extLst xmlns:c16r2="http://schemas.microsoft.com/office/drawing/2015/06/chart">
              <c:ext xmlns:c16="http://schemas.microsoft.com/office/drawing/2014/chart" uri="{C3380CC4-5D6E-409C-BE32-E72D297353CC}">
                <c16:uniqueId val="{00000006-5365-4F5B-A814-81B08CFA8B58}"/>
              </c:ext>
            </c:extLst>
          </c:dPt>
          <c:dPt>
            <c:idx val="7"/>
            <c:invertIfNegative val="0"/>
            <c:bubble3D val="0"/>
            <c:extLst xmlns:c16r2="http://schemas.microsoft.com/office/drawing/2015/06/chart">
              <c:ext xmlns:c16="http://schemas.microsoft.com/office/drawing/2014/chart" uri="{C3380CC4-5D6E-409C-BE32-E72D297353CC}">
                <c16:uniqueId val="{00000007-5365-4F5B-A814-81B08CFA8B58}"/>
              </c:ext>
            </c:extLst>
          </c:dPt>
          <c:dPt>
            <c:idx val="8"/>
            <c:invertIfNegative val="0"/>
            <c:bubble3D val="0"/>
            <c:extLst xmlns:c16r2="http://schemas.microsoft.com/office/drawing/2015/06/chart">
              <c:ext xmlns:c16="http://schemas.microsoft.com/office/drawing/2014/chart" uri="{C3380CC4-5D6E-409C-BE32-E72D297353CC}">
                <c16:uniqueId val="{00000008-5365-4F5B-A814-81B08CFA8B58}"/>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Suivre une formation </c:v>
                </c:pt>
                <c:pt idx="4">
                  <c:v>Changer d'entreprise</c:v>
                </c:pt>
              </c:strCache>
            </c:strRef>
          </c:cat>
          <c:val>
            <c:numRef>
              <c:f>Feuil1!$B$3:$B$7</c:f>
              <c:numCache>
                <c:formatCode>General</c:formatCode>
                <c:ptCount val="5"/>
                <c:pt idx="0">
                  <c:v>31</c:v>
                </c:pt>
                <c:pt idx="1">
                  <c:v>42</c:v>
                </c:pt>
                <c:pt idx="2">
                  <c:v>71</c:v>
                </c:pt>
                <c:pt idx="3">
                  <c:v>81</c:v>
                </c:pt>
                <c:pt idx="4">
                  <c:v>84</c:v>
                </c:pt>
              </c:numCache>
            </c:numRef>
          </c:val>
          <c:extLst xmlns:c16r2="http://schemas.microsoft.com/office/drawing/2015/06/chart">
            <c:ext xmlns:c16="http://schemas.microsoft.com/office/drawing/2014/chart" uri="{C3380CC4-5D6E-409C-BE32-E72D297353CC}">
              <c16:uniqueId val="{00000009-5365-4F5B-A814-81B08CFA8B58}"/>
            </c:ext>
          </c:extLst>
        </c:ser>
        <c:dLbls>
          <c:showLegendKey val="0"/>
          <c:showVal val="0"/>
          <c:showCatName val="0"/>
          <c:showSerName val="0"/>
          <c:showPercent val="0"/>
          <c:showBubbleSize val="0"/>
        </c:dLbls>
        <c:gapWidth val="90"/>
        <c:axId val="131360256"/>
        <c:axId val="131361792"/>
      </c:barChart>
      <c:catAx>
        <c:axId val="131360256"/>
        <c:scaling>
          <c:orientation val="minMax"/>
        </c:scaling>
        <c:delete val="0"/>
        <c:axPos val="l"/>
        <c:numFmt formatCode="General" sourceLinked="0"/>
        <c:majorTickMark val="out"/>
        <c:minorTickMark val="none"/>
        <c:tickLblPos val="nextTo"/>
        <c:txPr>
          <a:bodyPr/>
          <a:lstStyle/>
          <a:p>
            <a:pPr>
              <a:defRPr sz="1200" b="0"/>
            </a:pPr>
            <a:endParaRPr lang="fr-FR"/>
          </a:p>
        </c:txPr>
        <c:crossAx val="131361792"/>
        <c:crosses val="autoZero"/>
        <c:auto val="1"/>
        <c:lblAlgn val="ctr"/>
        <c:lblOffset val="100"/>
        <c:noMultiLvlLbl val="0"/>
      </c:catAx>
      <c:valAx>
        <c:axId val="131361792"/>
        <c:scaling>
          <c:orientation val="minMax"/>
          <c:max val="100"/>
          <c:min val="0"/>
        </c:scaling>
        <c:delete val="1"/>
        <c:axPos val="b"/>
        <c:numFmt formatCode="General" sourceLinked="1"/>
        <c:majorTickMark val="out"/>
        <c:minorTickMark val="none"/>
        <c:tickLblPos val="nextTo"/>
        <c:crossAx val="13136025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96582538385417"/>
          <c:y val="3.7499999999999999E-2"/>
          <c:w val="0.74811283191499711"/>
          <c:h val="0.87591633858267715"/>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5-1B67-4414-BBE8-7D930C683038}"/>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1B67-4414-BBE8-7D930C683038}"/>
              </c:ext>
            </c:extLst>
          </c:dPt>
          <c:dPt>
            <c:idx val="2"/>
            <c:invertIfNegative val="0"/>
            <c:bubble3D val="0"/>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01-1B67-4414-BBE8-7D930C6830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 (obtenus au terme d'un cycle d'étude suivi dans le cadre scolaire)</c:v>
                </c:pt>
                <c:pt idx="2">
                  <c:v>la formation professionnelle tout au long de la vie</c:v>
                </c:pt>
              </c:strCache>
            </c:strRef>
          </c:cat>
          <c:val>
            <c:numRef>
              <c:f>Feuil1!$B$2:$B$4</c:f>
              <c:numCache>
                <c:formatCode>General</c:formatCode>
                <c:ptCount val="3"/>
                <c:pt idx="0">
                  <c:v>12</c:v>
                </c:pt>
                <c:pt idx="1">
                  <c:v>10</c:v>
                </c:pt>
                <c:pt idx="2">
                  <c:v>77</c:v>
                </c:pt>
              </c:numCache>
            </c:numRef>
          </c:val>
          <c:extLst xmlns:c16r2="http://schemas.microsoft.com/office/drawing/2015/06/chart">
            <c:ext xmlns:c16="http://schemas.microsoft.com/office/drawing/2014/chart" uri="{C3380CC4-5D6E-409C-BE32-E72D297353CC}">
              <c16:uniqueId val="{00000000-C72E-49E5-A51C-888697771751}"/>
            </c:ext>
          </c:extLst>
        </c:ser>
        <c:ser>
          <c:idx val="1"/>
          <c:order val="1"/>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4-1B67-4414-BBE8-7D930C683038}"/>
              </c:ext>
            </c:extLst>
          </c:dPt>
          <c:dPt>
            <c:idx val="1"/>
            <c:invertIfNegative val="0"/>
            <c:bubble3D val="0"/>
            <c:spPr>
              <a:solidFill>
                <a:schemeClr val="accent1">
                  <a:lumMod val="50000"/>
                </a:schemeClr>
              </a:solidFill>
              <a:ln>
                <a:noFill/>
              </a:ln>
              <a:effectLst/>
            </c:spPr>
            <c:extLst xmlns:c16r2="http://schemas.microsoft.com/office/drawing/2015/06/chart">
              <c:ext xmlns:c16="http://schemas.microsoft.com/office/drawing/2014/chart" uri="{C3380CC4-5D6E-409C-BE32-E72D297353CC}">
                <c16:uniqueId val="{00000002-1B67-4414-BBE8-7D930C683038}"/>
              </c:ext>
            </c:extLst>
          </c:dPt>
          <c:dPt>
            <c:idx val="2"/>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0-1B67-4414-BBE8-7D930C6830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 (obtenus au terme d'un cycle d'étude suivi dans le cadre scolaire)</c:v>
                </c:pt>
                <c:pt idx="2">
                  <c:v>la formation professionnelle tout au long de la vie</c:v>
                </c:pt>
              </c:strCache>
            </c:strRef>
          </c:cat>
          <c:val>
            <c:numRef>
              <c:f>Feuil1!$C$2:$C$4</c:f>
              <c:numCache>
                <c:formatCode>General</c:formatCode>
                <c:ptCount val="3"/>
                <c:pt idx="0">
                  <c:v>19</c:v>
                </c:pt>
                <c:pt idx="1">
                  <c:v>11</c:v>
                </c:pt>
                <c:pt idx="2">
                  <c:v>70</c:v>
                </c:pt>
              </c:numCache>
            </c:numRef>
          </c:val>
          <c:extLst xmlns:c16r2="http://schemas.microsoft.com/office/drawing/2015/06/chart">
            <c:ext xmlns:c16="http://schemas.microsoft.com/office/drawing/2014/chart" uri="{C3380CC4-5D6E-409C-BE32-E72D297353CC}">
              <c16:uniqueId val="{00000001-C72E-49E5-A51C-888697771751}"/>
            </c:ext>
          </c:extLst>
        </c:ser>
        <c:dLbls>
          <c:showLegendKey val="0"/>
          <c:showVal val="0"/>
          <c:showCatName val="0"/>
          <c:showSerName val="0"/>
          <c:showPercent val="0"/>
          <c:showBubbleSize val="0"/>
        </c:dLbls>
        <c:gapWidth val="182"/>
        <c:axId val="109433984"/>
        <c:axId val="109435520"/>
      </c:barChart>
      <c:catAx>
        <c:axId val="109433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757578"/>
                </a:solidFill>
                <a:latin typeface="+mn-lt"/>
                <a:ea typeface="+mn-ea"/>
                <a:cs typeface="+mn-cs"/>
              </a:defRPr>
            </a:pPr>
            <a:endParaRPr lang="fr-FR"/>
          </a:p>
        </c:txPr>
        <c:crossAx val="109435520"/>
        <c:crosses val="autoZero"/>
        <c:auto val="1"/>
        <c:lblAlgn val="ctr"/>
        <c:lblOffset val="100"/>
        <c:noMultiLvlLbl val="0"/>
      </c:catAx>
      <c:valAx>
        <c:axId val="109435520"/>
        <c:scaling>
          <c:orientation val="minMax"/>
          <c:max val="80"/>
        </c:scaling>
        <c:delete val="1"/>
        <c:axPos val="b"/>
        <c:numFmt formatCode="General" sourceLinked="1"/>
        <c:majorTickMark val="none"/>
        <c:minorTickMark val="none"/>
        <c:tickLblPos val="nextTo"/>
        <c:crossAx val="109433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502593581556074"/>
          <c:y val="0.27897058403462621"/>
          <c:w val="0.42789393132563813"/>
          <c:h val="0.6017338676740093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7</c:v>
                </c:pt>
                <c:pt idx="1">
                  <c:v>7</c:v>
                </c:pt>
              </c:numCache>
            </c:numRef>
          </c:val>
          <c:extLst xmlns:c16r2="http://schemas.microsoft.com/office/drawing/2015/06/chart">
            <c:ext xmlns:c16="http://schemas.microsoft.com/office/drawing/2014/chart" uri="{C3380CC4-5D6E-409C-BE32-E72D297353CC}">
              <c16:uniqueId val="{00000000-94DF-4A79-B00A-BA52262D1582}"/>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56</c:v>
                </c:pt>
                <c:pt idx="1">
                  <c:v>48</c:v>
                </c:pt>
              </c:numCache>
            </c:numRef>
          </c:val>
          <c:extLst xmlns:c16r2="http://schemas.microsoft.com/office/drawing/2015/06/chart">
            <c:ext xmlns:c16="http://schemas.microsoft.com/office/drawing/2014/chart" uri="{C3380CC4-5D6E-409C-BE32-E72D297353CC}">
              <c16:uniqueId val="{00000001-94DF-4A79-B00A-BA52262D1582}"/>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37</c:v>
                </c:pt>
                <c:pt idx="1">
                  <c:v>45</c:v>
                </c:pt>
              </c:numCache>
            </c:numRef>
          </c:val>
          <c:extLst xmlns:c16r2="http://schemas.microsoft.com/office/drawing/2015/06/chart">
            <c:ext xmlns:c16="http://schemas.microsoft.com/office/drawing/2014/chart" uri="{C3380CC4-5D6E-409C-BE32-E72D297353CC}">
              <c16:uniqueId val="{00000002-94DF-4A79-B00A-BA52262D1582}"/>
            </c:ext>
          </c:extLst>
        </c:ser>
        <c:dLbls>
          <c:showLegendKey val="0"/>
          <c:showVal val="0"/>
          <c:showCatName val="0"/>
          <c:showSerName val="0"/>
          <c:showPercent val="0"/>
          <c:showBubbleSize val="0"/>
        </c:dLbls>
        <c:gapWidth val="102"/>
        <c:overlap val="100"/>
        <c:axId val="109700224"/>
        <c:axId val="109701760"/>
      </c:barChart>
      <c:catAx>
        <c:axId val="109700224"/>
        <c:scaling>
          <c:orientation val="minMax"/>
        </c:scaling>
        <c:delete val="0"/>
        <c:axPos val="l"/>
        <c:numFmt formatCode="General" sourceLinked="0"/>
        <c:majorTickMark val="out"/>
        <c:minorTickMark val="none"/>
        <c:tickLblPos val="nextTo"/>
        <c:txPr>
          <a:bodyPr/>
          <a:lstStyle/>
          <a:p>
            <a:pPr>
              <a:defRPr sz="1400" b="1" i="0">
                <a:solidFill>
                  <a:srgbClr val="757578"/>
                </a:solidFill>
              </a:defRPr>
            </a:pPr>
            <a:endParaRPr lang="fr-FR"/>
          </a:p>
        </c:txPr>
        <c:crossAx val="109701760"/>
        <c:crosses val="autoZero"/>
        <c:auto val="1"/>
        <c:lblAlgn val="ctr"/>
        <c:lblOffset val="100"/>
        <c:noMultiLvlLbl val="0"/>
      </c:catAx>
      <c:valAx>
        <c:axId val="109701760"/>
        <c:scaling>
          <c:orientation val="minMax"/>
          <c:max val="1"/>
          <c:min val="0"/>
        </c:scaling>
        <c:delete val="1"/>
        <c:axPos val="b"/>
        <c:numFmt formatCode="0%" sourceLinked="1"/>
        <c:majorTickMark val="out"/>
        <c:minorTickMark val="none"/>
        <c:tickLblPos val="nextTo"/>
        <c:crossAx val="10970022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502593581556074"/>
          <c:y val="0.21519981365324717"/>
          <c:w val="0.42789393132563813"/>
          <c:h val="0.6655045101214461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dLbl>
              <c:idx val="0"/>
              <c:layout/>
              <c:tx>
                <c:rich>
                  <a:bodyPr/>
                  <a:lstStyle/>
                  <a:p>
                    <a:r>
                      <a:rPr lang="en-US" dirty="0"/>
                      <a:t>15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44E-4CAD-8EC3-DC7E584B3F3D}"/>
                </c:ext>
              </c:extLst>
            </c:dLbl>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16</c:v>
                </c:pt>
                <c:pt idx="1">
                  <c:v>16</c:v>
                </c:pt>
              </c:numCache>
            </c:numRef>
          </c:val>
          <c:extLst xmlns:c16r2="http://schemas.microsoft.com/office/drawing/2015/06/chart">
            <c:ext xmlns:c16="http://schemas.microsoft.com/office/drawing/2014/chart" uri="{C3380CC4-5D6E-409C-BE32-E72D297353CC}">
              <c16:uniqueId val="{00000000-A359-4022-8ADC-D87243338123}"/>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52</c:v>
                </c:pt>
                <c:pt idx="1">
                  <c:v>44</c:v>
                </c:pt>
              </c:numCache>
            </c:numRef>
          </c:val>
          <c:extLst xmlns:c16r2="http://schemas.microsoft.com/office/drawing/2015/06/chart">
            <c:ext xmlns:c16="http://schemas.microsoft.com/office/drawing/2014/chart" uri="{C3380CC4-5D6E-409C-BE32-E72D297353CC}">
              <c16:uniqueId val="{00000001-A359-4022-8ADC-D87243338123}"/>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33</c:v>
                </c:pt>
                <c:pt idx="1">
                  <c:v>40</c:v>
                </c:pt>
              </c:numCache>
            </c:numRef>
          </c:val>
          <c:extLst xmlns:c16r2="http://schemas.microsoft.com/office/drawing/2015/06/chart">
            <c:ext xmlns:c16="http://schemas.microsoft.com/office/drawing/2014/chart" uri="{C3380CC4-5D6E-409C-BE32-E72D297353CC}">
              <c16:uniqueId val="{00000002-A359-4022-8ADC-D87243338123}"/>
            </c:ext>
          </c:extLst>
        </c:ser>
        <c:dLbls>
          <c:showLegendKey val="0"/>
          <c:showVal val="0"/>
          <c:showCatName val="0"/>
          <c:showSerName val="0"/>
          <c:showPercent val="0"/>
          <c:showBubbleSize val="0"/>
        </c:dLbls>
        <c:gapWidth val="102"/>
        <c:overlap val="100"/>
        <c:axId val="109742336"/>
        <c:axId val="109756416"/>
      </c:barChart>
      <c:catAx>
        <c:axId val="109742336"/>
        <c:scaling>
          <c:orientation val="minMax"/>
        </c:scaling>
        <c:delete val="0"/>
        <c:axPos val="l"/>
        <c:numFmt formatCode="General" sourceLinked="0"/>
        <c:majorTickMark val="out"/>
        <c:minorTickMark val="none"/>
        <c:tickLblPos val="nextTo"/>
        <c:txPr>
          <a:bodyPr/>
          <a:lstStyle/>
          <a:p>
            <a:pPr>
              <a:defRPr sz="1400" b="1">
                <a:solidFill>
                  <a:srgbClr val="757578"/>
                </a:solidFill>
              </a:defRPr>
            </a:pPr>
            <a:endParaRPr lang="fr-FR"/>
          </a:p>
        </c:txPr>
        <c:crossAx val="109756416"/>
        <c:crosses val="autoZero"/>
        <c:auto val="1"/>
        <c:lblAlgn val="ctr"/>
        <c:lblOffset val="100"/>
        <c:noMultiLvlLbl val="0"/>
      </c:catAx>
      <c:valAx>
        <c:axId val="109756416"/>
        <c:scaling>
          <c:orientation val="minMax"/>
          <c:max val="1"/>
          <c:min val="0"/>
        </c:scaling>
        <c:delete val="1"/>
        <c:axPos val="b"/>
        <c:numFmt formatCode="0%" sourceLinked="1"/>
        <c:majorTickMark val="out"/>
        <c:minorTickMark val="none"/>
        <c:tickLblPos val="nextTo"/>
        <c:crossAx val="109742336"/>
        <c:crosses val="autoZero"/>
        <c:crossBetween val="between"/>
      </c:valAx>
    </c:plotArea>
    <c:legend>
      <c:legendPos val="r"/>
      <c:layout>
        <c:manualLayout>
          <c:xMode val="edge"/>
          <c:yMode val="edge"/>
          <c:x val="4.5197789136811141E-2"/>
          <c:y val="2.6709515261324823E-2"/>
          <c:w val="0.94387292763504649"/>
          <c:h val="0.14068671488608545"/>
        </c:manualLayout>
      </c:layout>
      <c:overlay val="0"/>
      <c:txPr>
        <a:bodyPr/>
        <a:lstStyle/>
        <a:p>
          <a:pPr>
            <a:defRPr sz="14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77014261651761"/>
          <c:y val="3.9208878402921192E-2"/>
          <c:w val="0.59801991087011841"/>
          <c:h val="0.92158205536969262"/>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6600CC"/>
              </a:solidFill>
            </c:spPr>
            <c:extLst xmlns:c16r2="http://schemas.microsoft.com/office/drawing/2015/06/chart">
              <c:ext xmlns:c16="http://schemas.microsoft.com/office/drawing/2014/chart" uri="{C3380CC4-5D6E-409C-BE32-E72D297353CC}">
                <c16:uniqueId val="{00000001-F3BA-4CEF-AD1E-DA7D89377EE9}"/>
              </c:ext>
            </c:extLst>
          </c:dPt>
          <c:dPt>
            <c:idx val="1"/>
            <c:invertIfNegative val="0"/>
            <c:bubble3D val="0"/>
            <c:spPr>
              <a:solidFill>
                <a:srgbClr val="0066FF"/>
              </a:solidFill>
            </c:spPr>
            <c:extLst xmlns:c16r2="http://schemas.microsoft.com/office/drawing/2015/06/chart">
              <c:ext xmlns:c16="http://schemas.microsoft.com/office/drawing/2014/chart" uri="{C3380CC4-5D6E-409C-BE32-E72D297353CC}">
                <c16:uniqueId val="{00000003-F3BA-4CEF-AD1E-DA7D89377EE9}"/>
              </c:ext>
            </c:extLst>
          </c:dPt>
          <c:dPt>
            <c:idx val="2"/>
            <c:invertIfNegative val="0"/>
            <c:bubble3D val="0"/>
            <c:spPr>
              <a:solidFill>
                <a:srgbClr val="66CCFF"/>
              </a:solidFill>
            </c:spPr>
            <c:extLst xmlns:c16r2="http://schemas.microsoft.com/office/drawing/2015/06/chart">
              <c:ext xmlns:c16="http://schemas.microsoft.com/office/drawing/2014/chart" uri="{C3380CC4-5D6E-409C-BE32-E72D297353CC}">
                <c16:uniqueId val="{00000004-F3BA-4CEF-AD1E-DA7D89377EE9}"/>
              </c:ext>
            </c:extLst>
          </c:dPt>
          <c:dPt>
            <c:idx val="3"/>
            <c:invertIfNegative val="0"/>
            <c:bubble3D val="0"/>
            <c:spPr>
              <a:solidFill>
                <a:schemeClr val="tx2">
                  <a:lumMod val="75000"/>
                </a:schemeClr>
              </a:solidFill>
            </c:spPr>
            <c:extLst xmlns:c16r2="http://schemas.microsoft.com/office/drawing/2015/06/chart">
              <c:ext xmlns:c16="http://schemas.microsoft.com/office/drawing/2014/chart" uri="{C3380CC4-5D6E-409C-BE32-E72D297353CC}">
                <c16:uniqueId val="{00000005-F3BA-4CEF-AD1E-DA7D89377EE9}"/>
              </c:ext>
            </c:extLst>
          </c:dPt>
          <c:dPt>
            <c:idx val="4"/>
            <c:invertIfNegative val="0"/>
            <c:bubble3D val="0"/>
            <c:spPr>
              <a:solidFill>
                <a:srgbClr val="FF9933"/>
              </a:solidFill>
            </c:spPr>
            <c:extLst xmlns:c16r2="http://schemas.microsoft.com/office/drawing/2015/06/chart">
              <c:ext xmlns:c16="http://schemas.microsoft.com/office/drawing/2014/chart" uri="{C3380CC4-5D6E-409C-BE32-E72D297353CC}">
                <c16:uniqueId val="{00000006-F3BA-4CEF-AD1E-DA7D89377EE9}"/>
              </c:ext>
            </c:extLst>
          </c:dPt>
          <c:dPt>
            <c:idx val="5"/>
            <c:invertIfNegative val="0"/>
            <c:bubble3D val="0"/>
            <c:spPr>
              <a:solidFill>
                <a:srgbClr val="FF3300"/>
              </a:solidFill>
            </c:spPr>
            <c:extLst xmlns:c16r2="http://schemas.microsoft.com/office/drawing/2015/06/chart">
              <c:ext xmlns:c16="http://schemas.microsoft.com/office/drawing/2014/chart" uri="{C3380CC4-5D6E-409C-BE32-E72D297353CC}">
                <c16:uniqueId val="{00000000-1C4F-4DC9-A75C-AEE164AE4C6A}"/>
              </c:ext>
            </c:extLst>
          </c:dPt>
          <c:dPt>
            <c:idx val="6"/>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1-1C4F-4DC9-A75C-AEE164AE4C6A}"/>
              </c:ext>
            </c:extLst>
          </c:dPt>
          <c:dPt>
            <c:idx val="7"/>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7-F3BA-4CEF-AD1E-DA7D89377EE9}"/>
              </c:ext>
            </c:extLst>
          </c:dPt>
          <c:dPt>
            <c:idx val="8"/>
            <c:invertIfNegative val="0"/>
            <c:bubble3D val="0"/>
            <c:spPr>
              <a:solidFill>
                <a:schemeClr val="tx1">
                  <a:lumMod val="75000"/>
                  <a:lumOff val="25000"/>
                </a:schemeClr>
              </a:solidFill>
            </c:spPr>
            <c:extLst xmlns:c16r2="http://schemas.microsoft.com/office/drawing/2015/06/chart">
              <c:ext xmlns:c16="http://schemas.microsoft.com/office/drawing/2014/chart" uri="{C3380CC4-5D6E-409C-BE32-E72D297353CC}">
                <c16:uniqueId val="{00000002-1C4F-4DC9-A75C-AEE164AE4C6A}"/>
              </c:ext>
            </c:extLst>
          </c:dPt>
          <c:dLbls>
            <c:spPr>
              <a:noFill/>
              <a:ln>
                <a:noFill/>
              </a:ln>
              <a:effectLst/>
            </c:spPr>
            <c:txPr>
              <a:bodyPr/>
              <a:lstStyle/>
              <a:p>
                <a:pPr algn="ctr">
                  <a:defRPr lang="fr-F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Un système souple prenant en compte toute les situations professionnelles (chômage, changement de métier, évolution)</c:v>
                </c:pt>
                <c:pt idx="1">
                  <c:v>Pouvoir se former pendant son temps de travail </c:v>
                </c:pt>
                <c:pt idx="2">
                  <c:v>Une simplification de l'accès à la formation</c:v>
                </c:pt>
                <c:pt idx="3">
                  <c:v>Pouvoir choisir vous-même votre formation et votre organisme de formation</c:v>
                </c:pt>
                <c:pt idx="4">
                  <c:v>Des formations qui préparent à changer de métier</c:v>
                </c:pt>
                <c:pt idx="5">
                  <c:v>Des droits individuels à la formation</c:v>
                </c:pt>
                <c:pt idx="6">
                  <c:v>Non concerné</c:v>
                </c:pt>
                <c:pt idx="7">
                  <c:v>Rien</c:v>
                </c:pt>
                <c:pt idx="8">
                  <c:v>Autre :</c:v>
                </c:pt>
              </c:strCache>
            </c:strRef>
          </c:cat>
          <c:val>
            <c:numRef>
              <c:f>Feuil1!$B$2:$B$13</c:f>
              <c:numCache>
                <c:formatCode>General</c:formatCode>
                <c:ptCount val="9"/>
                <c:pt idx="0">
                  <c:v>20</c:v>
                </c:pt>
                <c:pt idx="1">
                  <c:v>19</c:v>
                </c:pt>
                <c:pt idx="2">
                  <c:v>13</c:v>
                </c:pt>
                <c:pt idx="3">
                  <c:v>11</c:v>
                </c:pt>
                <c:pt idx="4">
                  <c:v>11</c:v>
                </c:pt>
                <c:pt idx="5">
                  <c:v>9</c:v>
                </c:pt>
                <c:pt idx="6">
                  <c:v>12</c:v>
                </c:pt>
                <c:pt idx="7">
                  <c:v>5</c:v>
                </c:pt>
                <c:pt idx="8">
                  <c:v>1</c:v>
                </c:pt>
              </c:numCache>
            </c:numRef>
          </c:val>
          <c:extLst xmlns:c16r2="http://schemas.microsoft.com/office/drawing/2015/06/chart">
            <c:ext xmlns:c16="http://schemas.microsoft.com/office/drawing/2014/chart" uri="{C3380CC4-5D6E-409C-BE32-E72D297353CC}">
              <c16:uniqueId val="{00000008-F3BA-4CEF-AD1E-DA7D89377EE9}"/>
            </c:ext>
          </c:extLst>
        </c:ser>
        <c:dLbls>
          <c:showLegendKey val="0"/>
          <c:showVal val="0"/>
          <c:showCatName val="0"/>
          <c:showSerName val="0"/>
          <c:showPercent val="0"/>
          <c:showBubbleSize val="0"/>
        </c:dLbls>
        <c:gapWidth val="90"/>
        <c:axId val="110334336"/>
        <c:axId val="110335872"/>
      </c:barChart>
      <c:catAx>
        <c:axId val="110334336"/>
        <c:scaling>
          <c:orientation val="maxMin"/>
        </c:scaling>
        <c:delete val="0"/>
        <c:axPos val="l"/>
        <c:numFmt formatCode="General" sourceLinked="0"/>
        <c:majorTickMark val="none"/>
        <c:minorTickMark val="none"/>
        <c:tickLblPos val="nextTo"/>
        <c:txPr>
          <a:bodyPr/>
          <a:lstStyle/>
          <a:p>
            <a:pPr>
              <a:defRPr sz="1200" b="1">
                <a:solidFill>
                  <a:srgbClr val="757578"/>
                </a:solidFill>
              </a:defRPr>
            </a:pPr>
            <a:endParaRPr lang="fr-FR"/>
          </a:p>
        </c:txPr>
        <c:crossAx val="110335872"/>
        <c:crosses val="autoZero"/>
        <c:auto val="1"/>
        <c:lblAlgn val="ctr"/>
        <c:lblOffset val="100"/>
        <c:noMultiLvlLbl val="0"/>
      </c:catAx>
      <c:valAx>
        <c:axId val="110335872"/>
        <c:scaling>
          <c:orientation val="minMax"/>
          <c:max val="70"/>
          <c:min val="0"/>
        </c:scaling>
        <c:delete val="1"/>
        <c:axPos val="t"/>
        <c:numFmt formatCode="General" sourceLinked="1"/>
        <c:majorTickMark val="out"/>
        <c:minorTickMark val="none"/>
        <c:tickLblPos val="nextTo"/>
        <c:crossAx val="1103343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98012745013434"/>
          <c:y val="3.9208878402921192E-2"/>
          <c:w val="0.59801991087011841"/>
          <c:h val="0.92158205536969262"/>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6600CC"/>
              </a:solidFill>
            </c:spPr>
            <c:extLst xmlns:c16r2="http://schemas.microsoft.com/office/drawing/2015/06/chart">
              <c:ext xmlns:c16="http://schemas.microsoft.com/office/drawing/2014/chart" uri="{C3380CC4-5D6E-409C-BE32-E72D297353CC}">
                <c16:uniqueId val="{00000001-74B4-4019-90D2-DE176CD8F497}"/>
              </c:ext>
            </c:extLst>
          </c:dPt>
          <c:dPt>
            <c:idx val="1"/>
            <c:invertIfNegative val="0"/>
            <c:bubble3D val="0"/>
            <c:spPr>
              <a:solidFill>
                <a:srgbClr val="0066FF"/>
              </a:solidFill>
            </c:spPr>
            <c:extLst xmlns:c16r2="http://schemas.microsoft.com/office/drawing/2015/06/chart">
              <c:ext xmlns:c16="http://schemas.microsoft.com/office/drawing/2014/chart" uri="{C3380CC4-5D6E-409C-BE32-E72D297353CC}">
                <c16:uniqueId val="{00000003-74B4-4019-90D2-DE176CD8F497}"/>
              </c:ext>
            </c:extLst>
          </c:dPt>
          <c:dPt>
            <c:idx val="2"/>
            <c:invertIfNegative val="0"/>
            <c:bubble3D val="0"/>
            <c:spPr>
              <a:solidFill>
                <a:srgbClr val="66CCFF"/>
              </a:solidFill>
            </c:spPr>
            <c:extLst xmlns:c16r2="http://schemas.microsoft.com/office/drawing/2015/06/chart">
              <c:ext xmlns:c16="http://schemas.microsoft.com/office/drawing/2014/chart" uri="{C3380CC4-5D6E-409C-BE32-E72D297353CC}">
                <c16:uniqueId val="{00000005-74B4-4019-90D2-DE176CD8F497}"/>
              </c:ext>
            </c:extLst>
          </c:dPt>
          <c:dPt>
            <c:idx val="3"/>
            <c:invertIfNegative val="0"/>
            <c:bubble3D val="0"/>
            <c:spPr>
              <a:solidFill>
                <a:schemeClr val="tx2">
                  <a:lumMod val="75000"/>
                </a:schemeClr>
              </a:solidFill>
            </c:spPr>
            <c:extLst xmlns:c16r2="http://schemas.microsoft.com/office/drawing/2015/06/chart">
              <c:ext xmlns:c16="http://schemas.microsoft.com/office/drawing/2014/chart" uri="{C3380CC4-5D6E-409C-BE32-E72D297353CC}">
                <c16:uniqueId val="{00000007-74B4-4019-90D2-DE176CD8F497}"/>
              </c:ext>
            </c:extLst>
          </c:dPt>
          <c:dPt>
            <c:idx val="4"/>
            <c:invertIfNegative val="0"/>
            <c:bubble3D val="0"/>
            <c:spPr>
              <a:solidFill>
                <a:srgbClr val="FF9933"/>
              </a:solidFill>
            </c:spPr>
            <c:extLst xmlns:c16r2="http://schemas.microsoft.com/office/drawing/2015/06/chart">
              <c:ext xmlns:c16="http://schemas.microsoft.com/office/drawing/2014/chart" uri="{C3380CC4-5D6E-409C-BE32-E72D297353CC}">
                <c16:uniqueId val="{00000009-74B4-4019-90D2-DE176CD8F497}"/>
              </c:ext>
            </c:extLst>
          </c:dPt>
          <c:dPt>
            <c:idx val="5"/>
            <c:invertIfNegative val="0"/>
            <c:bubble3D val="0"/>
            <c:spPr>
              <a:solidFill>
                <a:srgbClr val="FF3300"/>
              </a:solidFill>
            </c:spPr>
            <c:extLst xmlns:c16r2="http://schemas.microsoft.com/office/drawing/2015/06/chart">
              <c:ext xmlns:c16="http://schemas.microsoft.com/office/drawing/2014/chart" uri="{C3380CC4-5D6E-409C-BE32-E72D297353CC}">
                <c16:uniqueId val="{0000000B-74B4-4019-90D2-DE176CD8F497}"/>
              </c:ext>
            </c:extLst>
          </c:dPt>
          <c:dPt>
            <c:idx val="6"/>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D-74B4-4019-90D2-DE176CD8F497}"/>
              </c:ext>
            </c:extLst>
          </c:dPt>
          <c:dPt>
            <c:idx val="7"/>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F-74B4-4019-90D2-DE176CD8F497}"/>
              </c:ext>
            </c:extLst>
          </c:dPt>
          <c:dPt>
            <c:idx val="8"/>
            <c:invertIfNegative val="0"/>
            <c:bubble3D val="0"/>
            <c:spPr>
              <a:solidFill>
                <a:schemeClr val="tx1">
                  <a:lumMod val="75000"/>
                  <a:lumOff val="25000"/>
                </a:schemeClr>
              </a:solidFill>
            </c:spPr>
            <c:extLst xmlns:c16r2="http://schemas.microsoft.com/office/drawing/2015/06/chart">
              <c:ext xmlns:c16="http://schemas.microsoft.com/office/drawing/2014/chart" uri="{C3380CC4-5D6E-409C-BE32-E72D297353CC}">
                <c16:uniqueId val="{00000011-74B4-4019-90D2-DE176CD8F497}"/>
              </c:ext>
            </c:extLst>
          </c:dPt>
          <c:dLbls>
            <c:spPr>
              <a:noFill/>
              <a:ln>
                <a:noFill/>
              </a:ln>
              <a:effectLst/>
            </c:spPr>
            <c:txPr>
              <a:bodyPr/>
              <a:lstStyle/>
              <a:p>
                <a:pPr algn="ctr">
                  <a:defRPr lang="fr-F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Pouvoir se former pendant son temps de travail </c:v>
                </c:pt>
                <c:pt idx="1">
                  <c:v>Un système souple prenant en compte toute les situations professionnelles (chômage, changement de métier, évolution)</c:v>
                </c:pt>
                <c:pt idx="2">
                  <c:v>Une simplification de l'accès à la formation</c:v>
                </c:pt>
                <c:pt idx="3">
                  <c:v>Pouvoir choisir vous-même votre formation et votre organisme de formation</c:v>
                </c:pt>
                <c:pt idx="4">
                  <c:v>Des formations qui préparent à changer de métier</c:v>
                </c:pt>
                <c:pt idx="5">
                  <c:v>Des droits individuels à la formation</c:v>
                </c:pt>
                <c:pt idx="6">
                  <c:v>Non concerné</c:v>
                </c:pt>
                <c:pt idx="7">
                  <c:v>Rien</c:v>
                </c:pt>
                <c:pt idx="8">
                  <c:v>Autre :</c:v>
                </c:pt>
              </c:strCache>
            </c:strRef>
          </c:cat>
          <c:val>
            <c:numRef>
              <c:f>Feuil1!$B$2:$B$13</c:f>
              <c:numCache>
                <c:formatCode>General</c:formatCode>
                <c:ptCount val="9"/>
                <c:pt idx="0">
                  <c:v>20</c:v>
                </c:pt>
                <c:pt idx="1">
                  <c:v>21</c:v>
                </c:pt>
                <c:pt idx="2">
                  <c:v>15</c:v>
                </c:pt>
                <c:pt idx="3">
                  <c:v>12</c:v>
                </c:pt>
                <c:pt idx="4">
                  <c:v>12</c:v>
                </c:pt>
                <c:pt idx="5">
                  <c:v>9</c:v>
                </c:pt>
                <c:pt idx="6">
                  <c:v>5</c:v>
                </c:pt>
                <c:pt idx="7">
                  <c:v>5</c:v>
                </c:pt>
                <c:pt idx="8">
                  <c:v>1</c:v>
                </c:pt>
              </c:numCache>
            </c:numRef>
          </c:val>
          <c:extLst xmlns:c16r2="http://schemas.microsoft.com/office/drawing/2015/06/chart">
            <c:ext xmlns:c16="http://schemas.microsoft.com/office/drawing/2014/chart" uri="{C3380CC4-5D6E-409C-BE32-E72D297353CC}">
              <c16:uniqueId val="{00000012-74B4-4019-90D2-DE176CD8F497}"/>
            </c:ext>
          </c:extLst>
        </c:ser>
        <c:dLbls>
          <c:showLegendKey val="0"/>
          <c:showVal val="0"/>
          <c:showCatName val="0"/>
          <c:showSerName val="0"/>
          <c:showPercent val="0"/>
          <c:showBubbleSize val="0"/>
        </c:dLbls>
        <c:gapWidth val="90"/>
        <c:axId val="119063680"/>
        <c:axId val="119065216"/>
      </c:barChart>
      <c:catAx>
        <c:axId val="119063680"/>
        <c:scaling>
          <c:orientation val="maxMin"/>
        </c:scaling>
        <c:delete val="1"/>
        <c:axPos val="l"/>
        <c:numFmt formatCode="General" sourceLinked="0"/>
        <c:majorTickMark val="none"/>
        <c:minorTickMark val="none"/>
        <c:tickLblPos val="nextTo"/>
        <c:crossAx val="119065216"/>
        <c:crosses val="autoZero"/>
        <c:auto val="1"/>
        <c:lblAlgn val="ctr"/>
        <c:lblOffset val="100"/>
        <c:noMultiLvlLbl val="0"/>
      </c:catAx>
      <c:valAx>
        <c:axId val="119065216"/>
        <c:scaling>
          <c:orientation val="minMax"/>
          <c:max val="70"/>
          <c:min val="0"/>
        </c:scaling>
        <c:delete val="1"/>
        <c:axPos val="t"/>
        <c:numFmt formatCode="General" sourceLinked="1"/>
        <c:majorTickMark val="out"/>
        <c:minorTickMark val="none"/>
        <c:tickLblPos val="nextTo"/>
        <c:crossAx val="1190636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1</c:v>
                </c:pt>
                <c:pt idx="1">
                  <c:v>6</c:v>
                </c:pt>
                <c:pt idx="2">
                  <c:v>60</c:v>
                </c:pt>
                <c:pt idx="3">
                  <c:v>33</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09902080"/>
        <c:axId val="118755328"/>
      </c:barChart>
      <c:catAx>
        <c:axId val="10990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18755328"/>
        <c:crosses val="autoZero"/>
        <c:auto val="1"/>
        <c:lblAlgn val="ctr"/>
        <c:lblOffset val="100"/>
        <c:noMultiLvlLbl val="0"/>
      </c:catAx>
      <c:valAx>
        <c:axId val="118755328"/>
        <c:scaling>
          <c:orientation val="minMax"/>
        </c:scaling>
        <c:delete val="1"/>
        <c:axPos val="b"/>
        <c:numFmt formatCode="General" sourceLinked="1"/>
        <c:majorTickMark val="none"/>
        <c:minorTickMark val="none"/>
        <c:tickLblPos val="nextTo"/>
        <c:crossAx val="109902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43</c:v>
                </c:pt>
                <c:pt idx="1">
                  <c:v>27</c:v>
                </c:pt>
                <c:pt idx="2">
                  <c:v>29</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18819456"/>
        <c:axId val="118821248"/>
      </c:barChart>
      <c:catAx>
        <c:axId val="118819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8821248"/>
        <c:crosses val="autoZero"/>
        <c:auto val="1"/>
        <c:lblAlgn val="ctr"/>
        <c:lblOffset val="100"/>
        <c:noMultiLvlLbl val="0"/>
      </c:catAx>
      <c:valAx>
        <c:axId val="118821248"/>
        <c:scaling>
          <c:orientation val="minMax"/>
        </c:scaling>
        <c:delete val="1"/>
        <c:axPos val="b"/>
        <c:numFmt formatCode="General" sourceLinked="1"/>
        <c:majorTickMark val="none"/>
        <c:minorTickMark val="none"/>
        <c:tickLblPos val="nextTo"/>
        <c:crossAx val="118819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8408113483305"/>
          <c:y val="0.17113071752565609"/>
          <c:w val="0.58683656187985456"/>
          <c:h val="0.82886947581226289"/>
        </c:manualLayout>
      </c:layout>
      <c:pieChart>
        <c:varyColors val="1"/>
        <c:ser>
          <c:idx val="0"/>
          <c:order val="0"/>
          <c:tx>
            <c:strRef>
              <c:f>Feuil1!$B$1</c:f>
              <c:strCache>
                <c:ptCount val="1"/>
                <c:pt idx="0">
                  <c:v>Ventes</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79A0-4D64-9DC3-1911ECEB88EE}"/>
              </c:ext>
            </c:extLst>
          </c:dPt>
          <c:dPt>
            <c:idx val="1"/>
            <c:bubble3D val="0"/>
            <c:explosion val="15"/>
            <c:spPr>
              <a:solidFill>
                <a:schemeClr val="accent2"/>
              </a:solidFill>
            </c:spPr>
            <c:extLst xmlns:c16r2="http://schemas.microsoft.com/office/drawing/2015/06/chart">
              <c:ext xmlns:c16="http://schemas.microsoft.com/office/drawing/2014/chart" uri="{C3380CC4-5D6E-409C-BE32-E72D297353CC}">
                <c16:uniqueId val="{00000003-79A0-4D64-9DC3-1911ECEB88EE}"/>
              </c:ext>
            </c:extLst>
          </c:dPt>
          <c:dPt>
            <c:idx val="2"/>
            <c:bubble3D val="0"/>
            <c:spPr>
              <a:solidFill>
                <a:schemeClr val="accent5"/>
              </a:solidFill>
            </c:spPr>
            <c:extLst xmlns:c16r2="http://schemas.microsoft.com/office/drawing/2015/06/chart">
              <c:ext xmlns:c16="http://schemas.microsoft.com/office/drawing/2014/chart" uri="{C3380CC4-5D6E-409C-BE32-E72D297353CC}">
                <c16:uniqueId val="{00000005-79A0-4D64-9DC3-1911ECEB88EE}"/>
              </c:ext>
            </c:extLst>
          </c:dPt>
          <c:dPt>
            <c:idx val="3"/>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7-53AB-4285-8969-B8F872620C46}"/>
              </c:ext>
            </c:extLst>
          </c:dPt>
          <c:dLbls>
            <c:dLbl>
              <c:idx val="0"/>
              <c:layout>
                <c:manualLayout>
                  <c:x val="-7.3761043797143364E-2"/>
                  <c:y val="0.19503393189320611"/>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9A0-4D64-9DC3-1911ECEB88EE}"/>
                </c:ext>
              </c:extLst>
            </c:dLbl>
            <c:dLbl>
              <c:idx val="1"/>
              <c:layout>
                <c:manualLayout>
                  <c:x val="-0.10388387037732071"/>
                  <c:y val="-0.20627698752671927"/>
                </c:manualLayout>
              </c:layout>
              <c:numFmt formatCode="0%" sourceLinked="0"/>
              <c:spPr>
                <a:noFill/>
                <a:ln>
                  <a:noFill/>
                </a:ln>
                <a:effectLst/>
              </c:spPr>
              <c:txPr>
                <a:bodyPr wrap="square" lIns="38100" tIns="19050" rIns="38100" bIns="19050" anchor="ctr">
                  <a:noAutofit/>
                </a:bodyPr>
                <a:lstStyle/>
                <a:p>
                  <a:pPr>
                    <a:defRPr sz="1000" b="1"/>
                  </a:pPr>
                  <a:endParaRPr lang="fr-FR"/>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1058613903023216"/>
                      <c:h val="0.2315907015320694"/>
                    </c:manualLayout>
                  </c15:layout>
                </c:ext>
                <c:ext xmlns:c16="http://schemas.microsoft.com/office/drawing/2014/chart" uri="{C3380CC4-5D6E-409C-BE32-E72D297353CC}">
                  <c16:uniqueId val="{00000003-79A0-4D64-9DC3-1911ECEB88EE}"/>
                </c:ext>
              </c:extLst>
            </c:dLbl>
            <c:dLbl>
              <c:idx val="2"/>
              <c:layout>
                <c:manualLayout>
                  <c:x val="0.13923559682943132"/>
                  <c:y val="5.3213344013333712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9A0-4D64-9DC3-1911ECEB88EE}"/>
                </c:ext>
              </c:extLst>
            </c:dLbl>
            <c:numFmt formatCode="0%" sourceLinked="0"/>
            <c:spPr>
              <a:noFill/>
              <a:ln>
                <a:noFill/>
              </a:ln>
              <a:effectLst/>
            </c:spPr>
            <c:txPr>
              <a:bodyPr wrap="square" lIns="38100" tIns="19050" rIns="38100" bIns="19050" anchor="ctr">
                <a:spAutoFit/>
              </a:bodyPr>
              <a:lstStyle/>
              <a:p>
                <a:pPr>
                  <a:defRPr sz="1000" b="1"/>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Feuil1!$A$2:$A$4</c:f>
              <c:strCache>
                <c:ptCount val="3"/>
                <c:pt idx="0">
                  <c:v>1 personne</c:v>
                </c:pt>
                <c:pt idx="1">
                  <c:v>2 personnes</c:v>
                </c:pt>
                <c:pt idx="2">
                  <c:v>3 personnes ou plus</c:v>
                </c:pt>
              </c:strCache>
            </c:strRef>
          </c:cat>
          <c:val>
            <c:numRef>
              <c:f>Feuil1!$B$2:$B$4</c:f>
              <c:numCache>
                <c:formatCode>0%</c:formatCode>
                <c:ptCount val="3"/>
                <c:pt idx="0">
                  <c:v>0.17</c:v>
                </c:pt>
                <c:pt idx="1">
                  <c:v>0.33</c:v>
                </c:pt>
                <c:pt idx="2">
                  <c:v>0.5</c:v>
                </c:pt>
              </c:numCache>
            </c:numRef>
          </c:val>
          <c:extLst xmlns:c16r2="http://schemas.microsoft.com/office/drawing/2015/06/chart">
            <c:ext xmlns:c16="http://schemas.microsoft.com/office/drawing/2014/chart" uri="{C3380CC4-5D6E-409C-BE32-E72D297353CC}">
              <c16:uniqueId val="{00000006-79A0-4D64-9DC3-1911ECEB88EE}"/>
            </c:ext>
          </c:extLst>
        </c:ser>
        <c:dLbls>
          <c:dLblPos val="bestFit"/>
          <c:showLegendKey val="0"/>
          <c:showVal val="1"/>
          <c:showCatName val="0"/>
          <c:showSerName val="0"/>
          <c:showPercent val="0"/>
          <c:showBubbleSize val="0"/>
          <c:showLeaderLines val="0"/>
        </c:dLbls>
        <c:firstSliceAng val="0"/>
      </c:pieChart>
    </c:plotArea>
    <c:legend>
      <c:legendPos val="r"/>
      <c:layout/>
      <c:overlay val="0"/>
      <c:txPr>
        <a:bodyPr/>
        <a:lstStyle/>
        <a:p>
          <a:pPr>
            <a:defRPr sz="1100">
              <a:solidFill>
                <a:schemeClr val="bg2"/>
              </a:solidFill>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5</c:v>
                </c:pt>
                <c:pt idx="1">
                  <c:v>35</c:v>
                </c:pt>
                <c:pt idx="2">
                  <c:v>30</c:v>
                </c:pt>
                <c:pt idx="3">
                  <c:v>30</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18855552"/>
        <c:axId val="118857088"/>
      </c:barChart>
      <c:catAx>
        <c:axId val="118855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8857088"/>
        <c:crosses val="autoZero"/>
        <c:auto val="1"/>
        <c:lblAlgn val="ctr"/>
        <c:lblOffset val="100"/>
        <c:noMultiLvlLbl val="0"/>
      </c:catAx>
      <c:valAx>
        <c:axId val="118857088"/>
        <c:scaling>
          <c:orientation val="minMax"/>
        </c:scaling>
        <c:delete val="1"/>
        <c:axPos val="b"/>
        <c:numFmt formatCode="General" sourceLinked="1"/>
        <c:majorTickMark val="none"/>
        <c:minorTickMark val="none"/>
        <c:tickLblPos val="nextTo"/>
        <c:crossAx val="118855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C094-49E5-92F6-B5705239378B}"/>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C094-49E5-92F6-B5705239378B}"/>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C094-49E5-92F6-B5705239378B}"/>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C094-49E5-92F6-B5705239378B}"/>
              </c:ext>
            </c:extLst>
          </c:dPt>
          <c:dPt>
            <c:idx val="4"/>
            <c:invertIfNegative val="0"/>
            <c:bubble3D val="0"/>
            <c:extLst xmlns:c16r2="http://schemas.microsoft.com/office/drawing/2015/06/chart">
              <c:ext xmlns:c16="http://schemas.microsoft.com/office/drawing/2014/chart" uri="{C3380CC4-5D6E-409C-BE32-E72D297353CC}">
                <c16:uniqueId val="{00000009-C094-49E5-92F6-B5705239378B}"/>
              </c:ext>
            </c:extLst>
          </c:dPt>
          <c:dPt>
            <c:idx val="5"/>
            <c:invertIfNegative val="0"/>
            <c:bubble3D val="0"/>
            <c:extLst xmlns:c16r2="http://schemas.microsoft.com/office/drawing/2015/06/chart">
              <c:ext xmlns:c16="http://schemas.microsoft.com/office/drawing/2014/chart" uri="{C3380CC4-5D6E-409C-BE32-E72D297353CC}">
                <c16:uniqueId val="{0000000B-C094-49E5-92F6-B5705239378B}"/>
              </c:ext>
            </c:extLst>
          </c:dPt>
          <c:dPt>
            <c:idx val="6"/>
            <c:invertIfNegative val="0"/>
            <c:bubble3D val="0"/>
            <c:extLst xmlns:c16r2="http://schemas.microsoft.com/office/drawing/2015/06/chart">
              <c:ext xmlns:c16="http://schemas.microsoft.com/office/drawing/2014/chart" uri="{C3380CC4-5D6E-409C-BE32-E72D297353CC}">
                <c16:uniqueId val="{0000000D-C094-49E5-92F6-B5705239378B}"/>
              </c:ext>
            </c:extLst>
          </c:dPt>
          <c:dPt>
            <c:idx val="7"/>
            <c:invertIfNegative val="0"/>
            <c:bubble3D val="0"/>
            <c:extLst xmlns:c16r2="http://schemas.microsoft.com/office/drawing/2015/06/chart">
              <c:ext xmlns:c16="http://schemas.microsoft.com/office/drawing/2014/chart" uri="{C3380CC4-5D6E-409C-BE32-E72D297353CC}">
                <c16:uniqueId val="{0000000F-C094-49E5-92F6-B5705239378B}"/>
              </c:ext>
            </c:extLst>
          </c:dPt>
          <c:dPt>
            <c:idx val="8"/>
            <c:invertIfNegative val="0"/>
            <c:bubble3D val="0"/>
            <c:extLst xmlns:c16r2="http://schemas.microsoft.com/office/drawing/2015/06/chart">
              <c:ext xmlns:c16="http://schemas.microsoft.com/office/drawing/2014/chart" uri="{C3380CC4-5D6E-409C-BE32-E72D297353CC}">
                <c16:uniqueId val="{00000011-C094-49E5-92F6-B5705239378B}"/>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8</c:v>
                </c:pt>
                <c:pt idx="1">
                  <c:v>32</c:v>
                </c:pt>
                <c:pt idx="2">
                  <c:v>27</c:v>
                </c:pt>
                <c:pt idx="3">
                  <c:v>33</c:v>
                </c:pt>
              </c:numCache>
            </c:numRef>
          </c:val>
          <c:extLst xmlns:c16r2="http://schemas.microsoft.com/office/drawing/2015/06/chart">
            <c:ext xmlns:c16="http://schemas.microsoft.com/office/drawing/2014/chart" uri="{C3380CC4-5D6E-409C-BE32-E72D297353CC}">
              <c16:uniqueId val="{00000012-C094-49E5-92F6-B5705239378B}"/>
            </c:ext>
          </c:extLst>
        </c:ser>
        <c:dLbls>
          <c:showLegendKey val="0"/>
          <c:showVal val="0"/>
          <c:showCatName val="0"/>
          <c:showSerName val="0"/>
          <c:showPercent val="0"/>
          <c:showBubbleSize val="0"/>
        </c:dLbls>
        <c:gapWidth val="90"/>
        <c:axId val="118940800"/>
        <c:axId val="118942336"/>
      </c:barChart>
      <c:catAx>
        <c:axId val="118940800"/>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18942336"/>
        <c:crosses val="autoZero"/>
        <c:auto val="1"/>
        <c:lblAlgn val="ctr"/>
        <c:lblOffset val="100"/>
        <c:noMultiLvlLbl val="0"/>
      </c:catAx>
      <c:valAx>
        <c:axId val="118942336"/>
        <c:scaling>
          <c:orientation val="minMax"/>
          <c:max val="90"/>
          <c:min val="0"/>
        </c:scaling>
        <c:delete val="1"/>
        <c:axPos val="b"/>
        <c:numFmt formatCode="General" sourceLinked="1"/>
        <c:majorTickMark val="out"/>
        <c:minorTickMark val="none"/>
        <c:tickLblPos val="nextTo"/>
        <c:crossAx val="11894080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layout/>
              <c:tx>
                <c:rich>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r>
                      <a:rPr lang="en-US" dirty="0" smtClean="0"/>
                      <a:t>79</a:t>
                    </a:r>
                    <a:endParaRPr lang="en-US" dirty="0"/>
                  </a:p>
                </c:rich>
              </c:tx>
              <c:spPr>
                <a:noFill/>
                <a:ln>
                  <a:noFill/>
                </a:ln>
                <a:effectLst/>
              </c:sp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12</c:v>
                </c:pt>
                <c:pt idx="1">
                  <c:v>9</c:v>
                </c:pt>
                <c:pt idx="2">
                  <c:v>78</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19081600"/>
        <c:axId val="119087488"/>
      </c:barChart>
      <c:catAx>
        <c:axId val="119081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9087488"/>
        <c:crosses val="autoZero"/>
        <c:auto val="1"/>
        <c:lblAlgn val="ctr"/>
        <c:lblOffset val="100"/>
        <c:noMultiLvlLbl val="0"/>
      </c:catAx>
      <c:valAx>
        <c:axId val="119087488"/>
        <c:scaling>
          <c:orientation val="minMax"/>
          <c:max val="90"/>
        </c:scaling>
        <c:delete val="1"/>
        <c:axPos val="b"/>
        <c:numFmt formatCode="General" sourceLinked="1"/>
        <c:majorTickMark val="none"/>
        <c:minorTickMark val="none"/>
        <c:tickLblPos val="nextTo"/>
        <c:crossAx val="119081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1-C094-49E5-92F6-B5705239378B}"/>
              </c:ext>
            </c:extLst>
          </c:dPt>
          <c:dPt>
            <c:idx val="1"/>
            <c:invertIfNegative val="0"/>
            <c:bubble3D val="0"/>
            <c:extLst xmlns:c16r2="http://schemas.microsoft.com/office/drawing/2015/06/chart">
              <c:ext xmlns:c16="http://schemas.microsoft.com/office/drawing/2014/chart" uri="{C3380CC4-5D6E-409C-BE32-E72D297353CC}">
                <c16:uniqueId val="{00000003-C094-49E5-92F6-B5705239378B}"/>
              </c:ext>
            </c:extLst>
          </c:dPt>
          <c:dPt>
            <c:idx val="2"/>
            <c:invertIfNegative val="0"/>
            <c:bubble3D val="0"/>
            <c:extLst xmlns:c16r2="http://schemas.microsoft.com/office/drawing/2015/06/chart">
              <c:ext xmlns:c16="http://schemas.microsoft.com/office/drawing/2014/chart" uri="{C3380CC4-5D6E-409C-BE32-E72D297353CC}">
                <c16:uniqueId val="{00000005-C094-49E5-92F6-B5705239378B}"/>
              </c:ext>
            </c:extLst>
          </c:dPt>
          <c:dPt>
            <c:idx val="3"/>
            <c:invertIfNegative val="0"/>
            <c:bubble3D val="0"/>
            <c:extLst xmlns:c16r2="http://schemas.microsoft.com/office/drawing/2015/06/chart">
              <c:ext xmlns:c16="http://schemas.microsoft.com/office/drawing/2014/chart" uri="{C3380CC4-5D6E-409C-BE32-E72D297353CC}">
                <c16:uniqueId val="{00000007-C094-49E5-92F6-B5705239378B}"/>
              </c:ext>
            </c:extLst>
          </c:dPt>
          <c:dPt>
            <c:idx val="4"/>
            <c:invertIfNegative val="0"/>
            <c:bubble3D val="0"/>
            <c:extLst xmlns:c16r2="http://schemas.microsoft.com/office/drawing/2015/06/chart">
              <c:ext xmlns:c16="http://schemas.microsoft.com/office/drawing/2014/chart" uri="{C3380CC4-5D6E-409C-BE32-E72D297353CC}">
                <c16:uniqueId val="{00000009-C094-49E5-92F6-B5705239378B}"/>
              </c:ext>
            </c:extLst>
          </c:dPt>
          <c:dPt>
            <c:idx val="5"/>
            <c:invertIfNegative val="0"/>
            <c:bubble3D val="0"/>
            <c:extLst xmlns:c16r2="http://schemas.microsoft.com/office/drawing/2015/06/chart">
              <c:ext xmlns:c16="http://schemas.microsoft.com/office/drawing/2014/chart" uri="{C3380CC4-5D6E-409C-BE32-E72D297353CC}">
                <c16:uniqueId val="{0000000B-C094-49E5-92F6-B5705239378B}"/>
              </c:ext>
            </c:extLst>
          </c:dPt>
          <c:dPt>
            <c:idx val="6"/>
            <c:invertIfNegative val="0"/>
            <c:bubble3D val="0"/>
            <c:extLst xmlns:c16r2="http://schemas.microsoft.com/office/drawing/2015/06/chart">
              <c:ext xmlns:c16="http://schemas.microsoft.com/office/drawing/2014/chart" uri="{C3380CC4-5D6E-409C-BE32-E72D297353CC}">
                <c16:uniqueId val="{0000000D-C094-49E5-92F6-B5705239378B}"/>
              </c:ext>
            </c:extLst>
          </c:dPt>
          <c:dPt>
            <c:idx val="7"/>
            <c:invertIfNegative val="0"/>
            <c:bubble3D val="0"/>
            <c:extLst xmlns:c16r2="http://schemas.microsoft.com/office/drawing/2015/06/chart">
              <c:ext xmlns:c16="http://schemas.microsoft.com/office/drawing/2014/chart" uri="{C3380CC4-5D6E-409C-BE32-E72D297353CC}">
                <c16:uniqueId val="{0000000F-C094-49E5-92F6-B5705239378B}"/>
              </c:ext>
            </c:extLst>
          </c:dPt>
          <c:dPt>
            <c:idx val="8"/>
            <c:invertIfNegative val="0"/>
            <c:bubble3D val="0"/>
            <c:extLst xmlns:c16r2="http://schemas.microsoft.com/office/drawing/2015/06/chart">
              <c:ext xmlns:c16="http://schemas.microsoft.com/office/drawing/2014/chart" uri="{C3380CC4-5D6E-409C-BE32-E72D297353CC}">
                <c16:uniqueId val="{00000011-C094-49E5-92F6-B5705239378B}"/>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Changer d'entreprise</c:v>
                </c:pt>
                <c:pt idx="4">
                  <c:v>Suivre une formation </c:v>
                </c:pt>
              </c:strCache>
            </c:strRef>
          </c:cat>
          <c:val>
            <c:numRef>
              <c:f>Feuil1!$B$3:$B$7</c:f>
              <c:numCache>
                <c:formatCode>General</c:formatCode>
                <c:ptCount val="5"/>
                <c:pt idx="0">
                  <c:v>34</c:v>
                </c:pt>
                <c:pt idx="1">
                  <c:v>52</c:v>
                </c:pt>
                <c:pt idx="2">
                  <c:v>76</c:v>
                </c:pt>
                <c:pt idx="3">
                  <c:v>81</c:v>
                </c:pt>
                <c:pt idx="4">
                  <c:v>83</c:v>
                </c:pt>
              </c:numCache>
            </c:numRef>
          </c:val>
          <c:extLst xmlns:c16r2="http://schemas.microsoft.com/office/drawing/2015/06/chart">
            <c:ext xmlns:c16="http://schemas.microsoft.com/office/drawing/2014/chart" uri="{C3380CC4-5D6E-409C-BE32-E72D297353CC}">
              <c16:uniqueId val="{00000012-C094-49E5-92F6-B5705239378B}"/>
            </c:ext>
          </c:extLst>
        </c:ser>
        <c:dLbls>
          <c:showLegendKey val="0"/>
          <c:showVal val="0"/>
          <c:showCatName val="0"/>
          <c:showSerName val="0"/>
          <c:showPercent val="0"/>
          <c:showBubbleSize val="0"/>
        </c:dLbls>
        <c:gapWidth val="90"/>
        <c:axId val="119554432"/>
        <c:axId val="119555968"/>
      </c:barChart>
      <c:catAx>
        <c:axId val="119554432"/>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19555968"/>
        <c:crosses val="autoZero"/>
        <c:auto val="1"/>
        <c:lblAlgn val="ctr"/>
        <c:lblOffset val="100"/>
        <c:noMultiLvlLbl val="0"/>
      </c:catAx>
      <c:valAx>
        <c:axId val="119555968"/>
        <c:scaling>
          <c:orientation val="minMax"/>
          <c:max val="90"/>
          <c:min val="0"/>
        </c:scaling>
        <c:delete val="1"/>
        <c:axPos val="b"/>
        <c:numFmt formatCode="General" sourceLinked="1"/>
        <c:majorTickMark val="out"/>
        <c:minorTickMark val="none"/>
        <c:tickLblPos val="nextTo"/>
        <c:crossAx val="11955443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6</c:v>
                </c:pt>
                <c:pt idx="1">
                  <c:v>7</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58</c:v>
                </c:pt>
                <c:pt idx="1">
                  <c:v>48</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37</c:v>
                </c:pt>
                <c:pt idx="1">
                  <c:v>46</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19477760"/>
        <c:axId val="119479296"/>
      </c:barChart>
      <c:catAx>
        <c:axId val="119477760"/>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19479296"/>
        <c:crosses val="autoZero"/>
        <c:auto val="1"/>
        <c:lblAlgn val="ctr"/>
        <c:lblOffset val="100"/>
        <c:noMultiLvlLbl val="0"/>
      </c:catAx>
      <c:valAx>
        <c:axId val="119479296"/>
        <c:scaling>
          <c:orientation val="minMax"/>
          <c:max val="1"/>
          <c:min val="0"/>
        </c:scaling>
        <c:delete val="1"/>
        <c:axPos val="b"/>
        <c:numFmt formatCode="0%" sourceLinked="1"/>
        <c:majorTickMark val="out"/>
        <c:minorTickMark val="none"/>
        <c:tickLblPos val="nextTo"/>
        <c:crossAx val="11947776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8625118577078558"/>
          <c:y val="0.12688240718223451"/>
          <c:w val="0.47129843892258577"/>
          <c:h val="0.82934637542683098"/>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8F8F92"/>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FF3300"/>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142846"/>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FF9933"/>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66CCFF"/>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6600CC"/>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0066FF"/>
              </a:solidFill>
            </c:spPr>
            <c:extLst xmlns:c16r2="http://schemas.microsoft.com/office/drawing/2015/06/chart">
              <c:ext xmlns:c16="http://schemas.microsoft.com/office/drawing/2014/chart" uri="{C3380CC4-5D6E-409C-BE32-E72D297353CC}">
                <c16:uniqueId val="{00000011-929C-4F35-9057-EABC948E86BC}"/>
              </c:ext>
            </c:extLst>
          </c:dPt>
          <c:dLbls>
            <c:dLbl>
              <c:idx val="1"/>
              <c:layout/>
              <c:tx>
                <c:rich>
                  <a:bodyPr/>
                  <a:lstStyle/>
                  <a:p>
                    <a:r>
                      <a:rPr lang="en-US" smtClean="0"/>
                      <a:t>5</a:t>
                    </a:r>
                    <a:endParaRPr lang="en-US" dirty="0"/>
                  </a:p>
                </c:rich>
              </c:tx>
              <c:dLblPos val="outEnd"/>
              <c:showLegendKey val="0"/>
              <c:showVal val="1"/>
              <c:showCatName val="0"/>
              <c:showSerName val="0"/>
              <c:showPercent val="0"/>
              <c:showBubbleSize val="0"/>
            </c:dLbl>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Non concerné</c:v>
                </c:pt>
                <c:pt idx="2">
                  <c:v>Rien</c:v>
                </c:pt>
                <c:pt idx="3">
                  <c:v>Des droits individuels à la formation</c:v>
                </c:pt>
                <c:pt idx="4">
                  <c:v>Pouvoir choisir vous-même votre formation et votre organisme de formation</c:v>
                </c:pt>
                <c:pt idx="5">
                  <c:v>Des formations qui préparent à changer de métier</c:v>
                </c:pt>
                <c:pt idx="6">
                  <c:v>Une simplification de l'accès à la formation</c:v>
                </c:pt>
                <c:pt idx="7">
                  <c:v>Un système souple prenant en compte toute les situations professionnelles (chômage, changement de métier, évolution)</c:v>
                </c:pt>
                <c:pt idx="8">
                  <c:v>Pouvoir se former pendant son temps de travail </c:v>
                </c:pt>
              </c:strCache>
            </c:strRef>
          </c:cat>
          <c:val>
            <c:numRef>
              <c:f>Feuil1!$B$2:$B$13</c:f>
              <c:numCache>
                <c:formatCode>General</c:formatCode>
                <c:ptCount val="9"/>
                <c:pt idx="0">
                  <c:v>1</c:v>
                </c:pt>
                <c:pt idx="1">
                  <c:v>6</c:v>
                </c:pt>
                <c:pt idx="2">
                  <c:v>6</c:v>
                </c:pt>
                <c:pt idx="3">
                  <c:v>8</c:v>
                </c:pt>
                <c:pt idx="4">
                  <c:v>12</c:v>
                </c:pt>
                <c:pt idx="5">
                  <c:v>12</c:v>
                </c:pt>
                <c:pt idx="6">
                  <c:v>14</c:v>
                </c:pt>
                <c:pt idx="7">
                  <c:v>20</c:v>
                </c:pt>
                <c:pt idx="8">
                  <c:v>22</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19703808"/>
        <c:axId val="119709696"/>
      </c:barChart>
      <c:catAx>
        <c:axId val="119703808"/>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19709696"/>
        <c:crosses val="autoZero"/>
        <c:auto val="1"/>
        <c:lblAlgn val="ctr"/>
        <c:lblOffset val="100"/>
        <c:noMultiLvlLbl val="0"/>
      </c:catAx>
      <c:valAx>
        <c:axId val="119709696"/>
        <c:scaling>
          <c:orientation val="minMax"/>
          <c:max val="30"/>
          <c:min val="0"/>
        </c:scaling>
        <c:delete val="1"/>
        <c:axPos val="b"/>
        <c:numFmt formatCode="General" sourceLinked="1"/>
        <c:majorTickMark val="out"/>
        <c:minorTickMark val="none"/>
        <c:tickLblPos val="nextTo"/>
        <c:crossAx val="11970380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dLbl>
              <c:idx val="2"/>
              <c:layout/>
              <c:tx>
                <c:rich>
                  <a:bodyPr/>
                  <a:lstStyle/>
                  <a:p>
                    <a:r>
                      <a:rPr lang="en-US" smtClean="0"/>
                      <a:t>49</a:t>
                    </a:r>
                    <a:endParaRPr lang="en-US" dirty="0"/>
                  </a:p>
                </c:rich>
              </c:tx>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1</c:v>
                </c:pt>
                <c:pt idx="1">
                  <c:v>7</c:v>
                </c:pt>
                <c:pt idx="2">
                  <c:v>50</c:v>
                </c:pt>
                <c:pt idx="3">
                  <c:v>43</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19757824"/>
        <c:axId val="119763712"/>
      </c:barChart>
      <c:catAx>
        <c:axId val="119757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9763712"/>
        <c:crosses val="autoZero"/>
        <c:auto val="1"/>
        <c:lblAlgn val="ctr"/>
        <c:lblOffset val="100"/>
        <c:noMultiLvlLbl val="0"/>
      </c:catAx>
      <c:valAx>
        <c:axId val="119763712"/>
        <c:scaling>
          <c:orientation val="minMax"/>
        </c:scaling>
        <c:delete val="1"/>
        <c:axPos val="b"/>
        <c:numFmt formatCode="General" sourceLinked="1"/>
        <c:majorTickMark val="none"/>
        <c:minorTickMark val="none"/>
        <c:tickLblPos val="nextTo"/>
        <c:crossAx val="119757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45</c:v>
                </c:pt>
                <c:pt idx="1">
                  <c:v>36</c:v>
                </c:pt>
                <c:pt idx="2">
                  <c:v>19</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19831936"/>
        <c:axId val="119841920"/>
      </c:barChart>
      <c:catAx>
        <c:axId val="119831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9841920"/>
        <c:crosses val="autoZero"/>
        <c:auto val="1"/>
        <c:lblAlgn val="ctr"/>
        <c:lblOffset val="100"/>
        <c:noMultiLvlLbl val="0"/>
      </c:catAx>
      <c:valAx>
        <c:axId val="119841920"/>
        <c:scaling>
          <c:orientation val="minMax"/>
        </c:scaling>
        <c:delete val="1"/>
        <c:axPos val="b"/>
        <c:numFmt formatCode="General" sourceLinked="1"/>
        <c:majorTickMark val="none"/>
        <c:minorTickMark val="none"/>
        <c:tickLblPos val="nextTo"/>
        <c:crossAx val="119831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6</c:v>
                </c:pt>
                <c:pt idx="1">
                  <c:v>38</c:v>
                </c:pt>
                <c:pt idx="2">
                  <c:v>31</c:v>
                </c:pt>
                <c:pt idx="3">
                  <c:v>25</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19622272"/>
        <c:axId val="119628160"/>
      </c:barChart>
      <c:catAx>
        <c:axId val="119622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9628160"/>
        <c:crosses val="autoZero"/>
        <c:auto val="1"/>
        <c:lblAlgn val="ctr"/>
        <c:lblOffset val="100"/>
        <c:noMultiLvlLbl val="0"/>
      </c:catAx>
      <c:valAx>
        <c:axId val="119628160"/>
        <c:scaling>
          <c:orientation val="minMax"/>
        </c:scaling>
        <c:delete val="1"/>
        <c:axPos val="b"/>
        <c:numFmt formatCode="General" sourceLinked="1"/>
        <c:majorTickMark val="none"/>
        <c:minorTickMark val="none"/>
        <c:tickLblPos val="nextTo"/>
        <c:crossAx val="11962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DFB1-45D6-923C-CA059B7BF065}"/>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DFB1-45D6-923C-CA059B7BF065}"/>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DFB1-45D6-923C-CA059B7BF065}"/>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DFB1-45D6-923C-CA059B7BF065}"/>
              </c:ext>
            </c:extLst>
          </c:dPt>
          <c:dPt>
            <c:idx val="4"/>
            <c:invertIfNegative val="0"/>
            <c:bubble3D val="0"/>
            <c:extLst xmlns:c16r2="http://schemas.microsoft.com/office/drawing/2015/06/chart">
              <c:ext xmlns:c16="http://schemas.microsoft.com/office/drawing/2014/chart" uri="{C3380CC4-5D6E-409C-BE32-E72D297353CC}">
                <c16:uniqueId val="{00000008-DFB1-45D6-923C-CA059B7BF065}"/>
              </c:ext>
            </c:extLst>
          </c:dPt>
          <c:dPt>
            <c:idx val="5"/>
            <c:invertIfNegative val="0"/>
            <c:bubble3D val="0"/>
            <c:extLst xmlns:c16r2="http://schemas.microsoft.com/office/drawing/2015/06/chart">
              <c:ext xmlns:c16="http://schemas.microsoft.com/office/drawing/2014/chart" uri="{C3380CC4-5D6E-409C-BE32-E72D297353CC}">
                <c16:uniqueId val="{00000009-DFB1-45D6-923C-CA059B7BF065}"/>
              </c:ext>
            </c:extLst>
          </c:dPt>
          <c:dPt>
            <c:idx val="6"/>
            <c:invertIfNegative val="0"/>
            <c:bubble3D val="0"/>
            <c:extLst xmlns:c16r2="http://schemas.microsoft.com/office/drawing/2015/06/chart">
              <c:ext xmlns:c16="http://schemas.microsoft.com/office/drawing/2014/chart" uri="{C3380CC4-5D6E-409C-BE32-E72D297353CC}">
                <c16:uniqueId val="{0000000A-DFB1-45D6-923C-CA059B7BF065}"/>
              </c:ext>
            </c:extLst>
          </c:dPt>
          <c:dPt>
            <c:idx val="7"/>
            <c:invertIfNegative val="0"/>
            <c:bubble3D val="0"/>
            <c:extLst xmlns:c16r2="http://schemas.microsoft.com/office/drawing/2015/06/chart">
              <c:ext xmlns:c16="http://schemas.microsoft.com/office/drawing/2014/chart" uri="{C3380CC4-5D6E-409C-BE32-E72D297353CC}">
                <c16:uniqueId val="{0000000B-DFB1-45D6-923C-CA059B7BF065}"/>
              </c:ext>
            </c:extLst>
          </c:dPt>
          <c:dPt>
            <c:idx val="8"/>
            <c:invertIfNegative val="0"/>
            <c:bubble3D val="0"/>
            <c:extLst xmlns:c16r2="http://schemas.microsoft.com/office/drawing/2015/06/chart">
              <c:ext xmlns:c16="http://schemas.microsoft.com/office/drawing/2014/chart" uri="{C3380CC4-5D6E-409C-BE32-E72D297353CC}">
                <c16:uniqueId val="{0000000C-DFB1-45D6-923C-CA059B7BF065}"/>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11</c:v>
                </c:pt>
                <c:pt idx="1">
                  <c:v>34</c:v>
                </c:pt>
                <c:pt idx="2">
                  <c:v>23</c:v>
                </c:pt>
                <c:pt idx="3">
                  <c:v>32</c:v>
                </c:pt>
              </c:numCache>
            </c:numRef>
          </c:val>
          <c:extLst xmlns:c16r2="http://schemas.microsoft.com/office/drawing/2015/06/chart">
            <c:ext xmlns:c16="http://schemas.microsoft.com/office/drawing/2014/chart" uri="{C3380CC4-5D6E-409C-BE32-E72D297353CC}">
              <c16:uniqueId val="{0000000D-DFB1-45D6-923C-CA059B7BF065}"/>
            </c:ext>
          </c:extLst>
        </c:ser>
        <c:dLbls>
          <c:showLegendKey val="0"/>
          <c:showVal val="0"/>
          <c:showCatName val="0"/>
          <c:showSerName val="0"/>
          <c:showPercent val="0"/>
          <c:showBubbleSize val="0"/>
        </c:dLbls>
        <c:gapWidth val="90"/>
        <c:axId val="119392128"/>
        <c:axId val="119393664"/>
      </c:barChart>
      <c:catAx>
        <c:axId val="119392128"/>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19393664"/>
        <c:crosses val="autoZero"/>
        <c:auto val="1"/>
        <c:lblAlgn val="ctr"/>
        <c:lblOffset val="100"/>
        <c:noMultiLvlLbl val="0"/>
      </c:catAx>
      <c:valAx>
        <c:axId val="119393664"/>
        <c:scaling>
          <c:orientation val="minMax"/>
          <c:max val="90"/>
          <c:min val="0"/>
        </c:scaling>
        <c:delete val="1"/>
        <c:axPos val="b"/>
        <c:numFmt formatCode="General" sourceLinked="1"/>
        <c:majorTickMark val="out"/>
        <c:minorTickMark val="none"/>
        <c:tickLblPos val="nextTo"/>
        <c:crossAx val="11939212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Colonne1</c:v>
                </c:pt>
              </c:strCache>
            </c:strRef>
          </c:tx>
          <c:spPr>
            <a:solidFill>
              <a:srgbClr val="FF6699"/>
            </a:solidFill>
          </c:spPr>
          <c:invertIfNegative val="0"/>
          <c:dLbls>
            <c:spPr>
              <a:noFill/>
              <a:ln>
                <a:noFill/>
              </a:ln>
              <a:effectLst/>
            </c:spPr>
            <c:txPr>
              <a:bodyPr wrap="square" lIns="38100" tIns="19050" rIns="38100" bIns="19050" anchor="ctr">
                <a:spAutoFit/>
              </a:bodyPr>
              <a:lstStyle/>
              <a:p>
                <a:pPr>
                  <a:defRPr sz="11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Feuil1!$A$2:$A$14</c:f>
              <c:strCache>
                <c:ptCount val="13"/>
                <c:pt idx="0">
                  <c:v>Région Parisienne</c:v>
                </c:pt>
                <c:pt idx="1">
                  <c:v>Auvergne Rhône Alpes</c:v>
                </c:pt>
                <c:pt idx="2">
                  <c:v>Hauts de France</c:v>
                </c:pt>
                <c:pt idx="3">
                  <c:v>Nouvelle Aquitaine</c:v>
                </c:pt>
                <c:pt idx="4">
                  <c:v>Occitanie</c:v>
                </c:pt>
                <c:pt idx="5">
                  <c:v>Grand Est</c:v>
                </c:pt>
                <c:pt idx="6">
                  <c:v>Provence-Alpes-Côte d'Azur</c:v>
                </c:pt>
                <c:pt idx="7">
                  <c:v>Pays de la Loire</c:v>
                </c:pt>
                <c:pt idx="8">
                  <c:v>Normandie</c:v>
                </c:pt>
                <c:pt idx="9">
                  <c:v>Bretagne</c:v>
                </c:pt>
                <c:pt idx="10">
                  <c:v>Centre Val de Loire </c:v>
                </c:pt>
                <c:pt idx="11">
                  <c:v>Bourgogne Franche Comté</c:v>
                </c:pt>
                <c:pt idx="12">
                  <c:v>Corse</c:v>
                </c:pt>
              </c:strCache>
            </c:strRef>
          </c:cat>
          <c:val>
            <c:numRef>
              <c:f>Feuil1!$B$2:$B$14</c:f>
              <c:numCache>
                <c:formatCode>General</c:formatCode>
                <c:ptCount val="13"/>
                <c:pt idx="0">
                  <c:v>20</c:v>
                </c:pt>
                <c:pt idx="1">
                  <c:v>12</c:v>
                </c:pt>
                <c:pt idx="2">
                  <c:v>10</c:v>
                </c:pt>
                <c:pt idx="3">
                  <c:v>9</c:v>
                </c:pt>
                <c:pt idx="4">
                  <c:v>9</c:v>
                </c:pt>
                <c:pt idx="5">
                  <c:v>9</c:v>
                </c:pt>
                <c:pt idx="6">
                  <c:v>8</c:v>
                </c:pt>
                <c:pt idx="7">
                  <c:v>6</c:v>
                </c:pt>
                <c:pt idx="8">
                  <c:v>5</c:v>
                </c:pt>
                <c:pt idx="9">
                  <c:v>5</c:v>
                </c:pt>
                <c:pt idx="10">
                  <c:v>4</c:v>
                </c:pt>
                <c:pt idx="11">
                  <c:v>4</c:v>
                </c:pt>
                <c:pt idx="12">
                  <c:v>1</c:v>
                </c:pt>
              </c:numCache>
            </c:numRef>
          </c:val>
          <c:extLst xmlns:c16r2="http://schemas.microsoft.com/office/drawing/2015/06/chart">
            <c:ext xmlns:c16="http://schemas.microsoft.com/office/drawing/2014/chart" uri="{C3380CC4-5D6E-409C-BE32-E72D297353CC}">
              <c16:uniqueId val="{00000000-1C90-47D4-9AFA-BAD9540F6461}"/>
            </c:ext>
          </c:extLst>
        </c:ser>
        <c:dLbls>
          <c:showLegendKey val="0"/>
          <c:showVal val="0"/>
          <c:showCatName val="0"/>
          <c:showSerName val="0"/>
          <c:showPercent val="0"/>
          <c:showBubbleSize val="0"/>
        </c:dLbls>
        <c:gapWidth val="150"/>
        <c:axId val="86140032"/>
        <c:axId val="86141568"/>
      </c:barChart>
      <c:catAx>
        <c:axId val="86140032"/>
        <c:scaling>
          <c:orientation val="minMax"/>
        </c:scaling>
        <c:delete val="0"/>
        <c:axPos val="l"/>
        <c:numFmt formatCode="General" sourceLinked="1"/>
        <c:majorTickMark val="out"/>
        <c:minorTickMark val="none"/>
        <c:tickLblPos val="nextTo"/>
        <c:txPr>
          <a:bodyPr/>
          <a:lstStyle/>
          <a:p>
            <a:pPr>
              <a:defRPr sz="1100"/>
            </a:pPr>
            <a:endParaRPr lang="fr-FR"/>
          </a:p>
        </c:txPr>
        <c:crossAx val="86141568"/>
        <c:crosses val="autoZero"/>
        <c:auto val="1"/>
        <c:lblAlgn val="ctr"/>
        <c:lblOffset val="100"/>
        <c:noMultiLvlLbl val="0"/>
      </c:catAx>
      <c:valAx>
        <c:axId val="86141568"/>
        <c:scaling>
          <c:orientation val="minMax"/>
        </c:scaling>
        <c:delete val="1"/>
        <c:axPos val="b"/>
        <c:numFmt formatCode="General" sourceLinked="1"/>
        <c:majorTickMark val="out"/>
        <c:minorTickMark val="none"/>
        <c:tickLblPos val="nextTo"/>
        <c:crossAx val="8614003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16</c:v>
                </c:pt>
                <c:pt idx="1">
                  <c:v>12</c:v>
                </c:pt>
                <c:pt idx="2">
                  <c:v>72</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19332224"/>
        <c:axId val="119334016"/>
      </c:barChart>
      <c:catAx>
        <c:axId val="119332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9334016"/>
        <c:crosses val="autoZero"/>
        <c:auto val="1"/>
        <c:lblAlgn val="ctr"/>
        <c:lblOffset val="100"/>
        <c:noMultiLvlLbl val="0"/>
      </c:catAx>
      <c:valAx>
        <c:axId val="119334016"/>
        <c:scaling>
          <c:orientation val="minMax"/>
          <c:max val="90"/>
        </c:scaling>
        <c:delete val="1"/>
        <c:axPos val="b"/>
        <c:numFmt formatCode="General" sourceLinked="1"/>
        <c:majorTickMark val="none"/>
        <c:minorTickMark val="none"/>
        <c:tickLblPos val="nextTo"/>
        <c:crossAx val="119332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7</c:v>
                </c:pt>
                <c:pt idx="1">
                  <c:v>7</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55</c:v>
                </c:pt>
                <c:pt idx="1">
                  <c:v>47</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39</c:v>
                </c:pt>
                <c:pt idx="1">
                  <c:v>46</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20140544"/>
        <c:axId val="120142080"/>
      </c:barChart>
      <c:catAx>
        <c:axId val="120140544"/>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20142080"/>
        <c:crosses val="autoZero"/>
        <c:auto val="1"/>
        <c:lblAlgn val="ctr"/>
        <c:lblOffset val="100"/>
        <c:noMultiLvlLbl val="0"/>
      </c:catAx>
      <c:valAx>
        <c:axId val="120142080"/>
        <c:scaling>
          <c:orientation val="minMax"/>
          <c:max val="1"/>
          <c:min val="0"/>
        </c:scaling>
        <c:delete val="1"/>
        <c:axPos val="b"/>
        <c:numFmt formatCode="0%" sourceLinked="1"/>
        <c:majorTickMark val="out"/>
        <c:minorTickMark val="none"/>
        <c:tickLblPos val="nextTo"/>
        <c:crossAx val="12014054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8F8F92"/>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FF3300"/>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142846"/>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FF9933"/>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66CCFF"/>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6600CC"/>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0066FF"/>
              </a:solidFill>
            </c:spPr>
            <c:extLst xmlns:c16r2="http://schemas.microsoft.com/office/drawing/2015/06/chart">
              <c:ext xmlns:c16="http://schemas.microsoft.com/office/drawing/2014/chart" uri="{C3380CC4-5D6E-409C-BE32-E72D297353CC}">
                <c16:uniqueId val="{00000011-929C-4F35-9057-EABC948E86BC}"/>
              </c:ext>
            </c:extLst>
          </c:dPt>
          <c:dLbls>
            <c:dLbl>
              <c:idx val="8"/>
              <c:spPr>
                <a:solidFill>
                  <a:schemeClr val="bg1"/>
                </a:solid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dLbl>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Non concerné</c:v>
                </c:pt>
                <c:pt idx="2">
                  <c:v>Rien</c:v>
                </c:pt>
                <c:pt idx="3">
                  <c:v>Des droits individuels à la formation</c:v>
                </c:pt>
                <c:pt idx="4">
                  <c:v>Pouvoir choisir vous-même votre formation et votre organisme de formation</c:v>
                </c:pt>
                <c:pt idx="5">
                  <c:v>Des formations qui préparent à changer de métier</c:v>
                </c:pt>
                <c:pt idx="6">
                  <c:v>Une simplification de l'accès à la formation</c:v>
                </c:pt>
                <c:pt idx="7">
                  <c:v>Un système souple prenant en compte toute les situations professionnelles (chômage, changement de métier, évolution)</c:v>
                </c:pt>
                <c:pt idx="8">
                  <c:v>Pouvoir se former pendant son temps de travail </c:v>
                </c:pt>
              </c:strCache>
            </c:strRef>
          </c:cat>
          <c:val>
            <c:numRef>
              <c:f>Feuil1!$B$2:$B$13</c:f>
              <c:numCache>
                <c:formatCode>General</c:formatCode>
                <c:ptCount val="9"/>
                <c:pt idx="0">
                  <c:v>1</c:v>
                </c:pt>
                <c:pt idx="1">
                  <c:v>4</c:v>
                </c:pt>
                <c:pt idx="2">
                  <c:v>5</c:v>
                </c:pt>
                <c:pt idx="3">
                  <c:v>10</c:v>
                </c:pt>
                <c:pt idx="4">
                  <c:v>12</c:v>
                </c:pt>
                <c:pt idx="5">
                  <c:v>12</c:v>
                </c:pt>
                <c:pt idx="6">
                  <c:v>15</c:v>
                </c:pt>
                <c:pt idx="7">
                  <c:v>18</c:v>
                </c:pt>
                <c:pt idx="8">
                  <c:v>23</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20207232"/>
        <c:axId val="120208768"/>
      </c:barChart>
      <c:catAx>
        <c:axId val="120207232"/>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20208768"/>
        <c:crosses val="autoZero"/>
        <c:auto val="1"/>
        <c:lblAlgn val="ctr"/>
        <c:lblOffset val="100"/>
        <c:noMultiLvlLbl val="0"/>
      </c:catAx>
      <c:valAx>
        <c:axId val="120208768"/>
        <c:scaling>
          <c:orientation val="minMax"/>
          <c:max val="30"/>
          <c:min val="0"/>
        </c:scaling>
        <c:delete val="1"/>
        <c:axPos val="b"/>
        <c:numFmt formatCode="General" sourceLinked="1"/>
        <c:majorTickMark val="out"/>
        <c:minorTickMark val="none"/>
        <c:tickLblPos val="nextTo"/>
        <c:crossAx val="12020723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a:t>
            </a:r>
            <a:r>
              <a:rPr lang="fr-FR" sz="1200" b="0" i="0" u="none" strike="noStrike" kern="1200" baseline="0" dirty="0">
                <a:solidFill>
                  <a:srgbClr val="6E6E71"/>
                </a:solidFill>
                <a:latin typeface="+mn-lt"/>
                <a:ea typeface="+mn-ea"/>
                <a:cs typeface="+mn-cs"/>
              </a:rPr>
              <a:t>(Net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DD98-4E0F-8830-CB52BFDC7962}"/>
              </c:ext>
            </c:extLst>
          </c:dPt>
          <c:dPt>
            <c:idx val="1"/>
            <c:invertIfNegative val="0"/>
            <c:bubble3D val="0"/>
            <c:extLst xmlns:c16r2="http://schemas.microsoft.com/office/drawing/2015/06/chart">
              <c:ext xmlns:c16="http://schemas.microsoft.com/office/drawing/2014/chart" uri="{C3380CC4-5D6E-409C-BE32-E72D297353CC}">
                <c16:uniqueId val="{00000001-DD98-4E0F-8830-CB52BFDC7962}"/>
              </c:ext>
            </c:extLst>
          </c:dPt>
          <c:dPt>
            <c:idx val="2"/>
            <c:invertIfNegative val="0"/>
            <c:bubble3D val="0"/>
            <c:extLst xmlns:c16r2="http://schemas.microsoft.com/office/drawing/2015/06/chart">
              <c:ext xmlns:c16="http://schemas.microsoft.com/office/drawing/2014/chart" uri="{C3380CC4-5D6E-409C-BE32-E72D297353CC}">
                <c16:uniqueId val="{00000002-DD98-4E0F-8830-CB52BFDC7962}"/>
              </c:ext>
            </c:extLst>
          </c:dPt>
          <c:dPt>
            <c:idx val="3"/>
            <c:invertIfNegative val="0"/>
            <c:bubble3D val="0"/>
            <c:extLst xmlns:c16r2="http://schemas.microsoft.com/office/drawing/2015/06/chart">
              <c:ext xmlns:c16="http://schemas.microsoft.com/office/drawing/2014/chart" uri="{C3380CC4-5D6E-409C-BE32-E72D297353CC}">
                <c16:uniqueId val="{00000003-DD98-4E0F-8830-CB52BFDC7962}"/>
              </c:ext>
            </c:extLst>
          </c:dPt>
          <c:dPt>
            <c:idx val="4"/>
            <c:invertIfNegative val="0"/>
            <c:bubble3D val="0"/>
            <c:extLst xmlns:c16r2="http://schemas.microsoft.com/office/drawing/2015/06/chart">
              <c:ext xmlns:c16="http://schemas.microsoft.com/office/drawing/2014/chart" uri="{C3380CC4-5D6E-409C-BE32-E72D297353CC}">
                <c16:uniqueId val="{00000004-DD98-4E0F-8830-CB52BFDC7962}"/>
              </c:ext>
            </c:extLst>
          </c:dPt>
          <c:dPt>
            <c:idx val="5"/>
            <c:invertIfNegative val="0"/>
            <c:bubble3D val="0"/>
            <c:extLst xmlns:c16r2="http://schemas.microsoft.com/office/drawing/2015/06/chart">
              <c:ext xmlns:c16="http://schemas.microsoft.com/office/drawing/2014/chart" uri="{C3380CC4-5D6E-409C-BE32-E72D297353CC}">
                <c16:uniqueId val="{00000005-DD98-4E0F-8830-CB52BFDC7962}"/>
              </c:ext>
            </c:extLst>
          </c:dPt>
          <c:dPt>
            <c:idx val="6"/>
            <c:invertIfNegative val="0"/>
            <c:bubble3D val="0"/>
            <c:extLst xmlns:c16r2="http://schemas.microsoft.com/office/drawing/2015/06/chart">
              <c:ext xmlns:c16="http://schemas.microsoft.com/office/drawing/2014/chart" uri="{C3380CC4-5D6E-409C-BE32-E72D297353CC}">
                <c16:uniqueId val="{00000006-DD98-4E0F-8830-CB52BFDC7962}"/>
              </c:ext>
            </c:extLst>
          </c:dPt>
          <c:dPt>
            <c:idx val="7"/>
            <c:invertIfNegative val="0"/>
            <c:bubble3D val="0"/>
            <c:extLst xmlns:c16r2="http://schemas.microsoft.com/office/drawing/2015/06/chart">
              <c:ext xmlns:c16="http://schemas.microsoft.com/office/drawing/2014/chart" uri="{C3380CC4-5D6E-409C-BE32-E72D297353CC}">
                <c16:uniqueId val="{00000007-DD98-4E0F-8830-CB52BFDC7962}"/>
              </c:ext>
            </c:extLst>
          </c:dPt>
          <c:dPt>
            <c:idx val="8"/>
            <c:invertIfNegative val="0"/>
            <c:bubble3D val="0"/>
            <c:extLst xmlns:c16r2="http://schemas.microsoft.com/office/drawing/2015/06/chart">
              <c:ext xmlns:c16="http://schemas.microsoft.com/office/drawing/2014/chart" uri="{C3380CC4-5D6E-409C-BE32-E72D297353CC}">
                <c16:uniqueId val="{00000008-DD98-4E0F-8830-CB52BFDC7962}"/>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Changer d'entreprise</c:v>
                </c:pt>
                <c:pt idx="4">
                  <c:v>Suivre une formation </c:v>
                </c:pt>
              </c:strCache>
            </c:strRef>
          </c:cat>
          <c:val>
            <c:numRef>
              <c:f>Feuil1!$B$3:$B$7</c:f>
              <c:numCache>
                <c:formatCode>General</c:formatCode>
                <c:ptCount val="5"/>
                <c:pt idx="0">
                  <c:v>31</c:v>
                </c:pt>
                <c:pt idx="1">
                  <c:v>53</c:v>
                </c:pt>
                <c:pt idx="2">
                  <c:v>72</c:v>
                </c:pt>
                <c:pt idx="3">
                  <c:v>77</c:v>
                </c:pt>
                <c:pt idx="4">
                  <c:v>82</c:v>
                </c:pt>
              </c:numCache>
            </c:numRef>
          </c:val>
          <c:extLst xmlns:c16r2="http://schemas.microsoft.com/office/drawing/2015/06/chart">
            <c:ext xmlns:c16="http://schemas.microsoft.com/office/drawing/2014/chart" uri="{C3380CC4-5D6E-409C-BE32-E72D297353CC}">
              <c16:uniqueId val="{00000009-DD98-4E0F-8830-CB52BFDC7962}"/>
            </c:ext>
          </c:extLst>
        </c:ser>
        <c:dLbls>
          <c:showLegendKey val="0"/>
          <c:showVal val="0"/>
          <c:showCatName val="0"/>
          <c:showSerName val="0"/>
          <c:showPercent val="0"/>
          <c:showBubbleSize val="0"/>
        </c:dLbls>
        <c:gapWidth val="90"/>
        <c:axId val="120257920"/>
        <c:axId val="120263808"/>
      </c:barChart>
      <c:catAx>
        <c:axId val="120257920"/>
        <c:scaling>
          <c:orientation val="minMax"/>
        </c:scaling>
        <c:delete val="0"/>
        <c:axPos val="l"/>
        <c:numFmt formatCode="General" sourceLinked="0"/>
        <c:majorTickMark val="out"/>
        <c:minorTickMark val="none"/>
        <c:tickLblPos val="nextTo"/>
        <c:txPr>
          <a:bodyPr/>
          <a:lstStyle/>
          <a:p>
            <a:pPr>
              <a:defRPr sz="1200" b="0"/>
            </a:pPr>
            <a:endParaRPr lang="fr-FR"/>
          </a:p>
        </c:txPr>
        <c:crossAx val="120263808"/>
        <c:crosses val="autoZero"/>
        <c:auto val="1"/>
        <c:lblAlgn val="ctr"/>
        <c:lblOffset val="100"/>
        <c:noMultiLvlLbl val="0"/>
      </c:catAx>
      <c:valAx>
        <c:axId val="120263808"/>
        <c:scaling>
          <c:orientation val="minMax"/>
          <c:max val="90"/>
          <c:min val="0"/>
        </c:scaling>
        <c:delete val="1"/>
        <c:axPos val="b"/>
        <c:numFmt formatCode="General" sourceLinked="1"/>
        <c:majorTickMark val="out"/>
        <c:minorTickMark val="none"/>
        <c:tickLblPos val="nextTo"/>
        <c:crossAx val="12025792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dLbl>
              <c:idx val="2"/>
              <c:layout/>
              <c:tx>
                <c:rich>
                  <a:bodyPr/>
                  <a:lstStyle/>
                  <a:p>
                    <a:r>
                      <a:rPr lang="en-US" smtClean="0"/>
                      <a:t>61</a:t>
                    </a:r>
                    <a:endParaRPr lang="en-US" dirty="0"/>
                  </a:p>
                </c:rich>
              </c:tx>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1</c:v>
                </c:pt>
                <c:pt idx="1">
                  <c:v>9</c:v>
                </c:pt>
                <c:pt idx="2">
                  <c:v>62</c:v>
                </c:pt>
                <c:pt idx="3">
                  <c:v>29</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19882112"/>
        <c:axId val="119883648"/>
      </c:barChart>
      <c:catAx>
        <c:axId val="119882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9883648"/>
        <c:crosses val="autoZero"/>
        <c:auto val="1"/>
        <c:lblAlgn val="ctr"/>
        <c:lblOffset val="100"/>
        <c:noMultiLvlLbl val="0"/>
      </c:catAx>
      <c:valAx>
        <c:axId val="119883648"/>
        <c:scaling>
          <c:orientation val="minMax"/>
        </c:scaling>
        <c:delete val="1"/>
        <c:axPos val="b"/>
        <c:numFmt formatCode="General" sourceLinked="1"/>
        <c:majorTickMark val="none"/>
        <c:minorTickMark val="none"/>
        <c:tickLblPos val="nextTo"/>
        <c:crossAx val="11988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39</c:v>
                </c:pt>
                <c:pt idx="1">
                  <c:v>40</c:v>
                </c:pt>
                <c:pt idx="2">
                  <c:v>22</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0029952"/>
        <c:axId val="120031488"/>
      </c:barChart>
      <c:catAx>
        <c:axId val="12002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0031488"/>
        <c:crosses val="autoZero"/>
        <c:auto val="1"/>
        <c:lblAlgn val="ctr"/>
        <c:lblOffset val="100"/>
        <c:noMultiLvlLbl val="0"/>
      </c:catAx>
      <c:valAx>
        <c:axId val="120031488"/>
        <c:scaling>
          <c:orientation val="minMax"/>
        </c:scaling>
        <c:delete val="1"/>
        <c:axPos val="b"/>
        <c:numFmt formatCode="General" sourceLinked="1"/>
        <c:majorTickMark val="none"/>
        <c:minorTickMark val="none"/>
        <c:tickLblPos val="nextTo"/>
        <c:crossAx val="120029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6</c:v>
                </c:pt>
                <c:pt idx="1">
                  <c:v>33</c:v>
                </c:pt>
                <c:pt idx="2">
                  <c:v>33</c:v>
                </c:pt>
                <c:pt idx="3">
                  <c:v>28</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20066048"/>
        <c:axId val="120067584"/>
      </c:barChart>
      <c:catAx>
        <c:axId val="120066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0067584"/>
        <c:crosses val="autoZero"/>
        <c:auto val="1"/>
        <c:lblAlgn val="ctr"/>
        <c:lblOffset val="100"/>
        <c:noMultiLvlLbl val="0"/>
      </c:catAx>
      <c:valAx>
        <c:axId val="120067584"/>
        <c:scaling>
          <c:orientation val="minMax"/>
        </c:scaling>
        <c:delete val="1"/>
        <c:axPos val="b"/>
        <c:numFmt formatCode="General" sourceLinked="1"/>
        <c:majorTickMark val="none"/>
        <c:minorTickMark val="none"/>
        <c:tickLblPos val="nextTo"/>
        <c:crossAx val="12006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2284-4266-87F4-843A1565FF3D}"/>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2284-4266-87F4-843A1565FF3D}"/>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2284-4266-87F4-843A1565FF3D}"/>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2284-4266-87F4-843A1565FF3D}"/>
              </c:ext>
            </c:extLst>
          </c:dPt>
          <c:dPt>
            <c:idx val="4"/>
            <c:invertIfNegative val="0"/>
            <c:bubble3D val="0"/>
            <c:extLst xmlns:c16r2="http://schemas.microsoft.com/office/drawing/2015/06/chart">
              <c:ext xmlns:c16="http://schemas.microsoft.com/office/drawing/2014/chart" uri="{C3380CC4-5D6E-409C-BE32-E72D297353CC}">
                <c16:uniqueId val="{00000008-2284-4266-87F4-843A1565FF3D}"/>
              </c:ext>
            </c:extLst>
          </c:dPt>
          <c:dPt>
            <c:idx val="5"/>
            <c:invertIfNegative val="0"/>
            <c:bubble3D val="0"/>
            <c:extLst xmlns:c16r2="http://schemas.microsoft.com/office/drawing/2015/06/chart">
              <c:ext xmlns:c16="http://schemas.microsoft.com/office/drawing/2014/chart" uri="{C3380CC4-5D6E-409C-BE32-E72D297353CC}">
                <c16:uniqueId val="{00000009-2284-4266-87F4-843A1565FF3D}"/>
              </c:ext>
            </c:extLst>
          </c:dPt>
          <c:dPt>
            <c:idx val="6"/>
            <c:invertIfNegative val="0"/>
            <c:bubble3D val="0"/>
            <c:extLst xmlns:c16r2="http://schemas.microsoft.com/office/drawing/2015/06/chart">
              <c:ext xmlns:c16="http://schemas.microsoft.com/office/drawing/2014/chart" uri="{C3380CC4-5D6E-409C-BE32-E72D297353CC}">
                <c16:uniqueId val="{0000000A-2284-4266-87F4-843A1565FF3D}"/>
              </c:ext>
            </c:extLst>
          </c:dPt>
          <c:dPt>
            <c:idx val="7"/>
            <c:invertIfNegative val="0"/>
            <c:bubble3D val="0"/>
            <c:extLst xmlns:c16r2="http://schemas.microsoft.com/office/drawing/2015/06/chart">
              <c:ext xmlns:c16="http://schemas.microsoft.com/office/drawing/2014/chart" uri="{C3380CC4-5D6E-409C-BE32-E72D297353CC}">
                <c16:uniqueId val="{0000000B-2284-4266-87F4-843A1565FF3D}"/>
              </c:ext>
            </c:extLst>
          </c:dPt>
          <c:dPt>
            <c:idx val="8"/>
            <c:invertIfNegative val="0"/>
            <c:bubble3D val="0"/>
            <c:extLst xmlns:c16r2="http://schemas.microsoft.com/office/drawing/2015/06/chart">
              <c:ext xmlns:c16="http://schemas.microsoft.com/office/drawing/2014/chart" uri="{C3380CC4-5D6E-409C-BE32-E72D297353CC}">
                <c16:uniqueId val="{0000000C-2284-4266-87F4-843A1565FF3D}"/>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9</c:v>
                </c:pt>
                <c:pt idx="1">
                  <c:v>30</c:v>
                </c:pt>
                <c:pt idx="2">
                  <c:v>29</c:v>
                </c:pt>
                <c:pt idx="3">
                  <c:v>31</c:v>
                </c:pt>
              </c:numCache>
            </c:numRef>
          </c:val>
          <c:extLst xmlns:c16r2="http://schemas.microsoft.com/office/drawing/2015/06/chart">
            <c:ext xmlns:c16="http://schemas.microsoft.com/office/drawing/2014/chart" uri="{C3380CC4-5D6E-409C-BE32-E72D297353CC}">
              <c16:uniqueId val="{0000000D-2284-4266-87F4-843A1565FF3D}"/>
            </c:ext>
          </c:extLst>
        </c:ser>
        <c:dLbls>
          <c:showLegendKey val="0"/>
          <c:showVal val="0"/>
          <c:showCatName val="0"/>
          <c:showSerName val="0"/>
          <c:showPercent val="0"/>
          <c:showBubbleSize val="0"/>
        </c:dLbls>
        <c:gapWidth val="90"/>
        <c:axId val="120343552"/>
        <c:axId val="120345344"/>
      </c:barChart>
      <c:catAx>
        <c:axId val="120343552"/>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20345344"/>
        <c:crosses val="autoZero"/>
        <c:auto val="1"/>
        <c:lblAlgn val="ctr"/>
        <c:lblOffset val="100"/>
        <c:noMultiLvlLbl val="0"/>
      </c:catAx>
      <c:valAx>
        <c:axId val="120345344"/>
        <c:scaling>
          <c:orientation val="minMax"/>
          <c:max val="90"/>
          <c:min val="0"/>
        </c:scaling>
        <c:delete val="1"/>
        <c:axPos val="b"/>
        <c:numFmt formatCode="General" sourceLinked="1"/>
        <c:majorTickMark val="out"/>
        <c:minorTickMark val="none"/>
        <c:tickLblPos val="nextTo"/>
        <c:crossAx val="12034355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9</c:v>
                </c:pt>
                <c:pt idx="1">
                  <c:v>14</c:v>
                </c:pt>
                <c:pt idx="2">
                  <c:v>78</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0480896"/>
        <c:axId val="120482432"/>
      </c:barChart>
      <c:catAx>
        <c:axId val="120480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0482432"/>
        <c:crosses val="autoZero"/>
        <c:auto val="1"/>
        <c:lblAlgn val="ctr"/>
        <c:lblOffset val="100"/>
        <c:noMultiLvlLbl val="0"/>
      </c:catAx>
      <c:valAx>
        <c:axId val="120482432"/>
        <c:scaling>
          <c:orientation val="minMax"/>
          <c:max val="90"/>
        </c:scaling>
        <c:delete val="1"/>
        <c:axPos val="b"/>
        <c:numFmt formatCode="General" sourceLinked="1"/>
        <c:majorTickMark val="none"/>
        <c:minorTickMark val="none"/>
        <c:tickLblPos val="nextTo"/>
        <c:crossAx val="120480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5</c:v>
                </c:pt>
                <c:pt idx="1">
                  <c:v>5</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59</c:v>
                </c:pt>
                <c:pt idx="1">
                  <c:v>55</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36</c:v>
                </c:pt>
                <c:pt idx="1">
                  <c:v>39</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20449280"/>
        <c:axId val="120520704"/>
      </c:barChart>
      <c:catAx>
        <c:axId val="120449280"/>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20520704"/>
        <c:crosses val="autoZero"/>
        <c:auto val="1"/>
        <c:lblAlgn val="ctr"/>
        <c:lblOffset val="100"/>
        <c:noMultiLvlLbl val="0"/>
      </c:catAx>
      <c:valAx>
        <c:axId val="120520704"/>
        <c:scaling>
          <c:orientation val="minMax"/>
          <c:max val="1"/>
          <c:min val="0"/>
        </c:scaling>
        <c:delete val="1"/>
        <c:axPos val="b"/>
        <c:numFmt formatCode="0%" sourceLinked="1"/>
        <c:majorTickMark val="out"/>
        <c:minorTickMark val="none"/>
        <c:tickLblPos val="nextTo"/>
        <c:crossAx val="1204492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76007241025509E-2"/>
          <c:y val="0.12088879956493982"/>
          <c:w val="0.8594380036205127"/>
          <c:h val="0.77490496194537051"/>
        </c:manualLayout>
      </c:layout>
      <c:doughnutChart>
        <c:varyColors val="1"/>
        <c:ser>
          <c:idx val="0"/>
          <c:order val="0"/>
          <c:tx>
            <c:strRef>
              <c:f>Feuil1!$B$1</c:f>
              <c:strCache>
                <c:ptCount val="1"/>
                <c:pt idx="0">
                  <c:v>Colonne1</c:v>
                </c:pt>
              </c:strCache>
            </c:strRef>
          </c:tx>
          <c:spPr>
            <a:solidFill>
              <a:srgbClr val="5DBAFF"/>
            </a:solidFill>
          </c:spPr>
          <c:dPt>
            <c:idx val="0"/>
            <c:bubble3D val="0"/>
            <c:spPr>
              <a:solidFill>
                <a:srgbClr val="FF6699"/>
              </a:solidFill>
            </c:spPr>
            <c:extLst xmlns:c16r2="http://schemas.microsoft.com/office/drawing/2015/06/chart">
              <c:ext xmlns:c16="http://schemas.microsoft.com/office/drawing/2014/chart" uri="{C3380CC4-5D6E-409C-BE32-E72D297353CC}">
                <c16:uniqueId val="{00000001-864A-436C-96AB-61420FA0229F}"/>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3-864A-436C-96AB-61420FA0229F}"/>
              </c:ext>
            </c:extLst>
          </c:dPt>
          <c:dLbls>
            <c:dLbl>
              <c:idx val="2"/>
              <c:layout>
                <c:manualLayout>
                  <c:x val="-3.7174440935134191E-3"/>
                  <c:y val="3.911168196882505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FD9-4624-9540-3B7B88B90400}"/>
                </c:ext>
              </c:extLst>
            </c:dLbl>
            <c:numFmt formatCode="0\%" sourceLinked="0"/>
            <c:spPr>
              <a:noFill/>
              <a:ln>
                <a:noFill/>
              </a:ln>
              <a:effectLst/>
            </c:spPr>
            <c:txPr>
              <a:bodyPr/>
              <a:lstStyle/>
              <a:p>
                <a:pPr>
                  <a:defRPr sz="1000" b="1"/>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Feuil1!$A$2:$A$4</c:f>
              <c:strCache>
                <c:ptCount val="3"/>
                <c:pt idx="0">
                  <c:v>CSP +</c:v>
                </c:pt>
                <c:pt idx="1">
                  <c:v>CSP -</c:v>
                </c:pt>
                <c:pt idx="2">
                  <c:v>Inactif</c:v>
                </c:pt>
              </c:strCache>
            </c:strRef>
          </c:cat>
          <c:val>
            <c:numRef>
              <c:f>Feuil1!$B$2:$B$4</c:f>
              <c:numCache>
                <c:formatCode>General</c:formatCode>
                <c:ptCount val="3"/>
                <c:pt idx="0">
                  <c:v>39</c:v>
                </c:pt>
                <c:pt idx="1">
                  <c:v>41</c:v>
                </c:pt>
                <c:pt idx="2">
                  <c:v>20</c:v>
                </c:pt>
              </c:numCache>
            </c:numRef>
          </c:val>
          <c:extLst xmlns:c16r2="http://schemas.microsoft.com/office/drawing/2015/06/chart">
            <c:ext xmlns:c16="http://schemas.microsoft.com/office/drawing/2014/chart" uri="{C3380CC4-5D6E-409C-BE32-E72D297353CC}">
              <c16:uniqueId val="{00000004-864A-436C-96AB-61420FA0229F}"/>
            </c:ext>
          </c:extLst>
        </c:ser>
        <c:dLbls>
          <c:showLegendKey val="0"/>
          <c:showVal val="0"/>
          <c:showCatName val="0"/>
          <c:showSerName val="0"/>
          <c:showPercent val="0"/>
          <c:showBubbleSize val="0"/>
          <c:showLeaderLines val="0"/>
        </c:dLbls>
        <c:firstSliceAng val="0"/>
        <c:holeSize val="50"/>
      </c:doughnutChart>
    </c:plotArea>
    <c:legend>
      <c:legendPos val="r"/>
      <c:layout/>
      <c:overlay val="0"/>
      <c:txPr>
        <a:bodyPr/>
        <a:lstStyle/>
        <a:p>
          <a:pPr>
            <a:defRPr sz="1100">
              <a:solidFill>
                <a:schemeClr val="bg2"/>
              </a:solidFill>
              <a:latin typeface="+mj-lt"/>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8F8F92"/>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FF3300"/>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FF9933"/>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66CCFF"/>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142846"/>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6600CC"/>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0066FF"/>
              </a:solidFill>
            </c:spPr>
            <c:extLst xmlns:c16r2="http://schemas.microsoft.com/office/drawing/2015/06/chart">
              <c:ext xmlns:c16="http://schemas.microsoft.com/office/drawing/2014/chart" uri="{C3380CC4-5D6E-409C-BE32-E72D297353CC}">
                <c16:uniqueId val="{00000011-929C-4F35-9057-EABC948E86BC}"/>
              </c:ext>
            </c:extLst>
          </c:dPt>
          <c:dLbls>
            <c:dLbl>
              <c:idx val="8"/>
              <c:layout/>
              <c:tx>
                <c:rich>
                  <a:bodyPr/>
                  <a:lstStyle/>
                  <a:p>
                    <a:r>
                      <a:rPr lang="en-US" smtClean="0"/>
                      <a:t>30</a:t>
                    </a:r>
                    <a:endParaRPr lang="en-US" dirty="0"/>
                  </a:p>
                </c:rich>
              </c:tx>
              <c:dLblPos val="outEnd"/>
              <c:showLegendKey val="0"/>
              <c:showVal val="1"/>
              <c:showCatName val="0"/>
              <c:showSerName val="0"/>
              <c:showPercent val="0"/>
              <c:showBubbleSize val="0"/>
            </c:dLbl>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Non concerné</c:v>
                </c:pt>
                <c:pt idx="2">
                  <c:v>Rien</c:v>
                </c:pt>
                <c:pt idx="3">
                  <c:v>Des droits individuels à la formation</c:v>
                </c:pt>
                <c:pt idx="4">
                  <c:v>Des formations qui préparent à changer de métier</c:v>
                </c:pt>
                <c:pt idx="5">
                  <c:v>Une simplification de l'accès à la formation</c:v>
                </c:pt>
                <c:pt idx="6">
                  <c:v>Pouvoir choisir vous-même votre formation et votre organisme de formation</c:v>
                </c:pt>
                <c:pt idx="7">
                  <c:v>Un système souple prenant en compte toute les situations professionnelles (chômage, changement de métier, évolution)</c:v>
                </c:pt>
                <c:pt idx="8">
                  <c:v>Pouvoir se former pendant son temps de travail </c:v>
                </c:pt>
              </c:strCache>
            </c:strRef>
          </c:cat>
          <c:val>
            <c:numRef>
              <c:f>Feuil1!$B$2:$B$13</c:f>
              <c:numCache>
                <c:formatCode>General</c:formatCode>
                <c:ptCount val="9"/>
                <c:pt idx="0">
                  <c:v>2</c:v>
                </c:pt>
                <c:pt idx="1">
                  <c:v>5</c:v>
                </c:pt>
                <c:pt idx="2">
                  <c:v>6</c:v>
                </c:pt>
                <c:pt idx="3">
                  <c:v>8</c:v>
                </c:pt>
                <c:pt idx="4">
                  <c:v>10</c:v>
                </c:pt>
                <c:pt idx="5">
                  <c:v>10</c:v>
                </c:pt>
                <c:pt idx="6">
                  <c:v>12</c:v>
                </c:pt>
                <c:pt idx="7">
                  <c:v>17</c:v>
                </c:pt>
                <c:pt idx="8">
                  <c:v>29</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20552448"/>
        <c:axId val="120562432"/>
      </c:barChart>
      <c:catAx>
        <c:axId val="120552448"/>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20562432"/>
        <c:crosses val="autoZero"/>
        <c:auto val="1"/>
        <c:lblAlgn val="ctr"/>
        <c:lblOffset val="100"/>
        <c:noMultiLvlLbl val="0"/>
      </c:catAx>
      <c:valAx>
        <c:axId val="120562432"/>
        <c:scaling>
          <c:orientation val="minMax"/>
          <c:max val="30"/>
          <c:min val="0"/>
        </c:scaling>
        <c:delete val="1"/>
        <c:axPos val="b"/>
        <c:numFmt formatCode="General" sourceLinked="1"/>
        <c:majorTickMark val="out"/>
        <c:minorTickMark val="none"/>
        <c:tickLblPos val="nextTo"/>
        <c:crossAx val="12055244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a:t>
            </a:r>
            <a:r>
              <a:rPr lang="fr-FR" sz="1200" b="0" i="0" u="none" strike="noStrike" kern="1200" baseline="0" dirty="0">
                <a:solidFill>
                  <a:srgbClr val="6E6E71"/>
                </a:solidFill>
                <a:latin typeface="+mn-lt"/>
                <a:ea typeface="+mn-ea"/>
                <a:cs typeface="+mn-cs"/>
              </a:rPr>
              <a:t>(Net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9876-4ADA-864C-D3F759AE981E}"/>
              </c:ext>
            </c:extLst>
          </c:dPt>
          <c:dPt>
            <c:idx val="1"/>
            <c:invertIfNegative val="0"/>
            <c:bubble3D val="0"/>
            <c:extLst xmlns:c16r2="http://schemas.microsoft.com/office/drawing/2015/06/chart">
              <c:ext xmlns:c16="http://schemas.microsoft.com/office/drawing/2014/chart" uri="{C3380CC4-5D6E-409C-BE32-E72D297353CC}">
                <c16:uniqueId val="{00000001-9876-4ADA-864C-D3F759AE981E}"/>
              </c:ext>
            </c:extLst>
          </c:dPt>
          <c:dPt>
            <c:idx val="2"/>
            <c:invertIfNegative val="0"/>
            <c:bubble3D val="0"/>
            <c:extLst xmlns:c16r2="http://schemas.microsoft.com/office/drawing/2015/06/chart">
              <c:ext xmlns:c16="http://schemas.microsoft.com/office/drawing/2014/chart" uri="{C3380CC4-5D6E-409C-BE32-E72D297353CC}">
                <c16:uniqueId val="{00000002-9876-4ADA-864C-D3F759AE981E}"/>
              </c:ext>
            </c:extLst>
          </c:dPt>
          <c:dPt>
            <c:idx val="3"/>
            <c:invertIfNegative val="0"/>
            <c:bubble3D val="0"/>
            <c:extLst xmlns:c16r2="http://schemas.microsoft.com/office/drawing/2015/06/chart">
              <c:ext xmlns:c16="http://schemas.microsoft.com/office/drawing/2014/chart" uri="{C3380CC4-5D6E-409C-BE32-E72D297353CC}">
                <c16:uniqueId val="{00000003-9876-4ADA-864C-D3F759AE981E}"/>
              </c:ext>
            </c:extLst>
          </c:dPt>
          <c:dPt>
            <c:idx val="4"/>
            <c:invertIfNegative val="0"/>
            <c:bubble3D val="0"/>
            <c:extLst xmlns:c16r2="http://schemas.microsoft.com/office/drawing/2015/06/chart">
              <c:ext xmlns:c16="http://schemas.microsoft.com/office/drawing/2014/chart" uri="{C3380CC4-5D6E-409C-BE32-E72D297353CC}">
                <c16:uniqueId val="{00000004-9876-4ADA-864C-D3F759AE981E}"/>
              </c:ext>
            </c:extLst>
          </c:dPt>
          <c:dPt>
            <c:idx val="5"/>
            <c:invertIfNegative val="0"/>
            <c:bubble3D val="0"/>
            <c:extLst xmlns:c16r2="http://schemas.microsoft.com/office/drawing/2015/06/chart">
              <c:ext xmlns:c16="http://schemas.microsoft.com/office/drawing/2014/chart" uri="{C3380CC4-5D6E-409C-BE32-E72D297353CC}">
                <c16:uniqueId val="{00000005-9876-4ADA-864C-D3F759AE981E}"/>
              </c:ext>
            </c:extLst>
          </c:dPt>
          <c:dPt>
            <c:idx val="6"/>
            <c:invertIfNegative val="0"/>
            <c:bubble3D val="0"/>
            <c:extLst xmlns:c16r2="http://schemas.microsoft.com/office/drawing/2015/06/chart">
              <c:ext xmlns:c16="http://schemas.microsoft.com/office/drawing/2014/chart" uri="{C3380CC4-5D6E-409C-BE32-E72D297353CC}">
                <c16:uniqueId val="{00000006-9876-4ADA-864C-D3F759AE981E}"/>
              </c:ext>
            </c:extLst>
          </c:dPt>
          <c:dPt>
            <c:idx val="7"/>
            <c:invertIfNegative val="0"/>
            <c:bubble3D val="0"/>
            <c:extLst xmlns:c16r2="http://schemas.microsoft.com/office/drawing/2015/06/chart">
              <c:ext xmlns:c16="http://schemas.microsoft.com/office/drawing/2014/chart" uri="{C3380CC4-5D6E-409C-BE32-E72D297353CC}">
                <c16:uniqueId val="{00000007-9876-4ADA-864C-D3F759AE981E}"/>
              </c:ext>
            </c:extLst>
          </c:dPt>
          <c:dPt>
            <c:idx val="8"/>
            <c:invertIfNegative val="0"/>
            <c:bubble3D val="0"/>
            <c:extLst xmlns:c16r2="http://schemas.microsoft.com/office/drawing/2015/06/chart">
              <c:ext xmlns:c16="http://schemas.microsoft.com/office/drawing/2014/chart" uri="{C3380CC4-5D6E-409C-BE32-E72D297353CC}">
                <c16:uniqueId val="{00000008-9876-4ADA-864C-D3F759AE981E}"/>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Changer d'entreprise</c:v>
                </c:pt>
                <c:pt idx="4">
                  <c:v>Suivre une formation </c:v>
                </c:pt>
              </c:strCache>
            </c:strRef>
          </c:cat>
          <c:val>
            <c:numRef>
              <c:f>Feuil1!$B$3:$B$7</c:f>
              <c:numCache>
                <c:formatCode>General</c:formatCode>
                <c:ptCount val="5"/>
                <c:pt idx="0">
                  <c:v>33</c:v>
                </c:pt>
                <c:pt idx="1">
                  <c:v>43</c:v>
                </c:pt>
                <c:pt idx="2">
                  <c:v>78</c:v>
                </c:pt>
                <c:pt idx="3">
                  <c:v>81</c:v>
                </c:pt>
                <c:pt idx="4">
                  <c:v>81</c:v>
                </c:pt>
              </c:numCache>
            </c:numRef>
          </c:val>
          <c:extLst xmlns:c16r2="http://schemas.microsoft.com/office/drawing/2015/06/chart">
            <c:ext xmlns:c16="http://schemas.microsoft.com/office/drawing/2014/chart" uri="{C3380CC4-5D6E-409C-BE32-E72D297353CC}">
              <c16:uniqueId val="{00000009-9876-4ADA-864C-D3F759AE981E}"/>
            </c:ext>
          </c:extLst>
        </c:ser>
        <c:dLbls>
          <c:showLegendKey val="0"/>
          <c:showVal val="0"/>
          <c:showCatName val="0"/>
          <c:showSerName val="0"/>
          <c:showPercent val="0"/>
          <c:showBubbleSize val="0"/>
        </c:dLbls>
        <c:gapWidth val="90"/>
        <c:axId val="120636160"/>
        <c:axId val="120637696"/>
      </c:barChart>
      <c:catAx>
        <c:axId val="120636160"/>
        <c:scaling>
          <c:orientation val="minMax"/>
        </c:scaling>
        <c:delete val="0"/>
        <c:axPos val="l"/>
        <c:numFmt formatCode="General" sourceLinked="0"/>
        <c:majorTickMark val="out"/>
        <c:minorTickMark val="none"/>
        <c:tickLblPos val="nextTo"/>
        <c:txPr>
          <a:bodyPr/>
          <a:lstStyle/>
          <a:p>
            <a:pPr>
              <a:defRPr sz="1200" b="0"/>
            </a:pPr>
            <a:endParaRPr lang="fr-FR"/>
          </a:p>
        </c:txPr>
        <c:crossAx val="120637696"/>
        <c:crosses val="autoZero"/>
        <c:auto val="1"/>
        <c:lblAlgn val="ctr"/>
        <c:lblOffset val="100"/>
        <c:noMultiLvlLbl val="0"/>
      </c:catAx>
      <c:valAx>
        <c:axId val="120637696"/>
        <c:scaling>
          <c:orientation val="minMax"/>
          <c:max val="90"/>
          <c:min val="0"/>
        </c:scaling>
        <c:delete val="1"/>
        <c:axPos val="b"/>
        <c:numFmt formatCode="General" sourceLinked="1"/>
        <c:majorTickMark val="out"/>
        <c:minorTickMark val="none"/>
        <c:tickLblPos val="nextTo"/>
        <c:crossAx val="12063616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dLbl>
              <c:idx val="2"/>
              <c:layout/>
              <c:tx>
                <c:rich>
                  <a:bodyPr/>
                  <a:lstStyle/>
                  <a:p>
                    <a:r>
                      <a:rPr lang="en-US" smtClean="0"/>
                      <a:t>61</a:t>
                    </a:r>
                    <a:endParaRPr lang="en-US" dirty="0"/>
                  </a:p>
                </c:rich>
              </c:tx>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1</c:v>
                </c:pt>
                <c:pt idx="1">
                  <c:v>3</c:v>
                </c:pt>
                <c:pt idx="2">
                  <c:v>62</c:v>
                </c:pt>
                <c:pt idx="3">
                  <c:v>35</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21038336"/>
        <c:axId val="121039872"/>
      </c:barChart>
      <c:catAx>
        <c:axId val="121038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1039872"/>
        <c:crosses val="autoZero"/>
        <c:auto val="1"/>
        <c:lblAlgn val="ctr"/>
        <c:lblOffset val="100"/>
        <c:noMultiLvlLbl val="0"/>
      </c:catAx>
      <c:valAx>
        <c:axId val="121039872"/>
        <c:scaling>
          <c:orientation val="minMax"/>
        </c:scaling>
        <c:delete val="1"/>
        <c:axPos val="b"/>
        <c:numFmt formatCode="General" sourceLinked="1"/>
        <c:majorTickMark val="none"/>
        <c:minorTickMark val="none"/>
        <c:tickLblPos val="nextTo"/>
        <c:crossAx val="121038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56</c:v>
                </c:pt>
                <c:pt idx="1">
                  <c:v>21</c:v>
                </c:pt>
                <c:pt idx="2">
                  <c:v>23</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0780672"/>
        <c:axId val="120782208"/>
      </c:barChart>
      <c:catAx>
        <c:axId val="120780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0782208"/>
        <c:crosses val="autoZero"/>
        <c:auto val="1"/>
        <c:lblAlgn val="ctr"/>
        <c:lblOffset val="100"/>
        <c:noMultiLvlLbl val="0"/>
      </c:catAx>
      <c:valAx>
        <c:axId val="120782208"/>
        <c:scaling>
          <c:orientation val="minMax"/>
        </c:scaling>
        <c:delete val="1"/>
        <c:axPos val="b"/>
        <c:numFmt formatCode="General" sourceLinked="1"/>
        <c:majorTickMark val="none"/>
        <c:minorTickMark val="none"/>
        <c:tickLblPos val="nextTo"/>
        <c:crossAx val="120780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4</c:v>
                </c:pt>
                <c:pt idx="1">
                  <c:v>44</c:v>
                </c:pt>
                <c:pt idx="2">
                  <c:v>24</c:v>
                </c:pt>
                <c:pt idx="3">
                  <c:v>29</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20894592"/>
        <c:axId val="120896128"/>
      </c:barChart>
      <c:catAx>
        <c:axId val="120894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0896128"/>
        <c:crosses val="autoZero"/>
        <c:auto val="1"/>
        <c:lblAlgn val="ctr"/>
        <c:lblOffset val="100"/>
        <c:noMultiLvlLbl val="0"/>
      </c:catAx>
      <c:valAx>
        <c:axId val="120896128"/>
        <c:scaling>
          <c:orientation val="minMax"/>
        </c:scaling>
        <c:delete val="1"/>
        <c:axPos val="b"/>
        <c:numFmt formatCode="General" sourceLinked="1"/>
        <c:majorTickMark val="none"/>
        <c:minorTickMark val="none"/>
        <c:tickLblPos val="nextTo"/>
        <c:crossAx val="12089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D31D-4DE7-998D-12B68C1BCDF7}"/>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D31D-4DE7-998D-12B68C1BCDF7}"/>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D31D-4DE7-998D-12B68C1BCDF7}"/>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D31D-4DE7-998D-12B68C1BCDF7}"/>
              </c:ext>
            </c:extLst>
          </c:dPt>
          <c:dPt>
            <c:idx val="4"/>
            <c:invertIfNegative val="0"/>
            <c:bubble3D val="0"/>
            <c:extLst xmlns:c16r2="http://schemas.microsoft.com/office/drawing/2015/06/chart">
              <c:ext xmlns:c16="http://schemas.microsoft.com/office/drawing/2014/chart" uri="{C3380CC4-5D6E-409C-BE32-E72D297353CC}">
                <c16:uniqueId val="{00000008-D31D-4DE7-998D-12B68C1BCDF7}"/>
              </c:ext>
            </c:extLst>
          </c:dPt>
          <c:dPt>
            <c:idx val="5"/>
            <c:invertIfNegative val="0"/>
            <c:bubble3D val="0"/>
            <c:extLst xmlns:c16r2="http://schemas.microsoft.com/office/drawing/2015/06/chart">
              <c:ext xmlns:c16="http://schemas.microsoft.com/office/drawing/2014/chart" uri="{C3380CC4-5D6E-409C-BE32-E72D297353CC}">
                <c16:uniqueId val="{00000009-D31D-4DE7-998D-12B68C1BCDF7}"/>
              </c:ext>
            </c:extLst>
          </c:dPt>
          <c:dPt>
            <c:idx val="6"/>
            <c:invertIfNegative val="0"/>
            <c:bubble3D val="0"/>
            <c:extLst xmlns:c16r2="http://schemas.microsoft.com/office/drawing/2015/06/chart">
              <c:ext xmlns:c16="http://schemas.microsoft.com/office/drawing/2014/chart" uri="{C3380CC4-5D6E-409C-BE32-E72D297353CC}">
                <c16:uniqueId val="{0000000A-D31D-4DE7-998D-12B68C1BCDF7}"/>
              </c:ext>
            </c:extLst>
          </c:dPt>
          <c:dPt>
            <c:idx val="7"/>
            <c:invertIfNegative val="0"/>
            <c:bubble3D val="0"/>
            <c:extLst xmlns:c16r2="http://schemas.microsoft.com/office/drawing/2015/06/chart">
              <c:ext xmlns:c16="http://schemas.microsoft.com/office/drawing/2014/chart" uri="{C3380CC4-5D6E-409C-BE32-E72D297353CC}">
                <c16:uniqueId val="{0000000B-D31D-4DE7-998D-12B68C1BCDF7}"/>
              </c:ext>
            </c:extLst>
          </c:dPt>
          <c:dPt>
            <c:idx val="8"/>
            <c:invertIfNegative val="0"/>
            <c:bubble3D val="0"/>
            <c:extLst xmlns:c16r2="http://schemas.microsoft.com/office/drawing/2015/06/chart">
              <c:ext xmlns:c16="http://schemas.microsoft.com/office/drawing/2014/chart" uri="{C3380CC4-5D6E-409C-BE32-E72D297353CC}">
                <c16:uniqueId val="{0000000C-D31D-4DE7-998D-12B68C1BCDF7}"/>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9</c:v>
                </c:pt>
                <c:pt idx="1">
                  <c:v>30</c:v>
                </c:pt>
                <c:pt idx="2">
                  <c:v>31</c:v>
                </c:pt>
                <c:pt idx="3">
                  <c:v>31</c:v>
                </c:pt>
              </c:numCache>
            </c:numRef>
          </c:val>
          <c:extLst xmlns:c16r2="http://schemas.microsoft.com/office/drawing/2015/06/chart">
            <c:ext xmlns:c16="http://schemas.microsoft.com/office/drawing/2014/chart" uri="{C3380CC4-5D6E-409C-BE32-E72D297353CC}">
              <c16:uniqueId val="{0000000D-D31D-4DE7-998D-12B68C1BCDF7}"/>
            </c:ext>
          </c:extLst>
        </c:ser>
        <c:dLbls>
          <c:showLegendKey val="0"/>
          <c:showVal val="0"/>
          <c:showCatName val="0"/>
          <c:showSerName val="0"/>
          <c:showPercent val="0"/>
          <c:showBubbleSize val="0"/>
        </c:dLbls>
        <c:gapWidth val="90"/>
        <c:axId val="121311616"/>
        <c:axId val="121313152"/>
      </c:barChart>
      <c:catAx>
        <c:axId val="121311616"/>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21313152"/>
        <c:crosses val="autoZero"/>
        <c:auto val="1"/>
        <c:lblAlgn val="ctr"/>
        <c:lblOffset val="100"/>
        <c:noMultiLvlLbl val="0"/>
      </c:catAx>
      <c:valAx>
        <c:axId val="121313152"/>
        <c:scaling>
          <c:orientation val="minMax"/>
          <c:max val="90"/>
          <c:min val="0"/>
        </c:scaling>
        <c:delete val="1"/>
        <c:axPos val="b"/>
        <c:numFmt formatCode="General" sourceLinked="1"/>
        <c:majorTickMark val="out"/>
        <c:minorTickMark val="none"/>
        <c:tickLblPos val="nextTo"/>
        <c:crossAx val="12131161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8</c:v>
                </c:pt>
                <c:pt idx="1">
                  <c:v>6</c:v>
                </c:pt>
                <c:pt idx="2">
                  <c:v>86</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1063296"/>
        <c:axId val="121064832"/>
      </c:barChart>
      <c:catAx>
        <c:axId val="121063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1064832"/>
        <c:crosses val="autoZero"/>
        <c:auto val="1"/>
        <c:lblAlgn val="ctr"/>
        <c:lblOffset val="100"/>
        <c:noMultiLvlLbl val="0"/>
      </c:catAx>
      <c:valAx>
        <c:axId val="121064832"/>
        <c:scaling>
          <c:orientation val="minMax"/>
          <c:max val="90"/>
        </c:scaling>
        <c:delete val="1"/>
        <c:axPos val="b"/>
        <c:numFmt formatCode="General" sourceLinked="1"/>
        <c:majorTickMark val="none"/>
        <c:minorTickMark val="none"/>
        <c:tickLblPos val="nextTo"/>
        <c:crossAx val="12106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6</c:v>
                </c:pt>
                <c:pt idx="1">
                  <c:v>5</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60</c:v>
                </c:pt>
                <c:pt idx="1">
                  <c:v>48</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35</c:v>
                </c:pt>
                <c:pt idx="1">
                  <c:v>47</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21138176"/>
        <c:axId val="121148160"/>
      </c:barChart>
      <c:catAx>
        <c:axId val="121138176"/>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21148160"/>
        <c:crosses val="autoZero"/>
        <c:auto val="1"/>
        <c:lblAlgn val="ctr"/>
        <c:lblOffset val="100"/>
        <c:noMultiLvlLbl val="0"/>
      </c:catAx>
      <c:valAx>
        <c:axId val="121148160"/>
        <c:scaling>
          <c:orientation val="minMax"/>
          <c:max val="1"/>
          <c:min val="0"/>
        </c:scaling>
        <c:delete val="1"/>
        <c:axPos val="b"/>
        <c:numFmt formatCode="0%" sourceLinked="1"/>
        <c:majorTickMark val="out"/>
        <c:minorTickMark val="none"/>
        <c:tickLblPos val="nextTo"/>
        <c:crossAx val="12113817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142846"/>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8F8F92"/>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FF9933"/>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6600CC"/>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0066FF"/>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66CCFF"/>
              </a:solidFill>
            </c:spPr>
            <c:extLst xmlns:c16r2="http://schemas.microsoft.com/office/drawing/2015/06/chart">
              <c:ext xmlns:c16="http://schemas.microsoft.com/office/drawing/2014/chart" uri="{C3380CC4-5D6E-409C-BE32-E72D297353CC}">
                <c16:uniqueId val="{00000011-929C-4F35-9057-EABC948E86BC}"/>
              </c:ext>
            </c:extLst>
          </c:dPt>
          <c:dLbls>
            <c:dLbl>
              <c:idx val="8"/>
              <c:layout/>
              <c:tx>
                <c:rich>
                  <a:bodyPr/>
                  <a:lstStyle/>
                  <a:p>
                    <a:r>
                      <a:rPr lang="en-US" smtClean="0"/>
                      <a:t>22</a:t>
                    </a:r>
                    <a:endParaRPr lang="en-US" dirty="0"/>
                  </a:p>
                </c:rich>
              </c:tx>
              <c:dLblPos val="outEnd"/>
              <c:showLegendKey val="0"/>
              <c:showVal val="1"/>
              <c:showCatName val="0"/>
              <c:showSerName val="0"/>
              <c:showPercent val="0"/>
              <c:showBubbleSize val="0"/>
            </c:dLbl>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Non concerné</c:v>
                </c:pt>
                <c:pt idx="2">
                  <c:v>Des droits individuels à la formation</c:v>
                </c:pt>
                <c:pt idx="3">
                  <c:v>Pouvoir choisir vous-même votre formation et votre organisme de formation</c:v>
                </c:pt>
                <c:pt idx="4">
                  <c:v>Rien</c:v>
                </c:pt>
                <c:pt idx="5">
                  <c:v>Des formations qui préparent à changer de métier</c:v>
                </c:pt>
                <c:pt idx="6">
                  <c:v>Un système souple prenant en compte toute les situations professionnelles (chômage, changement de métier, évolution)</c:v>
                </c:pt>
                <c:pt idx="7">
                  <c:v>Pouvoir se former pendant son temps de travail </c:v>
                </c:pt>
                <c:pt idx="8">
                  <c:v>Une simplification de l'accès à la formation</c:v>
                </c:pt>
              </c:strCache>
            </c:strRef>
          </c:cat>
          <c:val>
            <c:numRef>
              <c:f>Feuil1!$B$2:$B$13</c:f>
              <c:numCache>
                <c:formatCode>General</c:formatCode>
                <c:ptCount val="9"/>
                <c:pt idx="0">
                  <c:v>0</c:v>
                </c:pt>
                <c:pt idx="1">
                  <c:v>5</c:v>
                </c:pt>
                <c:pt idx="2">
                  <c:v>6</c:v>
                </c:pt>
                <c:pt idx="3">
                  <c:v>9</c:v>
                </c:pt>
                <c:pt idx="4">
                  <c:v>10</c:v>
                </c:pt>
                <c:pt idx="5">
                  <c:v>10</c:v>
                </c:pt>
                <c:pt idx="6">
                  <c:v>18</c:v>
                </c:pt>
                <c:pt idx="7">
                  <c:v>20</c:v>
                </c:pt>
                <c:pt idx="8">
                  <c:v>21</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21237504"/>
        <c:axId val="121239040"/>
      </c:barChart>
      <c:catAx>
        <c:axId val="121237504"/>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21239040"/>
        <c:crosses val="autoZero"/>
        <c:auto val="1"/>
        <c:lblAlgn val="ctr"/>
        <c:lblOffset val="100"/>
        <c:noMultiLvlLbl val="0"/>
      </c:catAx>
      <c:valAx>
        <c:axId val="121239040"/>
        <c:scaling>
          <c:orientation val="minMax"/>
          <c:max val="30"/>
          <c:min val="0"/>
        </c:scaling>
        <c:delete val="1"/>
        <c:axPos val="b"/>
        <c:numFmt formatCode="General" sourceLinked="1"/>
        <c:majorTickMark val="out"/>
        <c:minorTickMark val="none"/>
        <c:tickLblPos val="nextTo"/>
        <c:crossAx val="12123750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a:t>
            </a:r>
            <a:r>
              <a:rPr lang="fr-FR" sz="1200" b="0" i="0" u="none" strike="noStrike" kern="1200" baseline="0" dirty="0">
                <a:solidFill>
                  <a:srgbClr val="6E6E71"/>
                </a:solidFill>
                <a:latin typeface="+mn-lt"/>
                <a:ea typeface="+mn-ea"/>
                <a:cs typeface="+mn-cs"/>
              </a:rPr>
              <a:t>(Net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981D-48D5-8FAE-62DA2FF8803E}"/>
              </c:ext>
            </c:extLst>
          </c:dPt>
          <c:dPt>
            <c:idx val="1"/>
            <c:invertIfNegative val="0"/>
            <c:bubble3D val="0"/>
            <c:extLst xmlns:c16r2="http://schemas.microsoft.com/office/drawing/2015/06/chart">
              <c:ext xmlns:c16="http://schemas.microsoft.com/office/drawing/2014/chart" uri="{C3380CC4-5D6E-409C-BE32-E72D297353CC}">
                <c16:uniqueId val="{00000001-981D-48D5-8FAE-62DA2FF8803E}"/>
              </c:ext>
            </c:extLst>
          </c:dPt>
          <c:dPt>
            <c:idx val="2"/>
            <c:invertIfNegative val="0"/>
            <c:bubble3D val="0"/>
            <c:extLst xmlns:c16r2="http://schemas.microsoft.com/office/drawing/2015/06/chart">
              <c:ext xmlns:c16="http://schemas.microsoft.com/office/drawing/2014/chart" uri="{C3380CC4-5D6E-409C-BE32-E72D297353CC}">
                <c16:uniqueId val="{00000002-981D-48D5-8FAE-62DA2FF8803E}"/>
              </c:ext>
            </c:extLst>
          </c:dPt>
          <c:dPt>
            <c:idx val="3"/>
            <c:invertIfNegative val="0"/>
            <c:bubble3D val="0"/>
            <c:extLst xmlns:c16r2="http://schemas.microsoft.com/office/drawing/2015/06/chart">
              <c:ext xmlns:c16="http://schemas.microsoft.com/office/drawing/2014/chart" uri="{C3380CC4-5D6E-409C-BE32-E72D297353CC}">
                <c16:uniqueId val="{00000003-981D-48D5-8FAE-62DA2FF8803E}"/>
              </c:ext>
            </c:extLst>
          </c:dPt>
          <c:dPt>
            <c:idx val="4"/>
            <c:invertIfNegative val="0"/>
            <c:bubble3D val="0"/>
            <c:extLst xmlns:c16r2="http://schemas.microsoft.com/office/drawing/2015/06/chart">
              <c:ext xmlns:c16="http://schemas.microsoft.com/office/drawing/2014/chart" uri="{C3380CC4-5D6E-409C-BE32-E72D297353CC}">
                <c16:uniqueId val="{00000004-981D-48D5-8FAE-62DA2FF8803E}"/>
              </c:ext>
            </c:extLst>
          </c:dPt>
          <c:dPt>
            <c:idx val="5"/>
            <c:invertIfNegative val="0"/>
            <c:bubble3D val="0"/>
            <c:extLst xmlns:c16r2="http://schemas.microsoft.com/office/drawing/2015/06/chart">
              <c:ext xmlns:c16="http://schemas.microsoft.com/office/drawing/2014/chart" uri="{C3380CC4-5D6E-409C-BE32-E72D297353CC}">
                <c16:uniqueId val="{00000005-981D-48D5-8FAE-62DA2FF8803E}"/>
              </c:ext>
            </c:extLst>
          </c:dPt>
          <c:dPt>
            <c:idx val="6"/>
            <c:invertIfNegative val="0"/>
            <c:bubble3D val="0"/>
            <c:extLst xmlns:c16r2="http://schemas.microsoft.com/office/drawing/2015/06/chart">
              <c:ext xmlns:c16="http://schemas.microsoft.com/office/drawing/2014/chart" uri="{C3380CC4-5D6E-409C-BE32-E72D297353CC}">
                <c16:uniqueId val="{00000006-981D-48D5-8FAE-62DA2FF8803E}"/>
              </c:ext>
            </c:extLst>
          </c:dPt>
          <c:dPt>
            <c:idx val="7"/>
            <c:invertIfNegative val="0"/>
            <c:bubble3D val="0"/>
            <c:extLst xmlns:c16r2="http://schemas.microsoft.com/office/drawing/2015/06/chart">
              <c:ext xmlns:c16="http://schemas.microsoft.com/office/drawing/2014/chart" uri="{C3380CC4-5D6E-409C-BE32-E72D297353CC}">
                <c16:uniqueId val="{00000007-981D-48D5-8FAE-62DA2FF8803E}"/>
              </c:ext>
            </c:extLst>
          </c:dPt>
          <c:dPt>
            <c:idx val="8"/>
            <c:invertIfNegative val="0"/>
            <c:bubble3D val="0"/>
            <c:extLst xmlns:c16r2="http://schemas.microsoft.com/office/drawing/2015/06/chart">
              <c:ext xmlns:c16="http://schemas.microsoft.com/office/drawing/2014/chart" uri="{C3380CC4-5D6E-409C-BE32-E72D297353CC}">
                <c16:uniqueId val="{00000008-981D-48D5-8FAE-62DA2FF8803E}"/>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Changer d'entreprise</c:v>
                </c:pt>
                <c:pt idx="4">
                  <c:v>Suivre une formation </c:v>
                </c:pt>
              </c:strCache>
            </c:strRef>
          </c:cat>
          <c:val>
            <c:numRef>
              <c:f>Feuil1!$B$3:$B$7</c:f>
              <c:numCache>
                <c:formatCode>General</c:formatCode>
                <c:ptCount val="5"/>
                <c:pt idx="0">
                  <c:v>27</c:v>
                </c:pt>
                <c:pt idx="1">
                  <c:v>33</c:v>
                </c:pt>
                <c:pt idx="2">
                  <c:v>75</c:v>
                </c:pt>
                <c:pt idx="3">
                  <c:v>79</c:v>
                </c:pt>
                <c:pt idx="4">
                  <c:v>87</c:v>
                </c:pt>
              </c:numCache>
            </c:numRef>
          </c:val>
          <c:extLst xmlns:c16r2="http://schemas.microsoft.com/office/drawing/2015/06/chart">
            <c:ext xmlns:c16="http://schemas.microsoft.com/office/drawing/2014/chart" uri="{C3380CC4-5D6E-409C-BE32-E72D297353CC}">
              <c16:uniqueId val="{00000009-981D-48D5-8FAE-62DA2FF8803E}"/>
            </c:ext>
          </c:extLst>
        </c:ser>
        <c:dLbls>
          <c:showLegendKey val="0"/>
          <c:showVal val="0"/>
          <c:showCatName val="0"/>
          <c:showSerName val="0"/>
          <c:showPercent val="0"/>
          <c:showBubbleSize val="0"/>
        </c:dLbls>
        <c:gapWidth val="90"/>
        <c:axId val="121275904"/>
        <c:axId val="121277440"/>
      </c:barChart>
      <c:catAx>
        <c:axId val="121275904"/>
        <c:scaling>
          <c:orientation val="minMax"/>
        </c:scaling>
        <c:delete val="0"/>
        <c:axPos val="l"/>
        <c:numFmt formatCode="General" sourceLinked="0"/>
        <c:majorTickMark val="out"/>
        <c:minorTickMark val="none"/>
        <c:tickLblPos val="nextTo"/>
        <c:txPr>
          <a:bodyPr/>
          <a:lstStyle/>
          <a:p>
            <a:pPr>
              <a:defRPr sz="1200" b="0"/>
            </a:pPr>
            <a:endParaRPr lang="fr-FR"/>
          </a:p>
        </c:txPr>
        <c:crossAx val="121277440"/>
        <c:crosses val="autoZero"/>
        <c:auto val="1"/>
        <c:lblAlgn val="ctr"/>
        <c:lblOffset val="100"/>
        <c:noMultiLvlLbl val="0"/>
      </c:catAx>
      <c:valAx>
        <c:axId val="121277440"/>
        <c:scaling>
          <c:orientation val="minMax"/>
          <c:max val="90"/>
          <c:min val="0"/>
        </c:scaling>
        <c:delete val="1"/>
        <c:axPos val="b"/>
        <c:numFmt formatCode="General" sourceLinked="1"/>
        <c:majorTickMark val="out"/>
        <c:minorTickMark val="none"/>
        <c:tickLblPos val="nextTo"/>
        <c:crossAx val="12127590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76007241025509E-2"/>
          <c:y val="0.12088879956493982"/>
          <c:w val="0.8594380036205127"/>
          <c:h val="0.77490496194537051"/>
        </c:manualLayout>
      </c:layout>
      <c:doughnutChart>
        <c:varyColors val="1"/>
        <c:ser>
          <c:idx val="0"/>
          <c:order val="0"/>
          <c:tx>
            <c:strRef>
              <c:f>Feuil1!$B$1</c:f>
              <c:strCache>
                <c:ptCount val="1"/>
                <c:pt idx="0">
                  <c:v>Colonne1</c:v>
                </c:pt>
              </c:strCache>
            </c:strRef>
          </c:tx>
          <c:spPr>
            <a:solidFill>
              <a:srgbClr val="5DBAFF"/>
            </a:solidFill>
          </c:spPr>
          <c:dPt>
            <c:idx val="0"/>
            <c:bubble3D val="0"/>
            <c:spPr>
              <a:solidFill>
                <a:srgbClr val="FF6699"/>
              </a:solidFill>
            </c:spPr>
            <c:extLst xmlns:c16r2="http://schemas.microsoft.com/office/drawing/2015/06/chart">
              <c:ext xmlns:c16="http://schemas.microsoft.com/office/drawing/2014/chart" uri="{C3380CC4-5D6E-409C-BE32-E72D297353CC}">
                <c16:uniqueId val="{00000001-864A-436C-96AB-61420FA0229F}"/>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3-864A-436C-96AB-61420FA0229F}"/>
              </c:ext>
            </c:extLst>
          </c:dPt>
          <c:dLbls>
            <c:dLbl>
              <c:idx val="2"/>
              <c:layout>
                <c:manualLayout>
                  <c:x val="-9.1113424784686828E-3"/>
                  <c:y val="1.563040134468705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0AE-4908-AD32-EB546562473E}"/>
                </c:ext>
              </c:extLst>
            </c:dLbl>
            <c:numFmt formatCode="0\%" sourceLinked="0"/>
            <c:spPr>
              <a:noFill/>
              <a:ln>
                <a:noFill/>
              </a:ln>
              <a:effectLst/>
            </c:spPr>
            <c:txPr>
              <a:bodyPr/>
              <a:lstStyle/>
              <a:p>
                <a:pPr>
                  <a:defRPr sz="1000" b="1"/>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Feuil1!$A$2:$A$4</c:f>
              <c:strCache>
                <c:ptCount val="3"/>
                <c:pt idx="0">
                  <c:v>CSP +</c:v>
                </c:pt>
                <c:pt idx="1">
                  <c:v>CSP -</c:v>
                </c:pt>
                <c:pt idx="2">
                  <c:v>Inactif</c:v>
                </c:pt>
              </c:strCache>
            </c:strRef>
          </c:cat>
          <c:val>
            <c:numRef>
              <c:f>Feuil1!$B$2:$B$4</c:f>
              <c:numCache>
                <c:formatCode>General</c:formatCode>
                <c:ptCount val="3"/>
                <c:pt idx="0">
                  <c:v>34</c:v>
                </c:pt>
                <c:pt idx="1">
                  <c:v>42</c:v>
                </c:pt>
                <c:pt idx="2">
                  <c:v>24</c:v>
                </c:pt>
              </c:numCache>
            </c:numRef>
          </c:val>
          <c:extLst xmlns:c16r2="http://schemas.microsoft.com/office/drawing/2015/06/chart">
            <c:ext xmlns:c16="http://schemas.microsoft.com/office/drawing/2014/chart" uri="{C3380CC4-5D6E-409C-BE32-E72D297353CC}">
              <c16:uniqueId val="{00000004-864A-436C-96AB-61420FA0229F}"/>
            </c:ext>
          </c:extLst>
        </c:ser>
        <c:dLbls>
          <c:showLegendKey val="0"/>
          <c:showVal val="0"/>
          <c:showCatName val="0"/>
          <c:showSerName val="0"/>
          <c:showPercent val="0"/>
          <c:showBubbleSize val="0"/>
          <c:showLeaderLines val="0"/>
        </c:dLbls>
        <c:firstSliceAng val="0"/>
        <c:holeSize val="50"/>
      </c:doughnutChart>
    </c:plotArea>
    <c:legend>
      <c:legendPos val="r"/>
      <c:layout/>
      <c:overlay val="0"/>
      <c:txPr>
        <a:bodyPr/>
        <a:lstStyle/>
        <a:p>
          <a:pPr>
            <a:defRPr sz="1100">
              <a:solidFill>
                <a:schemeClr val="bg2"/>
              </a:solidFill>
              <a:latin typeface="+mn-lt"/>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0</c:v>
                </c:pt>
                <c:pt idx="1">
                  <c:v>7</c:v>
                </c:pt>
                <c:pt idx="2">
                  <c:v>67</c:v>
                </c:pt>
                <c:pt idx="3">
                  <c:v>26</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21436416"/>
        <c:axId val="121634816"/>
      </c:barChart>
      <c:catAx>
        <c:axId val="121436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1634816"/>
        <c:crosses val="autoZero"/>
        <c:auto val="1"/>
        <c:lblAlgn val="ctr"/>
        <c:lblOffset val="100"/>
        <c:noMultiLvlLbl val="0"/>
      </c:catAx>
      <c:valAx>
        <c:axId val="121634816"/>
        <c:scaling>
          <c:orientation val="minMax"/>
        </c:scaling>
        <c:delete val="1"/>
        <c:axPos val="b"/>
        <c:numFmt formatCode="General" sourceLinked="1"/>
        <c:majorTickMark val="none"/>
        <c:minorTickMark val="none"/>
        <c:tickLblPos val="nextTo"/>
        <c:crossAx val="12143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47</c:v>
                </c:pt>
                <c:pt idx="1">
                  <c:v>27</c:v>
                </c:pt>
                <c:pt idx="2">
                  <c:v>25</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1662080"/>
        <c:axId val="121667968"/>
      </c:barChart>
      <c:catAx>
        <c:axId val="12166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1667968"/>
        <c:crosses val="autoZero"/>
        <c:auto val="1"/>
        <c:lblAlgn val="ctr"/>
        <c:lblOffset val="100"/>
        <c:noMultiLvlLbl val="0"/>
      </c:catAx>
      <c:valAx>
        <c:axId val="121667968"/>
        <c:scaling>
          <c:orientation val="minMax"/>
        </c:scaling>
        <c:delete val="1"/>
        <c:axPos val="b"/>
        <c:numFmt formatCode="General" sourceLinked="1"/>
        <c:majorTickMark val="none"/>
        <c:minorTickMark val="none"/>
        <c:tickLblPos val="nextTo"/>
        <c:crossAx val="121662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7</c:v>
                </c:pt>
                <c:pt idx="1">
                  <c:v>34</c:v>
                </c:pt>
                <c:pt idx="2">
                  <c:v>37</c:v>
                </c:pt>
                <c:pt idx="3">
                  <c:v>22</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21554816"/>
        <c:axId val="121556352"/>
      </c:barChart>
      <c:catAx>
        <c:axId val="12155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1556352"/>
        <c:crosses val="autoZero"/>
        <c:auto val="1"/>
        <c:lblAlgn val="ctr"/>
        <c:lblOffset val="100"/>
        <c:noMultiLvlLbl val="0"/>
      </c:catAx>
      <c:valAx>
        <c:axId val="121556352"/>
        <c:scaling>
          <c:orientation val="minMax"/>
        </c:scaling>
        <c:delete val="1"/>
        <c:axPos val="b"/>
        <c:numFmt formatCode="General" sourceLinked="1"/>
        <c:majorTickMark val="none"/>
        <c:minorTickMark val="none"/>
        <c:tickLblPos val="nextTo"/>
        <c:crossAx val="121554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D456-4649-A731-9B381C5A712A}"/>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D456-4649-A731-9B381C5A712A}"/>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D456-4649-A731-9B381C5A712A}"/>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D456-4649-A731-9B381C5A712A}"/>
              </c:ext>
            </c:extLst>
          </c:dPt>
          <c:dPt>
            <c:idx val="4"/>
            <c:invertIfNegative val="0"/>
            <c:bubble3D val="0"/>
            <c:extLst xmlns:c16r2="http://schemas.microsoft.com/office/drawing/2015/06/chart">
              <c:ext xmlns:c16="http://schemas.microsoft.com/office/drawing/2014/chart" uri="{C3380CC4-5D6E-409C-BE32-E72D297353CC}">
                <c16:uniqueId val="{00000008-D456-4649-A731-9B381C5A712A}"/>
              </c:ext>
            </c:extLst>
          </c:dPt>
          <c:dPt>
            <c:idx val="5"/>
            <c:invertIfNegative val="0"/>
            <c:bubble3D val="0"/>
            <c:extLst xmlns:c16r2="http://schemas.microsoft.com/office/drawing/2015/06/chart">
              <c:ext xmlns:c16="http://schemas.microsoft.com/office/drawing/2014/chart" uri="{C3380CC4-5D6E-409C-BE32-E72D297353CC}">
                <c16:uniqueId val="{00000009-D456-4649-A731-9B381C5A712A}"/>
              </c:ext>
            </c:extLst>
          </c:dPt>
          <c:dPt>
            <c:idx val="6"/>
            <c:invertIfNegative val="0"/>
            <c:bubble3D val="0"/>
            <c:extLst xmlns:c16r2="http://schemas.microsoft.com/office/drawing/2015/06/chart">
              <c:ext xmlns:c16="http://schemas.microsoft.com/office/drawing/2014/chart" uri="{C3380CC4-5D6E-409C-BE32-E72D297353CC}">
                <c16:uniqueId val="{0000000A-D456-4649-A731-9B381C5A712A}"/>
              </c:ext>
            </c:extLst>
          </c:dPt>
          <c:dPt>
            <c:idx val="7"/>
            <c:invertIfNegative val="0"/>
            <c:bubble3D val="0"/>
            <c:extLst xmlns:c16r2="http://schemas.microsoft.com/office/drawing/2015/06/chart">
              <c:ext xmlns:c16="http://schemas.microsoft.com/office/drawing/2014/chart" uri="{C3380CC4-5D6E-409C-BE32-E72D297353CC}">
                <c16:uniqueId val="{0000000B-D456-4649-A731-9B381C5A712A}"/>
              </c:ext>
            </c:extLst>
          </c:dPt>
          <c:dPt>
            <c:idx val="8"/>
            <c:invertIfNegative val="0"/>
            <c:bubble3D val="0"/>
            <c:extLst xmlns:c16r2="http://schemas.microsoft.com/office/drawing/2015/06/chart">
              <c:ext xmlns:c16="http://schemas.microsoft.com/office/drawing/2014/chart" uri="{C3380CC4-5D6E-409C-BE32-E72D297353CC}">
                <c16:uniqueId val="{0000000C-D456-4649-A731-9B381C5A712A}"/>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13</c:v>
                </c:pt>
                <c:pt idx="1">
                  <c:v>32</c:v>
                </c:pt>
                <c:pt idx="2">
                  <c:v>27</c:v>
                </c:pt>
                <c:pt idx="3">
                  <c:v>28</c:v>
                </c:pt>
              </c:numCache>
            </c:numRef>
          </c:val>
          <c:extLst xmlns:c16r2="http://schemas.microsoft.com/office/drawing/2015/06/chart">
            <c:ext xmlns:c16="http://schemas.microsoft.com/office/drawing/2014/chart" uri="{C3380CC4-5D6E-409C-BE32-E72D297353CC}">
              <c16:uniqueId val="{0000000D-D456-4649-A731-9B381C5A712A}"/>
            </c:ext>
          </c:extLst>
        </c:ser>
        <c:dLbls>
          <c:showLegendKey val="0"/>
          <c:showVal val="0"/>
          <c:showCatName val="0"/>
          <c:showSerName val="0"/>
          <c:showPercent val="0"/>
          <c:showBubbleSize val="0"/>
        </c:dLbls>
        <c:gapWidth val="90"/>
        <c:axId val="121480320"/>
        <c:axId val="121481856"/>
      </c:barChart>
      <c:catAx>
        <c:axId val="121480320"/>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21481856"/>
        <c:crosses val="autoZero"/>
        <c:auto val="1"/>
        <c:lblAlgn val="ctr"/>
        <c:lblOffset val="100"/>
        <c:noMultiLvlLbl val="0"/>
      </c:catAx>
      <c:valAx>
        <c:axId val="121481856"/>
        <c:scaling>
          <c:orientation val="minMax"/>
          <c:max val="90"/>
          <c:min val="0"/>
        </c:scaling>
        <c:delete val="1"/>
        <c:axPos val="b"/>
        <c:numFmt formatCode="General" sourceLinked="1"/>
        <c:majorTickMark val="out"/>
        <c:minorTickMark val="none"/>
        <c:tickLblPos val="nextTo"/>
        <c:crossAx val="12148032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11</c:v>
                </c:pt>
                <c:pt idx="1">
                  <c:v>6</c:v>
                </c:pt>
                <c:pt idx="2">
                  <c:v>84</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2178176"/>
        <c:axId val="122188160"/>
      </c:barChart>
      <c:catAx>
        <c:axId val="122178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2188160"/>
        <c:crosses val="autoZero"/>
        <c:auto val="1"/>
        <c:lblAlgn val="ctr"/>
        <c:lblOffset val="100"/>
        <c:noMultiLvlLbl val="0"/>
      </c:catAx>
      <c:valAx>
        <c:axId val="122188160"/>
        <c:scaling>
          <c:orientation val="minMax"/>
          <c:max val="90"/>
        </c:scaling>
        <c:delete val="1"/>
        <c:axPos val="b"/>
        <c:numFmt formatCode="General" sourceLinked="1"/>
        <c:majorTickMark val="none"/>
        <c:minorTickMark val="none"/>
        <c:tickLblPos val="nextTo"/>
        <c:crossAx val="12217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7</c:v>
                </c:pt>
                <c:pt idx="1">
                  <c:v>5</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57</c:v>
                </c:pt>
                <c:pt idx="1">
                  <c:v>43</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36</c:v>
                </c:pt>
                <c:pt idx="1">
                  <c:v>52</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21835520"/>
        <c:axId val="121837056"/>
      </c:barChart>
      <c:catAx>
        <c:axId val="121835520"/>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21837056"/>
        <c:crosses val="autoZero"/>
        <c:auto val="1"/>
        <c:lblAlgn val="ctr"/>
        <c:lblOffset val="100"/>
        <c:noMultiLvlLbl val="0"/>
      </c:catAx>
      <c:valAx>
        <c:axId val="121837056"/>
        <c:scaling>
          <c:orientation val="minMax"/>
          <c:max val="1"/>
          <c:min val="0"/>
        </c:scaling>
        <c:delete val="1"/>
        <c:axPos val="b"/>
        <c:numFmt formatCode="0%" sourceLinked="1"/>
        <c:majorTickMark val="out"/>
        <c:minorTickMark val="none"/>
        <c:tickLblPos val="nextTo"/>
        <c:crossAx val="12183552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8F8F92"/>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142846"/>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FF9933"/>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FF3300"/>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66CCFF"/>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6600CC"/>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0066FF"/>
              </a:solidFill>
            </c:spPr>
            <c:extLst xmlns:c16r2="http://schemas.microsoft.com/office/drawing/2015/06/chart">
              <c:ext xmlns:c16="http://schemas.microsoft.com/office/drawing/2014/chart" uri="{C3380CC4-5D6E-409C-BE32-E72D297353CC}">
                <c16:uniqueId val="{00000011-929C-4F35-9057-EABC948E86BC}"/>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Non concerné</c:v>
                </c:pt>
                <c:pt idx="2">
                  <c:v>Rien</c:v>
                </c:pt>
                <c:pt idx="3">
                  <c:v>Pouvoir choisir vous-même votre formation et votre organisme de formation</c:v>
                </c:pt>
                <c:pt idx="4">
                  <c:v>Des formations qui préparent à changer de métier</c:v>
                </c:pt>
                <c:pt idx="5">
                  <c:v>Des droits individuels à la formation</c:v>
                </c:pt>
                <c:pt idx="6">
                  <c:v>Une simplification de l'accès à la formation</c:v>
                </c:pt>
                <c:pt idx="7">
                  <c:v>Un système souple prenant en compte toute les situations professionnelles (chômage, changement de métier, évolution)</c:v>
                </c:pt>
                <c:pt idx="8">
                  <c:v>Pouvoir se former pendant son temps de travail </c:v>
                </c:pt>
              </c:strCache>
            </c:strRef>
          </c:cat>
          <c:val>
            <c:numRef>
              <c:f>Feuil1!$B$2:$B$13</c:f>
              <c:numCache>
                <c:formatCode>General</c:formatCode>
                <c:ptCount val="9"/>
                <c:pt idx="0">
                  <c:v>1</c:v>
                </c:pt>
                <c:pt idx="1">
                  <c:v>4</c:v>
                </c:pt>
                <c:pt idx="2">
                  <c:v>5</c:v>
                </c:pt>
                <c:pt idx="3">
                  <c:v>10</c:v>
                </c:pt>
                <c:pt idx="4">
                  <c:v>10</c:v>
                </c:pt>
                <c:pt idx="5">
                  <c:v>12</c:v>
                </c:pt>
                <c:pt idx="6">
                  <c:v>13</c:v>
                </c:pt>
                <c:pt idx="7">
                  <c:v>19</c:v>
                </c:pt>
                <c:pt idx="8">
                  <c:v>26</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22307328"/>
        <c:axId val="122308864"/>
      </c:barChart>
      <c:catAx>
        <c:axId val="122307328"/>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22308864"/>
        <c:crosses val="autoZero"/>
        <c:auto val="1"/>
        <c:lblAlgn val="ctr"/>
        <c:lblOffset val="100"/>
        <c:noMultiLvlLbl val="0"/>
      </c:catAx>
      <c:valAx>
        <c:axId val="122308864"/>
        <c:scaling>
          <c:orientation val="minMax"/>
          <c:max val="30"/>
          <c:min val="0"/>
        </c:scaling>
        <c:delete val="1"/>
        <c:axPos val="b"/>
        <c:numFmt formatCode="General" sourceLinked="1"/>
        <c:majorTickMark val="out"/>
        <c:minorTickMark val="none"/>
        <c:tickLblPos val="nextTo"/>
        <c:crossAx val="12230732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a:t>
            </a:r>
            <a:r>
              <a:rPr lang="fr-FR" sz="1200" b="0" i="0" u="none" strike="noStrike" kern="1200" baseline="0" dirty="0">
                <a:solidFill>
                  <a:srgbClr val="6E6E71"/>
                </a:solidFill>
                <a:latin typeface="+mn-lt"/>
                <a:ea typeface="+mn-ea"/>
                <a:cs typeface="+mn-cs"/>
              </a:rPr>
              <a:t>(Net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02C5-42FC-B17B-7F86C84A05FB}"/>
              </c:ext>
            </c:extLst>
          </c:dPt>
          <c:dPt>
            <c:idx val="1"/>
            <c:invertIfNegative val="0"/>
            <c:bubble3D val="0"/>
            <c:extLst xmlns:c16r2="http://schemas.microsoft.com/office/drawing/2015/06/chart">
              <c:ext xmlns:c16="http://schemas.microsoft.com/office/drawing/2014/chart" uri="{C3380CC4-5D6E-409C-BE32-E72D297353CC}">
                <c16:uniqueId val="{00000001-02C5-42FC-B17B-7F86C84A05FB}"/>
              </c:ext>
            </c:extLst>
          </c:dPt>
          <c:dPt>
            <c:idx val="2"/>
            <c:invertIfNegative val="0"/>
            <c:bubble3D val="0"/>
            <c:extLst xmlns:c16r2="http://schemas.microsoft.com/office/drawing/2015/06/chart">
              <c:ext xmlns:c16="http://schemas.microsoft.com/office/drawing/2014/chart" uri="{C3380CC4-5D6E-409C-BE32-E72D297353CC}">
                <c16:uniqueId val="{00000002-02C5-42FC-B17B-7F86C84A05FB}"/>
              </c:ext>
            </c:extLst>
          </c:dPt>
          <c:dPt>
            <c:idx val="3"/>
            <c:invertIfNegative val="0"/>
            <c:bubble3D val="0"/>
            <c:extLst xmlns:c16r2="http://schemas.microsoft.com/office/drawing/2015/06/chart">
              <c:ext xmlns:c16="http://schemas.microsoft.com/office/drawing/2014/chart" uri="{C3380CC4-5D6E-409C-BE32-E72D297353CC}">
                <c16:uniqueId val="{00000003-02C5-42FC-B17B-7F86C84A05FB}"/>
              </c:ext>
            </c:extLst>
          </c:dPt>
          <c:dPt>
            <c:idx val="4"/>
            <c:invertIfNegative val="0"/>
            <c:bubble3D val="0"/>
            <c:extLst xmlns:c16r2="http://schemas.microsoft.com/office/drawing/2015/06/chart">
              <c:ext xmlns:c16="http://schemas.microsoft.com/office/drawing/2014/chart" uri="{C3380CC4-5D6E-409C-BE32-E72D297353CC}">
                <c16:uniqueId val="{00000004-02C5-42FC-B17B-7F86C84A05FB}"/>
              </c:ext>
            </c:extLst>
          </c:dPt>
          <c:dPt>
            <c:idx val="5"/>
            <c:invertIfNegative val="0"/>
            <c:bubble3D val="0"/>
            <c:extLst xmlns:c16r2="http://schemas.microsoft.com/office/drawing/2015/06/chart">
              <c:ext xmlns:c16="http://schemas.microsoft.com/office/drawing/2014/chart" uri="{C3380CC4-5D6E-409C-BE32-E72D297353CC}">
                <c16:uniqueId val="{00000005-02C5-42FC-B17B-7F86C84A05FB}"/>
              </c:ext>
            </c:extLst>
          </c:dPt>
          <c:dPt>
            <c:idx val="6"/>
            <c:invertIfNegative val="0"/>
            <c:bubble3D val="0"/>
            <c:extLst xmlns:c16r2="http://schemas.microsoft.com/office/drawing/2015/06/chart">
              <c:ext xmlns:c16="http://schemas.microsoft.com/office/drawing/2014/chart" uri="{C3380CC4-5D6E-409C-BE32-E72D297353CC}">
                <c16:uniqueId val="{00000006-02C5-42FC-B17B-7F86C84A05FB}"/>
              </c:ext>
            </c:extLst>
          </c:dPt>
          <c:dPt>
            <c:idx val="7"/>
            <c:invertIfNegative val="0"/>
            <c:bubble3D val="0"/>
            <c:extLst xmlns:c16r2="http://schemas.microsoft.com/office/drawing/2015/06/chart">
              <c:ext xmlns:c16="http://schemas.microsoft.com/office/drawing/2014/chart" uri="{C3380CC4-5D6E-409C-BE32-E72D297353CC}">
                <c16:uniqueId val="{00000007-02C5-42FC-B17B-7F86C84A05FB}"/>
              </c:ext>
            </c:extLst>
          </c:dPt>
          <c:dPt>
            <c:idx val="8"/>
            <c:invertIfNegative val="0"/>
            <c:bubble3D val="0"/>
            <c:extLst xmlns:c16r2="http://schemas.microsoft.com/office/drawing/2015/06/chart">
              <c:ext xmlns:c16="http://schemas.microsoft.com/office/drawing/2014/chart" uri="{C3380CC4-5D6E-409C-BE32-E72D297353CC}">
                <c16:uniqueId val="{00000008-02C5-42FC-B17B-7F86C84A05FB}"/>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Suivre une formation </c:v>
                </c:pt>
                <c:pt idx="4">
                  <c:v>Changer d'entreprise</c:v>
                </c:pt>
              </c:strCache>
            </c:strRef>
          </c:cat>
          <c:val>
            <c:numRef>
              <c:f>Feuil1!$B$3:$B$7</c:f>
              <c:numCache>
                <c:formatCode>General</c:formatCode>
                <c:ptCount val="5"/>
                <c:pt idx="0">
                  <c:v>25</c:v>
                </c:pt>
                <c:pt idx="1">
                  <c:v>41</c:v>
                </c:pt>
                <c:pt idx="2">
                  <c:v>71</c:v>
                </c:pt>
                <c:pt idx="3">
                  <c:v>78</c:v>
                </c:pt>
                <c:pt idx="4">
                  <c:v>81</c:v>
                </c:pt>
              </c:numCache>
            </c:numRef>
          </c:val>
          <c:extLst xmlns:c16r2="http://schemas.microsoft.com/office/drawing/2015/06/chart">
            <c:ext xmlns:c16="http://schemas.microsoft.com/office/drawing/2014/chart" uri="{C3380CC4-5D6E-409C-BE32-E72D297353CC}">
              <c16:uniqueId val="{00000009-02C5-42FC-B17B-7F86C84A05FB}"/>
            </c:ext>
          </c:extLst>
        </c:ser>
        <c:dLbls>
          <c:showLegendKey val="0"/>
          <c:showVal val="0"/>
          <c:showCatName val="0"/>
          <c:showSerName val="0"/>
          <c:showPercent val="0"/>
          <c:showBubbleSize val="0"/>
        </c:dLbls>
        <c:gapWidth val="90"/>
        <c:axId val="122349824"/>
        <c:axId val="122224640"/>
      </c:barChart>
      <c:catAx>
        <c:axId val="122349824"/>
        <c:scaling>
          <c:orientation val="minMax"/>
        </c:scaling>
        <c:delete val="0"/>
        <c:axPos val="l"/>
        <c:numFmt formatCode="General" sourceLinked="0"/>
        <c:majorTickMark val="out"/>
        <c:minorTickMark val="none"/>
        <c:tickLblPos val="nextTo"/>
        <c:txPr>
          <a:bodyPr/>
          <a:lstStyle/>
          <a:p>
            <a:pPr>
              <a:defRPr sz="1200" b="0"/>
            </a:pPr>
            <a:endParaRPr lang="fr-FR"/>
          </a:p>
        </c:txPr>
        <c:crossAx val="122224640"/>
        <c:crosses val="autoZero"/>
        <c:auto val="1"/>
        <c:lblAlgn val="ctr"/>
        <c:lblOffset val="100"/>
        <c:noMultiLvlLbl val="0"/>
      </c:catAx>
      <c:valAx>
        <c:axId val="122224640"/>
        <c:scaling>
          <c:orientation val="minMax"/>
          <c:max val="90"/>
          <c:min val="0"/>
        </c:scaling>
        <c:delete val="1"/>
        <c:axPos val="b"/>
        <c:numFmt formatCode="General" sourceLinked="1"/>
        <c:majorTickMark val="out"/>
        <c:minorTickMark val="none"/>
        <c:tickLblPos val="nextTo"/>
        <c:crossAx val="12234982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1</c:v>
                </c:pt>
                <c:pt idx="1">
                  <c:v>4</c:v>
                </c:pt>
                <c:pt idx="2">
                  <c:v>55</c:v>
                </c:pt>
                <c:pt idx="3">
                  <c:v>40</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21986048"/>
        <c:axId val="121991936"/>
      </c:barChart>
      <c:catAx>
        <c:axId val="121986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1991936"/>
        <c:crosses val="autoZero"/>
        <c:auto val="1"/>
        <c:lblAlgn val="ctr"/>
        <c:lblOffset val="100"/>
        <c:noMultiLvlLbl val="0"/>
      </c:catAx>
      <c:valAx>
        <c:axId val="121991936"/>
        <c:scaling>
          <c:orientation val="minMax"/>
        </c:scaling>
        <c:delete val="1"/>
        <c:axPos val="b"/>
        <c:numFmt formatCode="General" sourceLinked="1"/>
        <c:majorTickMark val="none"/>
        <c:minorTickMark val="none"/>
        <c:tickLblPos val="nextTo"/>
        <c:crossAx val="12198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42</c:v>
                </c:pt>
                <c:pt idx="1">
                  <c:v>32</c:v>
                </c:pt>
                <c:pt idx="2">
                  <c:v>26</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2039680"/>
        <c:axId val="122041472"/>
      </c:barChart>
      <c:catAx>
        <c:axId val="122039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2041472"/>
        <c:crosses val="autoZero"/>
        <c:auto val="1"/>
        <c:lblAlgn val="ctr"/>
        <c:lblOffset val="100"/>
        <c:noMultiLvlLbl val="0"/>
      </c:catAx>
      <c:valAx>
        <c:axId val="122041472"/>
        <c:scaling>
          <c:orientation val="minMax"/>
        </c:scaling>
        <c:delete val="1"/>
        <c:axPos val="b"/>
        <c:numFmt formatCode="General" sourceLinked="1"/>
        <c:majorTickMark val="none"/>
        <c:minorTickMark val="none"/>
        <c:tickLblPos val="nextTo"/>
        <c:crossAx val="122039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1200" b="1" dirty="0" err="1">
                <a:solidFill>
                  <a:schemeClr val="bg1">
                    <a:lumMod val="50000"/>
                  </a:schemeClr>
                </a:solidFill>
                <a:latin typeface="Helvetica" panose="020B0604020202020204" pitchFamily="34" charset="0"/>
                <a:cs typeface="Helvetica" panose="020B0604020202020204" pitchFamily="34" charset="0"/>
              </a:rPr>
              <a:t>Âge des interviewés</a:t>
            </a:r>
            <a:endParaRPr lang="en-US" sz="1200" b="1" dirty="0">
              <a:solidFill>
                <a:schemeClr val="bg1">
                  <a:lumMod val="50000"/>
                </a:schemeClr>
              </a:solidFill>
              <a:latin typeface="Helvetica" panose="020B0604020202020204" pitchFamily="34" charset="0"/>
              <a:cs typeface="Helvetica" panose="020B0604020202020204" pitchFamily="34" charset="0"/>
            </a:endParaRPr>
          </a:p>
        </c:rich>
      </c:tx>
      <c:layout>
        <c:manualLayout>
          <c:xMode val="edge"/>
          <c:yMode val="edge"/>
          <c:x val="0.19924652238082619"/>
          <c:y val="3.9547118921989019E-2"/>
        </c:manualLayout>
      </c:layout>
      <c:overlay val="0"/>
      <c:spPr>
        <a:noFill/>
        <a:ln>
          <a:noFill/>
        </a:ln>
        <a:effectLst/>
      </c:spPr>
    </c:title>
    <c:autoTitleDeleted val="0"/>
    <c:plotArea>
      <c:layout>
        <c:manualLayout>
          <c:layoutTarget val="inner"/>
          <c:xMode val="edge"/>
          <c:yMode val="edge"/>
          <c:x val="0.30319710403606148"/>
          <c:y val="0.2484864535074722"/>
          <c:w val="0.69680289596393852"/>
          <c:h val="0.64977806258208259"/>
        </c:manualLayout>
      </c:layout>
      <c:barChart>
        <c:barDir val="bar"/>
        <c:grouping val="clustered"/>
        <c:varyColors val="0"/>
        <c:ser>
          <c:idx val="0"/>
          <c:order val="0"/>
          <c:tx>
            <c:strRef>
              <c:f>Feuil1!$B$1</c:f>
              <c:strCache>
                <c:ptCount val="1"/>
                <c:pt idx="0">
                  <c:v>Âge des interviewés</c:v>
                </c:pt>
              </c:strCache>
            </c:strRef>
          </c:tx>
          <c:spPr>
            <a:solidFill>
              <a:srgbClr val="00B050"/>
            </a:solidFill>
            <a:ln w="19050">
              <a:solidFill>
                <a:schemeClr val="lt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9C1A-4B1A-ADDB-AD34872EEAB5}"/>
              </c:ext>
            </c:extLst>
          </c:dPt>
          <c:dPt>
            <c:idx val="1"/>
            <c:invertIfNegative val="0"/>
            <c:bubble3D val="0"/>
            <c:extLst xmlns:c16r2="http://schemas.microsoft.com/office/drawing/2015/06/chart">
              <c:ext xmlns:c16="http://schemas.microsoft.com/office/drawing/2014/chart" uri="{C3380CC4-5D6E-409C-BE32-E72D297353CC}">
                <c16:uniqueId val="{00000002-9C1A-4B1A-ADDB-AD34872EEAB5}"/>
              </c:ext>
            </c:extLst>
          </c:dPt>
          <c:dPt>
            <c:idx val="2"/>
            <c:invertIfNegative val="0"/>
            <c:bubble3D val="0"/>
            <c:extLst xmlns:c16r2="http://schemas.microsoft.com/office/drawing/2015/06/chart">
              <c:ext xmlns:c16="http://schemas.microsoft.com/office/drawing/2014/chart" uri="{C3380CC4-5D6E-409C-BE32-E72D297353CC}">
                <c16:uniqueId val="{00000003-9C1A-4B1A-ADDB-AD34872EEAB5}"/>
              </c:ext>
            </c:extLst>
          </c:dPt>
          <c:dPt>
            <c:idx val="3"/>
            <c:invertIfNegative val="0"/>
            <c:bubble3D val="0"/>
            <c:extLst xmlns:c16r2="http://schemas.microsoft.com/office/drawing/2015/06/chart">
              <c:ext xmlns:c16="http://schemas.microsoft.com/office/drawing/2014/chart" uri="{C3380CC4-5D6E-409C-BE32-E72D297353CC}">
                <c16:uniqueId val="{00000004-9C1A-4B1A-ADDB-AD34872EEAB5}"/>
              </c:ext>
            </c:extLst>
          </c:dPt>
          <c:dPt>
            <c:idx val="4"/>
            <c:invertIfNegative val="0"/>
            <c:bubble3D val="0"/>
            <c:extLst xmlns:c16r2="http://schemas.microsoft.com/office/drawing/2015/06/chart">
              <c:ext xmlns:c16="http://schemas.microsoft.com/office/drawing/2014/chart" uri="{C3380CC4-5D6E-409C-BE32-E72D297353CC}">
                <c16:uniqueId val="{00000005-9C1A-4B1A-ADDB-AD34872EEAB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18-24 ans</c:v>
                </c:pt>
                <c:pt idx="1">
                  <c:v>25-34 ans</c:v>
                </c:pt>
                <c:pt idx="2">
                  <c:v>35-44 ans</c:v>
                </c:pt>
                <c:pt idx="3">
                  <c:v>45-54 ans</c:v>
                </c:pt>
                <c:pt idx="4">
                  <c:v>55-65 ans</c:v>
                </c:pt>
              </c:strCache>
            </c:strRef>
          </c:cat>
          <c:val>
            <c:numRef>
              <c:f>Feuil1!$B$2:$B$6</c:f>
              <c:numCache>
                <c:formatCode>0\%</c:formatCode>
                <c:ptCount val="5"/>
                <c:pt idx="0">
                  <c:v>13</c:v>
                </c:pt>
                <c:pt idx="1">
                  <c:v>20</c:v>
                </c:pt>
                <c:pt idx="2">
                  <c:v>22</c:v>
                </c:pt>
                <c:pt idx="3">
                  <c:v>22</c:v>
                </c:pt>
                <c:pt idx="4">
                  <c:v>23</c:v>
                </c:pt>
              </c:numCache>
            </c:numRef>
          </c:val>
          <c:extLst xmlns:c16r2="http://schemas.microsoft.com/office/drawing/2015/06/chart">
            <c:ext xmlns:c16="http://schemas.microsoft.com/office/drawing/2014/chart" uri="{C3380CC4-5D6E-409C-BE32-E72D297353CC}">
              <c16:uniqueId val="{00000000-9C1A-4B1A-ADDB-AD34872EEAB5}"/>
            </c:ext>
          </c:extLst>
        </c:ser>
        <c:dLbls>
          <c:dLblPos val="inEnd"/>
          <c:showLegendKey val="0"/>
          <c:showVal val="1"/>
          <c:showCatName val="0"/>
          <c:showSerName val="0"/>
          <c:showPercent val="0"/>
          <c:showBubbleSize val="0"/>
        </c:dLbls>
        <c:gapWidth val="74"/>
        <c:axId val="87337984"/>
        <c:axId val="87335296"/>
      </c:barChart>
      <c:valAx>
        <c:axId val="87335296"/>
        <c:scaling>
          <c:orientation val="minMax"/>
        </c:scaling>
        <c:delete val="1"/>
        <c:axPos val="t"/>
        <c:numFmt formatCode="0\%" sourceLinked="1"/>
        <c:majorTickMark val="out"/>
        <c:minorTickMark val="none"/>
        <c:tickLblPos val="nextTo"/>
        <c:crossAx val="87337984"/>
        <c:crosses val="autoZero"/>
        <c:crossBetween val="between"/>
      </c:valAx>
      <c:catAx>
        <c:axId val="8733798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7335296"/>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6</c:v>
                </c:pt>
                <c:pt idx="1">
                  <c:v>31</c:v>
                </c:pt>
                <c:pt idx="2">
                  <c:v>31</c:v>
                </c:pt>
                <c:pt idx="3">
                  <c:v>32</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22116736"/>
        <c:axId val="122122624"/>
      </c:barChart>
      <c:catAx>
        <c:axId val="122116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2122624"/>
        <c:crosses val="autoZero"/>
        <c:auto val="1"/>
        <c:lblAlgn val="ctr"/>
        <c:lblOffset val="100"/>
        <c:noMultiLvlLbl val="0"/>
      </c:catAx>
      <c:valAx>
        <c:axId val="122122624"/>
        <c:scaling>
          <c:orientation val="minMax"/>
        </c:scaling>
        <c:delete val="1"/>
        <c:axPos val="b"/>
        <c:numFmt formatCode="General" sourceLinked="1"/>
        <c:majorTickMark val="none"/>
        <c:minorTickMark val="none"/>
        <c:tickLblPos val="nextTo"/>
        <c:crossAx val="122116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A0D7-4FFD-9926-5B469F0960E8}"/>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A0D7-4FFD-9926-5B469F0960E8}"/>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A0D7-4FFD-9926-5B469F0960E8}"/>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A0D7-4FFD-9926-5B469F0960E8}"/>
              </c:ext>
            </c:extLst>
          </c:dPt>
          <c:dPt>
            <c:idx val="4"/>
            <c:invertIfNegative val="0"/>
            <c:bubble3D val="0"/>
            <c:extLst xmlns:c16r2="http://schemas.microsoft.com/office/drawing/2015/06/chart">
              <c:ext xmlns:c16="http://schemas.microsoft.com/office/drawing/2014/chart" uri="{C3380CC4-5D6E-409C-BE32-E72D297353CC}">
                <c16:uniqueId val="{00000008-A0D7-4FFD-9926-5B469F0960E8}"/>
              </c:ext>
            </c:extLst>
          </c:dPt>
          <c:dPt>
            <c:idx val="5"/>
            <c:invertIfNegative val="0"/>
            <c:bubble3D val="0"/>
            <c:extLst xmlns:c16r2="http://schemas.microsoft.com/office/drawing/2015/06/chart">
              <c:ext xmlns:c16="http://schemas.microsoft.com/office/drawing/2014/chart" uri="{C3380CC4-5D6E-409C-BE32-E72D297353CC}">
                <c16:uniqueId val="{00000009-A0D7-4FFD-9926-5B469F0960E8}"/>
              </c:ext>
            </c:extLst>
          </c:dPt>
          <c:dPt>
            <c:idx val="6"/>
            <c:invertIfNegative val="0"/>
            <c:bubble3D val="0"/>
            <c:extLst xmlns:c16r2="http://schemas.microsoft.com/office/drawing/2015/06/chart">
              <c:ext xmlns:c16="http://schemas.microsoft.com/office/drawing/2014/chart" uri="{C3380CC4-5D6E-409C-BE32-E72D297353CC}">
                <c16:uniqueId val="{0000000A-A0D7-4FFD-9926-5B469F0960E8}"/>
              </c:ext>
            </c:extLst>
          </c:dPt>
          <c:dPt>
            <c:idx val="7"/>
            <c:invertIfNegative val="0"/>
            <c:bubble3D val="0"/>
            <c:extLst xmlns:c16r2="http://schemas.microsoft.com/office/drawing/2015/06/chart">
              <c:ext xmlns:c16="http://schemas.microsoft.com/office/drawing/2014/chart" uri="{C3380CC4-5D6E-409C-BE32-E72D297353CC}">
                <c16:uniqueId val="{0000000B-A0D7-4FFD-9926-5B469F0960E8}"/>
              </c:ext>
            </c:extLst>
          </c:dPt>
          <c:dPt>
            <c:idx val="8"/>
            <c:invertIfNegative val="0"/>
            <c:bubble3D val="0"/>
            <c:extLst xmlns:c16r2="http://schemas.microsoft.com/office/drawing/2015/06/chart">
              <c:ext xmlns:c16="http://schemas.microsoft.com/office/drawing/2014/chart" uri="{C3380CC4-5D6E-409C-BE32-E72D297353CC}">
                <c16:uniqueId val="{0000000C-A0D7-4FFD-9926-5B469F0960E8}"/>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12</c:v>
                </c:pt>
                <c:pt idx="1">
                  <c:v>29</c:v>
                </c:pt>
                <c:pt idx="2">
                  <c:v>26</c:v>
                </c:pt>
                <c:pt idx="3">
                  <c:v>32</c:v>
                </c:pt>
              </c:numCache>
            </c:numRef>
          </c:val>
          <c:extLst xmlns:c16r2="http://schemas.microsoft.com/office/drawing/2015/06/chart">
            <c:ext xmlns:c16="http://schemas.microsoft.com/office/drawing/2014/chart" uri="{C3380CC4-5D6E-409C-BE32-E72D297353CC}">
              <c16:uniqueId val="{0000000D-A0D7-4FFD-9926-5B469F0960E8}"/>
            </c:ext>
          </c:extLst>
        </c:ser>
        <c:dLbls>
          <c:showLegendKey val="0"/>
          <c:showVal val="0"/>
          <c:showCatName val="0"/>
          <c:showSerName val="0"/>
          <c:showPercent val="0"/>
          <c:showBubbleSize val="0"/>
        </c:dLbls>
        <c:gapWidth val="90"/>
        <c:axId val="121902976"/>
        <c:axId val="121904512"/>
      </c:barChart>
      <c:catAx>
        <c:axId val="121902976"/>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21904512"/>
        <c:crosses val="autoZero"/>
        <c:auto val="1"/>
        <c:lblAlgn val="ctr"/>
        <c:lblOffset val="100"/>
        <c:noMultiLvlLbl val="0"/>
      </c:catAx>
      <c:valAx>
        <c:axId val="121904512"/>
        <c:scaling>
          <c:orientation val="minMax"/>
          <c:max val="90"/>
          <c:min val="0"/>
        </c:scaling>
        <c:delete val="1"/>
        <c:axPos val="b"/>
        <c:numFmt formatCode="General" sourceLinked="1"/>
        <c:majorTickMark val="out"/>
        <c:minorTickMark val="none"/>
        <c:tickLblPos val="nextTo"/>
        <c:crossAx val="12190297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14</c:v>
                </c:pt>
                <c:pt idx="1">
                  <c:v>11</c:v>
                </c:pt>
                <c:pt idx="2">
                  <c:v>75</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2727808"/>
        <c:axId val="122729600"/>
      </c:barChart>
      <c:catAx>
        <c:axId val="122727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2729600"/>
        <c:crosses val="autoZero"/>
        <c:auto val="1"/>
        <c:lblAlgn val="ctr"/>
        <c:lblOffset val="100"/>
        <c:noMultiLvlLbl val="0"/>
      </c:catAx>
      <c:valAx>
        <c:axId val="122729600"/>
        <c:scaling>
          <c:orientation val="minMax"/>
          <c:max val="90"/>
        </c:scaling>
        <c:delete val="1"/>
        <c:axPos val="b"/>
        <c:numFmt formatCode="General" sourceLinked="1"/>
        <c:majorTickMark val="none"/>
        <c:minorTickMark val="none"/>
        <c:tickLblPos val="nextTo"/>
        <c:crossAx val="122727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10</c:v>
                </c:pt>
                <c:pt idx="1">
                  <c:v>8</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51</c:v>
                </c:pt>
                <c:pt idx="1">
                  <c:v>47</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40</c:v>
                </c:pt>
                <c:pt idx="1">
                  <c:v>45</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22393344"/>
        <c:axId val="122394880"/>
      </c:barChart>
      <c:catAx>
        <c:axId val="122393344"/>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22394880"/>
        <c:crosses val="autoZero"/>
        <c:auto val="1"/>
        <c:lblAlgn val="ctr"/>
        <c:lblOffset val="100"/>
        <c:noMultiLvlLbl val="0"/>
      </c:catAx>
      <c:valAx>
        <c:axId val="122394880"/>
        <c:scaling>
          <c:orientation val="minMax"/>
          <c:max val="1"/>
          <c:min val="0"/>
        </c:scaling>
        <c:delete val="1"/>
        <c:axPos val="b"/>
        <c:numFmt formatCode="0%" sourceLinked="1"/>
        <c:majorTickMark val="out"/>
        <c:minorTickMark val="none"/>
        <c:tickLblPos val="nextTo"/>
        <c:crossAx val="12239334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spPr>
              <a:solidFill>
                <a:srgbClr val="8F8F92"/>
              </a:solidFill>
            </c:spPr>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A6A6A6"/>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FF3300"/>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142846"/>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FF9933"/>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66CCFF"/>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0066FF"/>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6600CC"/>
              </a:solidFill>
            </c:spPr>
            <c:extLst xmlns:c16r2="http://schemas.microsoft.com/office/drawing/2015/06/chart">
              <c:ext xmlns:c16="http://schemas.microsoft.com/office/drawing/2014/chart" uri="{C3380CC4-5D6E-409C-BE32-E72D297353CC}">
                <c16:uniqueId val="{00000011-929C-4F35-9057-EABC948E86BC}"/>
              </c:ext>
            </c:extLst>
          </c:dPt>
          <c:dLbls>
            <c:dLbl>
              <c:idx val="7"/>
              <c:layout/>
              <c:tx>
                <c:rich>
                  <a:bodyPr/>
                  <a:lstStyle/>
                  <a:p>
                    <a:r>
                      <a:rPr lang="en-US" smtClean="0"/>
                      <a:t>18</a:t>
                    </a:r>
                    <a:endParaRPr lang="en-US" dirty="0"/>
                  </a:p>
                </c:rich>
              </c:tx>
              <c:dLblPos val="outEnd"/>
              <c:showLegendKey val="0"/>
              <c:showVal val="1"/>
              <c:showCatName val="0"/>
              <c:showSerName val="0"/>
              <c:showPercent val="0"/>
              <c:showBubbleSize val="0"/>
            </c:dLbl>
            <c:dLbl>
              <c:idx val="8"/>
              <c:layout/>
              <c:tx>
                <c:rich>
                  <a:bodyPr/>
                  <a:lstStyle/>
                  <a:p>
                    <a:r>
                      <a:rPr lang="en-US" smtClean="0"/>
                      <a:t>25</a:t>
                    </a:r>
                    <a:endParaRPr lang="en-US" dirty="0"/>
                  </a:p>
                </c:rich>
              </c:tx>
              <c:dLblPos val="outEnd"/>
              <c:showLegendKey val="0"/>
              <c:showVal val="1"/>
              <c:showCatName val="0"/>
              <c:showSerName val="0"/>
              <c:showPercent val="0"/>
              <c:showBubbleSize val="0"/>
            </c:dLbl>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Rien</c:v>
                </c:pt>
                <c:pt idx="2">
                  <c:v>Non concerné</c:v>
                </c:pt>
                <c:pt idx="3">
                  <c:v>Des droits individuels à la formation</c:v>
                </c:pt>
                <c:pt idx="4">
                  <c:v>Pouvoir choisir vous-même votre formation et votre organisme de formation</c:v>
                </c:pt>
                <c:pt idx="5">
                  <c:v>Des formations qui préparent à changer de métier</c:v>
                </c:pt>
                <c:pt idx="6">
                  <c:v>Une simplification de l'accès à la formation</c:v>
                </c:pt>
                <c:pt idx="7">
                  <c:v>Pouvoir se former pendant son temps de travail </c:v>
                </c:pt>
                <c:pt idx="8">
                  <c:v>Un système souple prenant en compte toute les situations professionnelles (chômage, changement de métier, évolution)</c:v>
                </c:pt>
              </c:strCache>
            </c:strRef>
          </c:cat>
          <c:val>
            <c:numRef>
              <c:f>Feuil1!$B$2:$B$13</c:f>
              <c:numCache>
                <c:formatCode>General</c:formatCode>
                <c:ptCount val="9"/>
                <c:pt idx="0">
                  <c:v>0</c:v>
                </c:pt>
                <c:pt idx="1">
                  <c:v>4</c:v>
                </c:pt>
                <c:pt idx="2">
                  <c:v>5</c:v>
                </c:pt>
                <c:pt idx="3">
                  <c:v>10</c:v>
                </c:pt>
                <c:pt idx="4">
                  <c:v>11</c:v>
                </c:pt>
                <c:pt idx="5">
                  <c:v>12</c:v>
                </c:pt>
                <c:pt idx="6">
                  <c:v>15</c:v>
                </c:pt>
                <c:pt idx="7">
                  <c:v>17</c:v>
                </c:pt>
                <c:pt idx="8">
                  <c:v>24</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22894208"/>
        <c:axId val="122895744"/>
      </c:barChart>
      <c:catAx>
        <c:axId val="122894208"/>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22895744"/>
        <c:crosses val="autoZero"/>
        <c:auto val="1"/>
        <c:lblAlgn val="ctr"/>
        <c:lblOffset val="100"/>
        <c:noMultiLvlLbl val="0"/>
      </c:catAx>
      <c:valAx>
        <c:axId val="122895744"/>
        <c:scaling>
          <c:orientation val="minMax"/>
          <c:max val="30"/>
          <c:min val="0"/>
        </c:scaling>
        <c:delete val="1"/>
        <c:axPos val="b"/>
        <c:numFmt formatCode="General" sourceLinked="1"/>
        <c:majorTickMark val="out"/>
        <c:minorTickMark val="none"/>
        <c:tickLblPos val="nextTo"/>
        <c:crossAx val="12289420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a:t>
            </a:r>
            <a:r>
              <a:rPr lang="fr-FR" sz="1200" b="0" i="0" u="none" strike="noStrike" kern="1200" baseline="0" dirty="0">
                <a:solidFill>
                  <a:srgbClr val="6E6E71"/>
                </a:solidFill>
                <a:latin typeface="+mn-lt"/>
                <a:ea typeface="+mn-ea"/>
                <a:cs typeface="+mn-cs"/>
              </a:rPr>
              <a:t>(Net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CEC1-4EE1-944B-3C79CBED1769}"/>
              </c:ext>
            </c:extLst>
          </c:dPt>
          <c:dPt>
            <c:idx val="1"/>
            <c:invertIfNegative val="0"/>
            <c:bubble3D val="0"/>
            <c:extLst xmlns:c16r2="http://schemas.microsoft.com/office/drawing/2015/06/chart">
              <c:ext xmlns:c16="http://schemas.microsoft.com/office/drawing/2014/chart" uri="{C3380CC4-5D6E-409C-BE32-E72D297353CC}">
                <c16:uniqueId val="{00000001-CEC1-4EE1-944B-3C79CBED1769}"/>
              </c:ext>
            </c:extLst>
          </c:dPt>
          <c:dPt>
            <c:idx val="2"/>
            <c:invertIfNegative val="0"/>
            <c:bubble3D val="0"/>
            <c:extLst xmlns:c16r2="http://schemas.microsoft.com/office/drawing/2015/06/chart">
              <c:ext xmlns:c16="http://schemas.microsoft.com/office/drawing/2014/chart" uri="{C3380CC4-5D6E-409C-BE32-E72D297353CC}">
                <c16:uniqueId val="{00000002-CEC1-4EE1-944B-3C79CBED1769}"/>
              </c:ext>
            </c:extLst>
          </c:dPt>
          <c:dPt>
            <c:idx val="3"/>
            <c:invertIfNegative val="0"/>
            <c:bubble3D val="0"/>
            <c:extLst xmlns:c16r2="http://schemas.microsoft.com/office/drawing/2015/06/chart">
              <c:ext xmlns:c16="http://schemas.microsoft.com/office/drawing/2014/chart" uri="{C3380CC4-5D6E-409C-BE32-E72D297353CC}">
                <c16:uniqueId val="{00000003-CEC1-4EE1-944B-3C79CBED1769}"/>
              </c:ext>
            </c:extLst>
          </c:dPt>
          <c:dPt>
            <c:idx val="4"/>
            <c:invertIfNegative val="0"/>
            <c:bubble3D val="0"/>
            <c:extLst xmlns:c16r2="http://schemas.microsoft.com/office/drawing/2015/06/chart">
              <c:ext xmlns:c16="http://schemas.microsoft.com/office/drawing/2014/chart" uri="{C3380CC4-5D6E-409C-BE32-E72D297353CC}">
                <c16:uniqueId val="{00000004-CEC1-4EE1-944B-3C79CBED1769}"/>
              </c:ext>
            </c:extLst>
          </c:dPt>
          <c:dPt>
            <c:idx val="5"/>
            <c:invertIfNegative val="0"/>
            <c:bubble3D val="0"/>
            <c:extLst xmlns:c16r2="http://schemas.microsoft.com/office/drawing/2015/06/chart">
              <c:ext xmlns:c16="http://schemas.microsoft.com/office/drawing/2014/chart" uri="{C3380CC4-5D6E-409C-BE32-E72D297353CC}">
                <c16:uniqueId val="{00000005-CEC1-4EE1-944B-3C79CBED1769}"/>
              </c:ext>
            </c:extLst>
          </c:dPt>
          <c:dPt>
            <c:idx val="6"/>
            <c:invertIfNegative val="0"/>
            <c:bubble3D val="0"/>
            <c:extLst xmlns:c16r2="http://schemas.microsoft.com/office/drawing/2015/06/chart">
              <c:ext xmlns:c16="http://schemas.microsoft.com/office/drawing/2014/chart" uri="{C3380CC4-5D6E-409C-BE32-E72D297353CC}">
                <c16:uniqueId val="{00000006-CEC1-4EE1-944B-3C79CBED1769}"/>
              </c:ext>
            </c:extLst>
          </c:dPt>
          <c:dPt>
            <c:idx val="7"/>
            <c:invertIfNegative val="0"/>
            <c:bubble3D val="0"/>
            <c:extLst xmlns:c16r2="http://schemas.microsoft.com/office/drawing/2015/06/chart">
              <c:ext xmlns:c16="http://schemas.microsoft.com/office/drawing/2014/chart" uri="{C3380CC4-5D6E-409C-BE32-E72D297353CC}">
                <c16:uniqueId val="{00000007-CEC1-4EE1-944B-3C79CBED1769}"/>
              </c:ext>
            </c:extLst>
          </c:dPt>
          <c:dPt>
            <c:idx val="8"/>
            <c:invertIfNegative val="0"/>
            <c:bubble3D val="0"/>
            <c:extLst xmlns:c16r2="http://schemas.microsoft.com/office/drawing/2015/06/chart">
              <c:ext xmlns:c16="http://schemas.microsoft.com/office/drawing/2014/chart" uri="{C3380CC4-5D6E-409C-BE32-E72D297353CC}">
                <c16:uniqueId val="{00000008-CEC1-4EE1-944B-3C79CBED1769}"/>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Changer d'entreprise</c:v>
                </c:pt>
                <c:pt idx="4">
                  <c:v>Suivre une formation </c:v>
                </c:pt>
              </c:strCache>
            </c:strRef>
          </c:cat>
          <c:val>
            <c:numRef>
              <c:f>Feuil1!$B$3:$B$7</c:f>
              <c:numCache>
                <c:formatCode>General</c:formatCode>
                <c:ptCount val="5"/>
                <c:pt idx="0">
                  <c:v>34</c:v>
                </c:pt>
                <c:pt idx="1">
                  <c:v>37</c:v>
                </c:pt>
                <c:pt idx="2">
                  <c:v>78</c:v>
                </c:pt>
                <c:pt idx="3">
                  <c:v>80</c:v>
                </c:pt>
                <c:pt idx="4">
                  <c:v>82</c:v>
                </c:pt>
              </c:numCache>
            </c:numRef>
          </c:val>
          <c:extLst xmlns:c16r2="http://schemas.microsoft.com/office/drawing/2015/06/chart">
            <c:ext xmlns:c16="http://schemas.microsoft.com/office/drawing/2014/chart" uri="{C3380CC4-5D6E-409C-BE32-E72D297353CC}">
              <c16:uniqueId val="{00000009-CEC1-4EE1-944B-3C79CBED1769}"/>
            </c:ext>
          </c:extLst>
        </c:ser>
        <c:dLbls>
          <c:showLegendKey val="0"/>
          <c:showVal val="0"/>
          <c:showCatName val="0"/>
          <c:showSerName val="0"/>
          <c:showPercent val="0"/>
          <c:showBubbleSize val="0"/>
        </c:dLbls>
        <c:gapWidth val="90"/>
        <c:axId val="122924416"/>
        <c:axId val="122926208"/>
      </c:barChart>
      <c:catAx>
        <c:axId val="122924416"/>
        <c:scaling>
          <c:orientation val="minMax"/>
        </c:scaling>
        <c:delete val="0"/>
        <c:axPos val="l"/>
        <c:numFmt formatCode="General" sourceLinked="0"/>
        <c:majorTickMark val="out"/>
        <c:minorTickMark val="none"/>
        <c:tickLblPos val="nextTo"/>
        <c:txPr>
          <a:bodyPr/>
          <a:lstStyle/>
          <a:p>
            <a:pPr>
              <a:defRPr sz="1200" b="0"/>
            </a:pPr>
            <a:endParaRPr lang="fr-FR"/>
          </a:p>
        </c:txPr>
        <c:crossAx val="122926208"/>
        <c:crosses val="autoZero"/>
        <c:auto val="1"/>
        <c:lblAlgn val="ctr"/>
        <c:lblOffset val="100"/>
        <c:noMultiLvlLbl val="0"/>
      </c:catAx>
      <c:valAx>
        <c:axId val="122926208"/>
        <c:scaling>
          <c:orientation val="minMax"/>
          <c:max val="90"/>
          <c:min val="0"/>
        </c:scaling>
        <c:delete val="1"/>
        <c:axPos val="b"/>
        <c:numFmt formatCode="General" sourceLinked="1"/>
        <c:majorTickMark val="out"/>
        <c:minorTickMark val="none"/>
        <c:tickLblPos val="nextTo"/>
        <c:crossAx val="12292441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3</c:v>
                </c:pt>
                <c:pt idx="1">
                  <c:v>11</c:v>
                </c:pt>
                <c:pt idx="2">
                  <c:v>49</c:v>
                </c:pt>
                <c:pt idx="3">
                  <c:v>37</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22438016"/>
        <c:axId val="122439552"/>
      </c:barChart>
      <c:catAx>
        <c:axId val="122438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2439552"/>
        <c:crosses val="autoZero"/>
        <c:auto val="1"/>
        <c:lblAlgn val="ctr"/>
        <c:lblOffset val="100"/>
        <c:noMultiLvlLbl val="0"/>
      </c:catAx>
      <c:valAx>
        <c:axId val="122439552"/>
        <c:scaling>
          <c:orientation val="minMax"/>
        </c:scaling>
        <c:delete val="1"/>
        <c:axPos val="b"/>
        <c:numFmt formatCode="General" sourceLinked="1"/>
        <c:majorTickMark val="none"/>
        <c:minorTickMark val="none"/>
        <c:tickLblPos val="nextTo"/>
        <c:crossAx val="122438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46</c:v>
                </c:pt>
                <c:pt idx="1">
                  <c:v>26</c:v>
                </c:pt>
                <c:pt idx="2">
                  <c:v>28</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2479360"/>
        <c:axId val="122480896"/>
      </c:barChart>
      <c:catAx>
        <c:axId val="12247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2480896"/>
        <c:crosses val="autoZero"/>
        <c:auto val="1"/>
        <c:lblAlgn val="ctr"/>
        <c:lblOffset val="100"/>
        <c:noMultiLvlLbl val="0"/>
      </c:catAx>
      <c:valAx>
        <c:axId val="122480896"/>
        <c:scaling>
          <c:orientation val="minMax"/>
        </c:scaling>
        <c:delete val="1"/>
        <c:axPos val="b"/>
        <c:numFmt formatCode="General" sourceLinked="1"/>
        <c:majorTickMark val="none"/>
        <c:minorTickMark val="none"/>
        <c:tickLblPos val="nextTo"/>
        <c:crossAx val="12247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7</c:v>
                </c:pt>
                <c:pt idx="1">
                  <c:v>34</c:v>
                </c:pt>
                <c:pt idx="2">
                  <c:v>34</c:v>
                </c:pt>
                <c:pt idx="3">
                  <c:v>25</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22560512"/>
        <c:axId val="122562048"/>
      </c:barChart>
      <c:catAx>
        <c:axId val="122560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2562048"/>
        <c:crosses val="autoZero"/>
        <c:auto val="1"/>
        <c:lblAlgn val="ctr"/>
        <c:lblOffset val="100"/>
        <c:noMultiLvlLbl val="0"/>
      </c:catAx>
      <c:valAx>
        <c:axId val="122562048"/>
        <c:scaling>
          <c:orientation val="minMax"/>
        </c:scaling>
        <c:delete val="1"/>
        <c:axPos val="b"/>
        <c:numFmt formatCode="General" sourceLinked="1"/>
        <c:majorTickMark val="none"/>
        <c:minorTickMark val="none"/>
        <c:tickLblPos val="nextTo"/>
        <c:crossAx val="122560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C29C-4778-932E-80174C9F8512}"/>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C29C-4778-932E-80174C9F8512}"/>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C29C-4778-932E-80174C9F8512}"/>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C29C-4778-932E-80174C9F8512}"/>
              </c:ext>
            </c:extLst>
          </c:dPt>
          <c:dPt>
            <c:idx val="4"/>
            <c:invertIfNegative val="0"/>
            <c:bubble3D val="0"/>
            <c:extLst xmlns:c16r2="http://schemas.microsoft.com/office/drawing/2015/06/chart">
              <c:ext xmlns:c16="http://schemas.microsoft.com/office/drawing/2014/chart" uri="{C3380CC4-5D6E-409C-BE32-E72D297353CC}">
                <c16:uniqueId val="{00000008-C29C-4778-932E-80174C9F8512}"/>
              </c:ext>
            </c:extLst>
          </c:dPt>
          <c:dPt>
            <c:idx val="5"/>
            <c:invertIfNegative val="0"/>
            <c:bubble3D val="0"/>
            <c:extLst xmlns:c16r2="http://schemas.microsoft.com/office/drawing/2015/06/chart">
              <c:ext xmlns:c16="http://schemas.microsoft.com/office/drawing/2014/chart" uri="{C3380CC4-5D6E-409C-BE32-E72D297353CC}">
                <c16:uniqueId val="{00000009-C29C-4778-932E-80174C9F8512}"/>
              </c:ext>
            </c:extLst>
          </c:dPt>
          <c:dPt>
            <c:idx val="6"/>
            <c:invertIfNegative val="0"/>
            <c:bubble3D val="0"/>
            <c:extLst xmlns:c16r2="http://schemas.microsoft.com/office/drawing/2015/06/chart">
              <c:ext xmlns:c16="http://schemas.microsoft.com/office/drawing/2014/chart" uri="{C3380CC4-5D6E-409C-BE32-E72D297353CC}">
                <c16:uniqueId val="{0000000A-C29C-4778-932E-80174C9F8512}"/>
              </c:ext>
            </c:extLst>
          </c:dPt>
          <c:dPt>
            <c:idx val="7"/>
            <c:invertIfNegative val="0"/>
            <c:bubble3D val="0"/>
            <c:extLst xmlns:c16r2="http://schemas.microsoft.com/office/drawing/2015/06/chart">
              <c:ext xmlns:c16="http://schemas.microsoft.com/office/drawing/2014/chart" uri="{C3380CC4-5D6E-409C-BE32-E72D297353CC}">
                <c16:uniqueId val="{0000000B-C29C-4778-932E-80174C9F8512}"/>
              </c:ext>
            </c:extLst>
          </c:dPt>
          <c:dPt>
            <c:idx val="8"/>
            <c:invertIfNegative val="0"/>
            <c:bubble3D val="0"/>
            <c:extLst xmlns:c16r2="http://schemas.microsoft.com/office/drawing/2015/06/chart">
              <c:ext xmlns:c16="http://schemas.microsoft.com/office/drawing/2014/chart" uri="{C3380CC4-5D6E-409C-BE32-E72D297353CC}">
                <c16:uniqueId val="{0000000C-C29C-4778-932E-80174C9F8512}"/>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15</c:v>
                </c:pt>
                <c:pt idx="1">
                  <c:v>28</c:v>
                </c:pt>
                <c:pt idx="2">
                  <c:v>30</c:v>
                </c:pt>
                <c:pt idx="3">
                  <c:v>27</c:v>
                </c:pt>
              </c:numCache>
            </c:numRef>
          </c:val>
          <c:extLst xmlns:c16r2="http://schemas.microsoft.com/office/drawing/2015/06/chart">
            <c:ext xmlns:c16="http://schemas.microsoft.com/office/drawing/2014/chart" uri="{C3380CC4-5D6E-409C-BE32-E72D297353CC}">
              <c16:uniqueId val="{0000000D-C29C-4778-932E-80174C9F8512}"/>
            </c:ext>
          </c:extLst>
        </c:ser>
        <c:dLbls>
          <c:showLegendKey val="0"/>
          <c:showVal val="0"/>
          <c:showCatName val="0"/>
          <c:showSerName val="0"/>
          <c:showPercent val="0"/>
          <c:showBubbleSize val="0"/>
        </c:dLbls>
        <c:gapWidth val="90"/>
        <c:axId val="122596352"/>
        <c:axId val="122622720"/>
      </c:barChart>
      <c:catAx>
        <c:axId val="122596352"/>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22622720"/>
        <c:crosses val="autoZero"/>
        <c:auto val="1"/>
        <c:lblAlgn val="ctr"/>
        <c:lblOffset val="100"/>
        <c:noMultiLvlLbl val="0"/>
      </c:catAx>
      <c:valAx>
        <c:axId val="122622720"/>
        <c:scaling>
          <c:orientation val="minMax"/>
          <c:max val="90"/>
          <c:min val="0"/>
        </c:scaling>
        <c:delete val="1"/>
        <c:axPos val="b"/>
        <c:numFmt formatCode="General" sourceLinked="1"/>
        <c:majorTickMark val="out"/>
        <c:minorTickMark val="none"/>
        <c:tickLblPos val="nextTo"/>
        <c:crossAx val="12259635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2594620105357"/>
          <c:y val="3.4375000000000003E-2"/>
          <c:w val="0.74389722627875365"/>
          <c:h val="0.87591633858267715"/>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3-1E25-4FF7-BD82-D82AAF25DA04}"/>
              </c:ext>
            </c:extLst>
          </c:dPt>
          <c:dPt>
            <c:idx val="3"/>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1E25-4FF7-BD82-D82AAF25DA04}"/>
              </c:ext>
            </c:extLst>
          </c:dPt>
          <c:dLbls>
            <c:dLbl>
              <c:idx val="1"/>
              <c:layout/>
              <c:tx>
                <c:rich>
                  <a:bodyPr/>
                  <a:lstStyle/>
                  <a:p>
                    <a:r>
                      <a:rPr lang="en-US"/>
                      <a:t>6</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928-4B25-9624-101C28D249C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Feuil1!$B$2:$B$5</c:f>
              <c:numCache>
                <c:formatCode>General</c:formatCode>
                <c:ptCount val="4"/>
                <c:pt idx="0">
                  <c:v>1</c:v>
                </c:pt>
                <c:pt idx="1">
                  <c:v>7</c:v>
                </c:pt>
                <c:pt idx="2">
                  <c:v>57</c:v>
                </c:pt>
                <c:pt idx="3">
                  <c:v>36</c:v>
                </c:pt>
              </c:numCache>
            </c:numRef>
          </c:val>
          <c:extLst xmlns:c16r2="http://schemas.microsoft.com/office/drawing/2015/06/chart">
            <c:ext xmlns:c16="http://schemas.microsoft.com/office/drawing/2014/chart" uri="{C3380CC4-5D6E-409C-BE32-E72D297353CC}">
              <c16:uniqueId val="{00000000-B2B5-4A11-9CA3-0D7E6AC35DF2}"/>
            </c:ext>
          </c:extLst>
        </c:ser>
        <c:ser>
          <c:idx val="1"/>
          <c:order val="1"/>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5-1E25-4FF7-BD82-D82AAF25DA04}"/>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4-1E25-4FF7-BD82-D82AAF25DA04}"/>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2-1E25-4FF7-BD82-D82AAF25DA04}"/>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0-1E25-4FF7-BD82-D82AAF25DA04}"/>
              </c:ext>
            </c:extLst>
          </c:dPt>
          <c:dLbls>
            <c:dLbl>
              <c:idx val="1"/>
              <c:layout/>
              <c:tx>
                <c:rich>
                  <a:bodyPr/>
                  <a:lstStyle/>
                  <a:p>
                    <a:r>
                      <a:rPr lang="en-US"/>
                      <a:t>6</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E25-4FF7-BD82-D82AAF25DA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1</c:v>
                </c:pt>
                <c:pt idx="1">
                  <c:v>7</c:v>
                </c:pt>
                <c:pt idx="2">
                  <c:v>57</c:v>
                </c:pt>
                <c:pt idx="3">
                  <c:v>36</c:v>
                </c:pt>
              </c:numCache>
            </c:numRef>
          </c:val>
          <c:extLst xmlns:c16r2="http://schemas.microsoft.com/office/drawing/2015/06/chart">
            <c:ext xmlns:c16="http://schemas.microsoft.com/office/drawing/2014/chart" uri="{C3380CC4-5D6E-409C-BE32-E72D297353CC}">
              <c16:uniqueId val="{00000001-B2B5-4A11-9CA3-0D7E6AC35DF2}"/>
            </c:ext>
          </c:extLst>
        </c:ser>
        <c:dLbls>
          <c:showLegendKey val="0"/>
          <c:showVal val="0"/>
          <c:showCatName val="0"/>
          <c:showSerName val="0"/>
          <c:showPercent val="0"/>
          <c:showBubbleSize val="0"/>
        </c:dLbls>
        <c:gapWidth val="182"/>
        <c:axId val="87428480"/>
        <c:axId val="87438464"/>
      </c:barChart>
      <c:catAx>
        <c:axId val="87428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87438464"/>
        <c:crosses val="autoZero"/>
        <c:auto val="1"/>
        <c:lblAlgn val="ctr"/>
        <c:lblOffset val="100"/>
        <c:noMultiLvlLbl val="0"/>
      </c:catAx>
      <c:valAx>
        <c:axId val="87438464"/>
        <c:scaling>
          <c:orientation val="minMax"/>
        </c:scaling>
        <c:delete val="1"/>
        <c:axPos val="b"/>
        <c:numFmt formatCode="General" sourceLinked="1"/>
        <c:majorTickMark val="none"/>
        <c:minorTickMark val="none"/>
        <c:tickLblPos val="nextTo"/>
        <c:crossAx val="8742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12</c:v>
                </c:pt>
                <c:pt idx="1">
                  <c:v>12</c:v>
                </c:pt>
                <c:pt idx="2">
                  <c:v>76</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10006656"/>
        <c:axId val="110008192"/>
      </c:barChart>
      <c:catAx>
        <c:axId val="110006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0008192"/>
        <c:crosses val="autoZero"/>
        <c:auto val="1"/>
        <c:lblAlgn val="ctr"/>
        <c:lblOffset val="100"/>
        <c:noMultiLvlLbl val="0"/>
      </c:catAx>
      <c:valAx>
        <c:axId val="110008192"/>
        <c:scaling>
          <c:orientation val="minMax"/>
          <c:max val="90"/>
        </c:scaling>
        <c:delete val="1"/>
        <c:axPos val="b"/>
        <c:numFmt formatCode="General" sourceLinked="1"/>
        <c:majorTickMark val="none"/>
        <c:minorTickMark val="none"/>
        <c:tickLblPos val="nextTo"/>
        <c:crossAx val="11000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8</c:v>
                </c:pt>
                <c:pt idx="1">
                  <c:v>8</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58</c:v>
                </c:pt>
                <c:pt idx="1">
                  <c:v>48</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34</c:v>
                </c:pt>
                <c:pt idx="1">
                  <c:v>44</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10048768"/>
        <c:axId val="110050304"/>
      </c:barChart>
      <c:catAx>
        <c:axId val="110048768"/>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10050304"/>
        <c:crosses val="autoZero"/>
        <c:auto val="1"/>
        <c:lblAlgn val="ctr"/>
        <c:lblOffset val="100"/>
        <c:noMultiLvlLbl val="0"/>
      </c:catAx>
      <c:valAx>
        <c:axId val="110050304"/>
        <c:scaling>
          <c:orientation val="minMax"/>
          <c:max val="1"/>
          <c:min val="0"/>
        </c:scaling>
        <c:delete val="1"/>
        <c:axPos val="b"/>
        <c:numFmt formatCode="0%" sourceLinked="1"/>
        <c:majorTickMark val="out"/>
        <c:minorTickMark val="none"/>
        <c:tickLblPos val="nextTo"/>
        <c:crossAx val="11004876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8F8F92"/>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FF3300"/>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142846"/>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FF9933"/>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66CCFF"/>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0066FF"/>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6600CC"/>
              </a:solidFill>
            </c:spPr>
            <c:extLst xmlns:c16r2="http://schemas.microsoft.com/office/drawing/2015/06/chart">
              <c:ext xmlns:c16="http://schemas.microsoft.com/office/drawing/2014/chart" uri="{C3380CC4-5D6E-409C-BE32-E72D297353CC}">
                <c16:uniqueId val="{00000011-929C-4F35-9057-EABC948E86BC}"/>
              </c:ext>
            </c:extLst>
          </c:dPt>
          <c:dLbls>
            <c:dLbl>
              <c:idx val="8"/>
              <c:layout/>
              <c:tx>
                <c:rich>
                  <a:bodyPr/>
                  <a:lstStyle/>
                  <a:p>
                    <a:r>
                      <a:rPr lang="en-US" smtClean="0"/>
                      <a:t>24</a:t>
                    </a:r>
                    <a:endParaRPr lang="en-US" dirty="0"/>
                  </a:p>
                </c:rich>
              </c:tx>
              <c:dLblPos val="outEnd"/>
              <c:showLegendKey val="0"/>
              <c:showVal val="1"/>
              <c:showCatName val="0"/>
              <c:showSerName val="0"/>
              <c:showPercent val="0"/>
              <c:showBubbleSize val="0"/>
            </c:dLbl>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Non concerné</c:v>
                </c:pt>
                <c:pt idx="2">
                  <c:v>Rien</c:v>
                </c:pt>
                <c:pt idx="3">
                  <c:v>Des droits individuels à la formation</c:v>
                </c:pt>
                <c:pt idx="4">
                  <c:v>Pouvoir choisir vous-même votre formation et votre organisme de formation</c:v>
                </c:pt>
                <c:pt idx="5">
                  <c:v>Des formations qui préparent à changer de métier</c:v>
                </c:pt>
                <c:pt idx="6">
                  <c:v>Une simplification de l'accès à la formation</c:v>
                </c:pt>
                <c:pt idx="7">
                  <c:v>Pouvoir se former pendant son temps de travail </c:v>
                </c:pt>
                <c:pt idx="8">
                  <c:v>Un système souple prenant en compte toute les situations professionnelles (chômage, changement de métier, évolution)</c:v>
                </c:pt>
              </c:strCache>
            </c:strRef>
          </c:cat>
          <c:val>
            <c:numRef>
              <c:f>Feuil1!$B$2:$B$13</c:f>
              <c:numCache>
                <c:formatCode>General</c:formatCode>
                <c:ptCount val="9"/>
                <c:pt idx="0">
                  <c:v>1</c:v>
                </c:pt>
                <c:pt idx="1">
                  <c:v>4</c:v>
                </c:pt>
                <c:pt idx="2">
                  <c:v>6</c:v>
                </c:pt>
                <c:pt idx="3">
                  <c:v>8</c:v>
                </c:pt>
                <c:pt idx="4">
                  <c:v>11</c:v>
                </c:pt>
                <c:pt idx="5">
                  <c:v>12</c:v>
                </c:pt>
                <c:pt idx="6">
                  <c:v>15</c:v>
                </c:pt>
                <c:pt idx="7">
                  <c:v>19</c:v>
                </c:pt>
                <c:pt idx="8">
                  <c:v>23</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10139648"/>
        <c:axId val="110145536"/>
      </c:barChart>
      <c:catAx>
        <c:axId val="110139648"/>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10145536"/>
        <c:crosses val="autoZero"/>
        <c:auto val="1"/>
        <c:lblAlgn val="ctr"/>
        <c:lblOffset val="100"/>
        <c:noMultiLvlLbl val="0"/>
      </c:catAx>
      <c:valAx>
        <c:axId val="110145536"/>
        <c:scaling>
          <c:orientation val="minMax"/>
          <c:max val="30"/>
          <c:min val="0"/>
        </c:scaling>
        <c:delete val="1"/>
        <c:axPos val="b"/>
        <c:numFmt formatCode="General" sourceLinked="1"/>
        <c:majorTickMark val="out"/>
        <c:minorTickMark val="none"/>
        <c:tickLblPos val="nextTo"/>
        <c:crossAx val="11013964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a:t>
            </a:r>
            <a:r>
              <a:rPr lang="fr-FR" sz="1200" b="0" i="0" u="none" strike="noStrike" kern="1200" baseline="0" dirty="0">
                <a:solidFill>
                  <a:srgbClr val="6E6E71"/>
                </a:solidFill>
                <a:latin typeface="+mn-lt"/>
                <a:ea typeface="+mn-ea"/>
                <a:cs typeface="+mn-cs"/>
              </a:rPr>
              <a:t>(Net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EB58-45EB-9173-2535E7550C87}"/>
              </c:ext>
            </c:extLst>
          </c:dPt>
          <c:dPt>
            <c:idx val="1"/>
            <c:invertIfNegative val="0"/>
            <c:bubble3D val="0"/>
            <c:extLst xmlns:c16r2="http://schemas.microsoft.com/office/drawing/2015/06/chart">
              <c:ext xmlns:c16="http://schemas.microsoft.com/office/drawing/2014/chart" uri="{C3380CC4-5D6E-409C-BE32-E72D297353CC}">
                <c16:uniqueId val="{00000001-EB58-45EB-9173-2535E7550C87}"/>
              </c:ext>
            </c:extLst>
          </c:dPt>
          <c:dPt>
            <c:idx val="2"/>
            <c:invertIfNegative val="0"/>
            <c:bubble3D val="0"/>
            <c:extLst xmlns:c16r2="http://schemas.microsoft.com/office/drawing/2015/06/chart">
              <c:ext xmlns:c16="http://schemas.microsoft.com/office/drawing/2014/chart" uri="{C3380CC4-5D6E-409C-BE32-E72D297353CC}">
                <c16:uniqueId val="{00000002-EB58-45EB-9173-2535E7550C87}"/>
              </c:ext>
            </c:extLst>
          </c:dPt>
          <c:dPt>
            <c:idx val="3"/>
            <c:invertIfNegative val="0"/>
            <c:bubble3D val="0"/>
            <c:extLst xmlns:c16r2="http://schemas.microsoft.com/office/drawing/2015/06/chart">
              <c:ext xmlns:c16="http://schemas.microsoft.com/office/drawing/2014/chart" uri="{C3380CC4-5D6E-409C-BE32-E72D297353CC}">
                <c16:uniqueId val="{00000003-EB58-45EB-9173-2535E7550C87}"/>
              </c:ext>
            </c:extLst>
          </c:dPt>
          <c:dPt>
            <c:idx val="4"/>
            <c:invertIfNegative val="0"/>
            <c:bubble3D val="0"/>
            <c:extLst xmlns:c16r2="http://schemas.microsoft.com/office/drawing/2015/06/chart">
              <c:ext xmlns:c16="http://schemas.microsoft.com/office/drawing/2014/chart" uri="{C3380CC4-5D6E-409C-BE32-E72D297353CC}">
                <c16:uniqueId val="{00000004-EB58-45EB-9173-2535E7550C87}"/>
              </c:ext>
            </c:extLst>
          </c:dPt>
          <c:dPt>
            <c:idx val="5"/>
            <c:invertIfNegative val="0"/>
            <c:bubble3D val="0"/>
            <c:extLst xmlns:c16r2="http://schemas.microsoft.com/office/drawing/2015/06/chart">
              <c:ext xmlns:c16="http://schemas.microsoft.com/office/drawing/2014/chart" uri="{C3380CC4-5D6E-409C-BE32-E72D297353CC}">
                <c16:uniqueId val="{00000005-EB58-45EB-9173-2535E7550C87}"/>
              </c:ext>
            </c:extLst>
          </c:dPt>
          <c:dPt>
            <c:idx val="6"/>
            <c:invertIfNegative val="0"/>
            <c:bubble3D val="0"/>
            <c:extLst xmlns:c16r2="http://schemas.microsoft.com/office/drawing/2015/06/chart">
              <c:ext xmlns:c16="http://schemas.microsoft.com/office/drawing/2014/chart" uri="{C3380CC4-5D6E-409C-BE32-E72D297353CC}">
                <c16:uniqueId val="{00000006-EB58-45EB-9173-2535E7550C87}"/>
              </c:ext>
            </c:extLst>
          </c:dPt>
          <c:dPt>
            <c:idx val="7"/>
            <c:invertIfNegative val="0"/>
            <c:bubble3D val="0"/>
            <c:extLst xmlns:c16r2="http://schemas.microsoft.com/office/drawing/2015/06/chart">
              <c:ext xmlns:c16="http://schemas.microsoft.com/office/drawing/2014/chart" uri="{C3380CC4-5D6E-409C-BE32-E72D297353CC}">
                <c16:uniqueId val="{00000007-EB58-45EB-9173-2535E7550C87}"/>
              </c:ext>
            </c:extLst>
          </c:dPt>
          <c:dPt>
            <c:idx val="8"/>
            <c:invertIfNegative val="0"/>
            <c:bubble3D val="0"/>
            <c:extLst xmlns:c16r2="http://schemas.microsoft.com/office/drawing/2015/06/chart">
              <c:ext xmlns:c16="http://schemas.microsoft.com/office/drawing/2014/chart" uri="{C3380CC4-5D6E-409C-BE32-E72D297353CC}">
                <c16:uniqueId val="{00000008-EB58-45EB-9173-2535E7550C87}"/>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Changer d'entreprise</c:v>
                </c:pt>
                <c:pt idx="4">
                  <c:v>Suivre une formation </c:v>
                </c:pt>
              </c:strCache>
            </c:strRef>
          </c:cat>
          <c:val>
            <c:numRef>
              <c:f>Feuil1!$B$3:$B$7</c:f>
              <c:numCache>
                <c:formatCode>General</c:formatCode>
                <c:ptCount val="5"/>
                <c:pt idx="0">
                  <c:v>42</c:v>
                </c:pt>
                <c:pt idx="1">
                  <c:v>43</c:v>
                </c:pt>
                <c:pt idx="2">
                  <c:v>75</c:v>
                </c:pt>
                <c:pt idx="3">
                  <c:v>82</c:v>
                </c:pt>
                <c:pt idx="4">
                  <c:v>80</c:v>
                </c:pt>
              </c:numCache>
            </c:numRef>
          </c:val>
          <c:extLst xmlns:c16r2="http://schemas.microsoft.com/office/drawing/2015/06/chart">
            <c:ext xmlns:c16="http://schemas.microsoft.com/office/drawing/2014/chart" uri="{C3380CC4-5D6E-409C-BE32-E72D297353CC}">
              <c16:uniqueId val="{00000009-EB58-45EB-9173-2535E7550C87}"/>
            </c:ext>
          </c:extLst>
        </c:ser>
        <c:dLbls>
          <c:showLegendKey val="0"/>
          <c:showVal val="0"/>
          <c:showCatName val="0"/>
          <c:showSerName val="0"/>
          <c:showPercent val="0"/>
          <c:showBubbleSize val="0"/>
        </c:dLbls>
        <c:gapWidth val="90"/>
        <c:axId val="110182400"/>
        <c:axId val="110183936"/>
      </c:barChart>
      <c:catAx>
        <c:axId val="110182400"/>
        <c:scaling>
          <c:orientation val="minMax"/>
        </c:scaling>
        <c:delete val="0"/>
        <c:axPos val="l"/>
        <c:numFmt formatCode="General" sourceLinked="0"/>
        <c:majorTickMark val="out"/>
        <c:minorTickMark val="none"/>
        <c:tickLblPos val="nextTo"/>
        <c:txPr>
          <a:bodyPr/>
          <a:lstStyle/>
          <a:p>
            <a:pPr>
              <a:defRPr sz="1200" b="0"/>
            </a:pPr>
            <a:endParaRPr lang="fr-FR"/>
          </a:p>
        </c:txPr>
        <c:crossAx val="110183936"/>
        <c:crosses val="autoZero"/>
        <c:auto val="1"/>
        <c:lblAlgn val="ctr"/>
        <c:lblOffset val="100"/>
        <c:noMultiLvlLbl val="0"/>
      </c:catAx>
      <c:valAx>
        <c:axId val="110183936"/>
        <c:scaling>
          <c:orientation val="minMax"/>
          <c:max val="90"/>
          <c:min val="0"/>
        </c:scaling>
        <c:delete val="1"/>
        <c:axPos val="b"/>
        <c:numFmt formatCode="General" sourceLinked="1"/>
        <c:majorTickMark val="out"/>
        <c:minorTickMark val="none"/>
        <c:tickLblPos val="nextTo"/>
        <c:crossAx val="11018240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dLbl>
              <c:idx val="2"/>
              <c:layout/>
              <c:tx>
                <c:rich>
                  <a:bodyPr/>
                  <a:lstStyle/>
                  <a:p>
                    <a:r>
                      <a:rPr lang="en-US" smtClean="0"/>
                      <a:t>56</a:t>
                    </a:r>
                    <a:endParaRPr lang="en-US" dirty="0"/>
                  </a:p>
                </c:rich>
              </c:tx>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0</c:v>
                </c:pt>
                <c:pt idx="1">
                  <c:v>7</c:v>
                </c:pt>
                <c:pt idx="2">
                  <c:v>55</c:v>
                </c:pt>
                <c:pt idx="3">
                  <c:v>37</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27189376"/>
        <c:axId val="127190912"/>
      </c:barChart>
      <c:catAx>
        <c:axId val="127189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7190912"/>
        <c:crosses val="autoZero"/>
        <c:auto val="1"/>
        <c:lblAlgn val="ctr"/>
        <c:lblOffset val="100"/>
        <c:noMultiLvlLbl val="0"/>
      </c:catAx>
      <c:valAx>
        <c:axId val="127190912"/>
        <c:scaling>
          <c:orientation val="minMax"/>
        </c:scaling>
        <c:delete val="1"/>
        <c:axPos val="b"/>
        <c:numFmt formatCode="General" sourceLinked="1"/>
        <c:majorTickMark val="none"/>
        <c:minorTickMark val="none"/>
        <c:tickLblPos val="nextTo"/>
        <c:crossAx val="12718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42</c:v>
                </c:pt>
                <c:pt idx="1">
                  <c:v>34</c:v>
                </c:pt>
                <c:pt idx="2">
                  <c:v>24</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7238912"/>
        <c:axId val="127240448"/>
      </c:barChart>
      <c:catAx>
        <c:axId val="12723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7240448"/>
        <c:crosses val="autoZero"/>
        <c:auto val="1"/>
        <c:lblAlgn val="ctr"/>
        <c:lblOffset val="100"/>
        <c:noMultiLvlLbl val="0"/>
      </c:catAx>
      <c:valAx>
        <c:axId val="127240448"/>
        <c:scaling>
          <c:orientation val="minMax"/>
        </c:scaling>
        <c:delete val="1"/>
        <c:axPos val="b"/>
        <c:numFmt formatCode="General" sourceLinked="1"/>
        <c:majorTickMark val="none"/>
        <c:minorTickMark val="none"/>
        <c:tickLblPos val="nextTo"/>
        <c:crossAx val="12723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8</c:v>
                </c:pt>
                <c:pt idx="1">
                  <c:v>37</c:v>
                </c:pt>
                <c:pt idx="2">
                  <c:v>29</c:v>
                </c:pt>
                <c:pt idx="3">
                  <c:v>26</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27311872"/>
        <c:axId val="127313408"/>
      </c:barChart>
      <c:catAx>
        <c:axId val="12731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7313408"/>
        <c:crosses val="autoZero"/>
        <c:auto val="1"/>
        <c:lblAlgn val="ctr"/>
        <c:lblOffset val="100"/>
        <c:noMultiLvlLbl val="0"/>
      </c:catAx>
      <c:valAx>
        <c:axId val="127313408"/>
        <c:scaling>
          <c:orientation val="minMax"/>
        </c:scaling>
        <c:delete val="1"/>
        <c:axPos val="b"/>
        <c:numFmt formatCode="General" sourceLinked="1"/>
        <c:majorTickMark val="none"/>
        <c:minorTickMark val="none"/>
        <c:tickLblPos val="nextTo"/>
        <c:crossAx val="12731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0A16-4CB3-BE9B-D82D80716A08}"/>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0A16-4CB3-BE9B-D82D80716A08}"/>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0A16-4CB3-BE9B-D82D80716A08}"/>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0A16-4CB3-BE9B-D82D80716A08}"/>
              </c:ext>
            </c:extLst>
          </c:dPt>
          <c:dPt>
            <c:idx val="4"/>
            <c:invertIfNegative val="0"/>
            <c:bubble3D val="0"/>
            <c:extLst xmlns:c16r2="http://schemas.microsoft.com/office/drawing/2015/06/chart">
              <c:ext xmlns:c16="http://schemas.microsoft.com/office/drawing/2014/chart" uri="{C3380CC4-5D6E-409C-BE32-E72D297353CC}">
                <c16:uniqueId val="{00000008-0A16-4CB3-BE9B-D82D80716A08}"/>
              </c:ext>
            </c:extLst>
          </c:dPt>
          <c:dPt>
            <c:idx val="5"/>
            <c:invertIfNegative val="0"/>
            <c:bubble3D val="0"/>
            <c:extLst xmlns:c16r2="http://schemas.microsoft.com/office/drawing/2015/06/chart">
              <c:ext xmlns:c16="http://schemas.microsoft.com/office/drawing/2014/chart" uri="{C3380CC4-5D6E-409C-BE32-E72D297353CC}">
                <c16:uniqueId val="{00000009-0A16-4CB3-BE9B-D82D80716A08}"/>
              </c:ext>
            </c:extLst>
          </c:dPt>
          <c:dPt>
            <c:idx val="6"/>
            <c:invertIfNegative val="0"/>
            <c:bubble3D val="0"/>
            <c:extLst xmlns:c16r2="http://schemas.microsoft.com/office/drawing/2015/06/chart">
              <c:ext xmlns:c16="http://schemas.microsoft.com/office/drawing/2014/chart" uri="{C3380CC4-5D6E-409C-BE32-E72D297353CC}">
                <c16:uniqueId val="{0000000A-0A16-4CB3-BE9B-D82D80716A08}"/>
              </c:ext>
            </c:extLst>
          </c:dPt>
          <c:dPt>
            <c:idx val="7"/>
            <c:invertIfNegative val="0"/>
            <c:bubble3D val="0"/>
            <c:extLst xmlns:c16r2="http://schemas.microsoft.com/office/drawing/2015/06/chart">
              <c:ext xmlns:c16="http://schemas.microsoft.com/office/drawing/2014/chart" uri="{C3380CC4-5D6E-409C-BE32-E72D297353CC}">
                <c16:uniqueId val="{0000000B-0A16-4CB3-BE9B-D82D80716A08}"/>
              </c:ext>
            </c:extLst>
          </c:dPt>
          <c:dPt>
            <c:idx val="8"/>
            <c:invertIfNegative val="0"/>
            <c:bubble3D val="0"/>
            <c:extLst xmlns:c16r2="http://schemas.microsoft.com/office/drawing/2015/06/chart">
              <c:ext xmlns:c16="http://schemas.microsoft.com/office/drawing/2014/chart" uri="{C3380CC4-5D6E-409C-BE32-E72D297353CC}">
                <c16:uniqueId val="{0000000C-0A16-4CB3-BE9B-D82D80716A08}"/>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12</c:v>
                </c:pt>
                <c:pt idx="1">
                  <c:v>35</c:v>
                </c:pt>
                <c:pt idx="2">
                  <c:v>27</c:v>
                </c:pt>
                <c:pt idx="3">
                  <c:v>26</c:v>
                </c:pt>
              </c:numCache>
            </c:numRef>
          </c:val>
          <c:extLst xmlns:c16r2="http://schemas.microsoft.com/office/drawing/2015/06/chart">
            <c:ext xmlns:c16="http://schemas.microsoft.com/office/drawing/2014/chart" uri="{C3380CC4-5D6E-409C-BE32-E72D297353CC}">
              <c16:uniqueId val="{0000000D-0A16-4CB3-BE9B-D82D80716A08}"/>
            </c:ext>
          </c:extLst>
        </c:ser>
        <c:dLbls>
          <c:showLegendKey val="0"/>
          <c:showVal val="0"/>
          <c:showCatName val="0"/>
          <c:showSerName val="0"/>
          <c:showPercent val="0"/>
          <c:showBubbleSize val="0"/>
        </c:dLbls>
        <c:gapWidth val="90"/>
        <c:axId val="127364096"/>
        <c:axId val="127374080"/>
      </c:barChart>
      <c:catAx>
        <c:axId val="127364096"/>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27374080"/>
        <c:crosses val="autoZero"/>
        <c:auto val="1"/>
        <c:lblAlgn val="ctr"/>
        <c:lblOffset val="100"/>
        <c:noMultiLvlLbl val="0"/>
      </c:catAx>
      <c:valAx>
        <c:axId val="127374080"/>
        <c:scaling>
          <c:orientation val="minMax"/>
          <c:max val="90"/>
          <c:min val="0"/>
        </c:scaling>
        <c:delete val="1"/>
        <c:axPos val="b"/>
        <c:numFmt formatCode="General" sourceLinked="1"/>
        <c:majorTickMark val="out"/>
        <c:minorTickMark val="none"/>
        <c:tickLblPos val="nextTo"/>
        <c:crossAx val="12736409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16</c:v>
                </c:pt>
                <c:pt idx="1">
                  <c:v>11</c:v>
                </c:pt>
                <c:pt idx="2">
                  <c:v>73</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7800064"/>
        <c:axId val="127801600"/>
      </c:barChart>
      <c:catAx>
        <c:axId val="127800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7801600"/>
        <c:crosses val="autoZero"/>
        <c:auto val="1"/>
        <c:lblAlgn val="ctr"/>
        <c:lblOffset val="100"/>
        <c:noMultiLvlLbl val="0"/>
      </c:catAx>
      <c:valAx>
        <c:axId val="127801600"/>
        <c:scaling>
          <c:orientation val="minMax"/>
          <c:max val="90"/>
        </c:scaling>
        <c:delete val="1"/>
        <c:axPos val="b"/>
        <c:numFmt formatCode="General" sourceLinked="1"/>
        <c:majorTickMark val="none"/>
        <c:minorTickMark val="none"/>
        <c:tickLblPos val="nextTo"/>
        <c:crossAx val="12780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8</c:v>
                </c:pt>
                <c:pt idx="1">
                  <c:v>7</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58</c:v>
                </c:pt>
                <c:pt idx="1">
                  <c:v>53</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33</c:v>
                </c:pt>
                <c:pt idx="1">
                  <c:v>39</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27850368"/>
        <c:axId val="127851904"/>
      </c:barChart>
      <c:catAx>
        <c:axId val="127850368"/>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27851904"/>
        <c:crosses val="autoZero"/>
        <c:auto val="1"/>
        <c:lblAlgn val="ctr"/>
        <c:lblOffset val="100"/>
        <c:noMultiLvlLbl val="0"/>
      </c:catAx>
      <c:valAx>
        <c:axId val="127851904"/>
        <c:scaling>
          <c:orientation val="minMax"/>
          <c:max val="1"/>
          <c:min val="0"/>
        </c:scaling>
        <c:delete val="1"/>
        <c:axPos val="b"/>
        <c:numFmt formatCode="0%" sourceLinked="1"/>
        <c:majorTickMark val="out"/>
        <c:minorTickMark val="none"/>
        <c:tickLblPos val="nextTo"/>
        <c:crossAx val="12785036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96582538385417"/>
          <c:y val="3.7499999999999999E-2"/>
          <c:w val="0.74811283191499711"/>
          <c:h val="0.87591633858267715"/>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4-A7A4-4AD3-AE98-FB8E9655C43A}"/>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2-A7A4-4AD3-AE98-FB8E9655C43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Feuil1!$B$2:$B$4</c:f>
              <c:numCache>
                <c:formatCode>General</c:formatCode>
                <c:ptCount val="3"/>
                <c:pt idx="0">
                  <c:v>44</c:v>
                </c:pt>
                <c:pt idx="1">
                  <c:v>31</c:v>
                </c:pt>
                <c:pt idx="2">
                  <c:v>26</c:v>
                </c:pt>
              </c:numCache>
            </c:numRef>
          </c:val>
          <c:extLst xmlns:c16r2="http://schemas.microsoft.com/office/drawing/2015/06/chart">
            <c:ext xmlns:c16="http://schemas.microsoft.com/office/drawing/2014/chart" uri="{C3380CC4-5D6E-409C-BE32-E72D297353CC}">
              <c16:uniqueId val="{00000000-FA63-4073-B59A-10AADC91BA8E}"/>
            </c:ext>
          </c:extLst>
        </c:ser>
        <c:ser>
          <c:idx val="1"/>
          <c:order val="1"/>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3-A7A4-4AD3-AE98-FB8E9655C43A}"/>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1-A7A4-4AD3-AE98-FB8E9655C43A}"/>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0-A7A4-4AD3-AE98-FB8E9655C43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43</c:v>
                </c:pt>
                <c:pt idx="1">
                  <c:v>32</c:v>
                </c:pt>
                <c:pt idx="2">
                  <c:v>25</c:v>
                </c:pt>
              </c:numCache>
            </c:numRef>
          </c:val>
          <c:extLst xmlns:c16r2="http://schemas.microsoft.com/office/drawing/2015/06/chart">
            <c:ext xmlns:c16="http://schemas.microsoft.com/office/drawing/2014/chart" uri="{C3380CC4-5D6E-409C-BE32-E72D297353CC}">
              <c16:uniqueId val="{00000001-FA63-4073-B59A-10AADC91BA8E}"/>
            </c:ext>
          </c:extLst>
        </c:ser>
        <c:dLbls>
          <c:showLegendKey val="0"/>
          <c:showVal val="0"/>
          <c:showCatName val="0"/>
          <c:showSerName val="0"/>
          <c:showPercent val="0"/>
          <c:showBubbleSize val="0"/>
        </c:dLbls>
        <c:gapWidth val="182"/>
        <c:axId val="100886784"/>
        <c:axId val="100896768"/>
      </c:barChart>
      <c:catAx>
        <c:axId val="100886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00896768"/>
        <c:crosses val="autoZero"/>
        <c:auto val="1"/>
        <c:lblAlgn val="ctr"/>
        <c:lblOffset val="100"/>
        <c:noMultiLvlLbl val="0"/>
      </c:catAx>
      <c:valAx>
        <c:axId val="100896768"/>
        <c:scaling>
          <c:orientation val="minMax"/>
        </c:scaling>
        <c:delete val="1"/>
        <c:axPos val="b"/>
        <c:numFmt formatCode="General" sourceLinked="1"/>
        <c:majorTickMark val="none"/>
        <c:minorTickMark val="none"/>
        <c:tickLblPos val="nextTo"/>
        <c:crossAx val="100886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spPr>
              <a:solidFill>
                <a:srgbClr val="8F8F92"/>
              </a:solidFill>
            </c:spPr>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A6A6A6"/>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142846"/>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FF3300"/>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FF9933"/>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66CCFF"/>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0066FF"/>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6600CC"/>
              </a:solidFill>
            </c:spPr>
            <c:extLst xmlns:c16r2="http://schemas.microsoft.com/office/drawing/2015/06/chart">
              <c:ext xmlns:c16="http://schemas.microsoft.com/office/drawing/2014/chart" uri="{C3380CC4-5D6E-409C-BE32-E72D297353CC}">
                <c16:uniqueId val="{00000011-929C-4F35-9057-EABC948E86BC}"/>
              </c:ext>
            </c:extLst>
          </c:dPt>
          <c:dLbls>
            <c:dLbl>
              <c:idx val="8"/>
              <c:layout/>
              <c:tx>
                <c:rich>
                  <a:bodyPr/>
                  <a:lstStyle/>
                  <a:p>
                    <a:r>
                      <a:rPr lang="en-US" smtClean="0"/>
                      <a:t>24</a:t>
                    </a:r>
                    <a:endParaRPr lang="en-US" dirty="0"/>
                  </a:p>
                </c:rich>
              </c:tx>
              <c:dLblPos val="outEnd"/>
              <c:showLegendKey val="0"/>
              <c:showVal val="1"/>
              <c:showCatName val="0"/>
              <c:showSerName val="0"/>
              <c:showPercent val="0"/>
              <c:showBubbleSize val="0"/>
            </c:dLbl>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Rien</c:v>
                </c:pt>
                <c:pt idx="2">
                  <c:v>Non concerné</c:v>
                </c:pt>
                <c:pt idx="3">
                  <c:v>Pouvoir choisir vous-même votre formation et votre organisme de formation</c:v>
                </c:pt>
                <c:pt idx="4">
                  <c:v>Des droits individuels à la formation</c:v>
                </c:pt>
                <c:pt idx="5">
                  <c:v>Des formations qui préparent à changer de métier</c:v>
                </c:pt>
                <c:pt idx="6">
                  <c:v>Une simplification de l'accès à la formation</c:v>
                </c:pt>
                <c:pt idx="7">
                  <c:v>Pouvoir se former pendant son temps de travail </c:v>
                </c:pt>
                <c:pt idx="8">
                  <c:v>Un système souple prenant en compte toute les situations professionnelles (chômage, changement de métier, évolution)</c:v>
                </c:pt>
              </c:strCache>
            </c:strRef>
          </c:cat>
          <c:val>
            <c:numRef>
              <c:f>Feuil1!$B$2:$B$13</c:f>
              <c:numCache>
                <c:formatCode>General</c:formatCode>
                <c:ptCount val="9"/>
                <c:pt idx="0">
                  <c:v>1</c:v>
                </c:pt>
                <c:pt idx="1">
                  <c:v>3</c:v>
                </c:pt>
                <c:pt idx="2">
                  <c:v>7</c:v>
                </c:pt>
                <c:pt idx="3">
                  <c:v>8</c:v>
                </c:pt>
                <c:pt idx="4">
                  <c:v>9</c:v>
                </c:pt>
                <c:pt idx="5">
                  <c:v>13</c:v>
                </c:pt>
                <c:pt idx="6">
                  <c:v>13</c:v>
                </c:pt>
                <c:pt idx="7">
                  <c:v>22</c:v>
                </c:pt>
                <c:pt idx="8">
                  <c:v>23</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28269312"/>
        <c:axId val="128271104"/>
      </c:barChart>
      <c:catAx>
        <c:axId val="128269312"/>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28271104"/>
        <c:crosses val="autoZero"/>
        <c:auto val="1"/>
        <c:lblAlgn val="ctr"/>
        <c:lblOffset val="100"/>
        <c:noMultiLvlLbl val="0"/>
      </c:catAx>
      <c:valAx>
        <c:axId val="128271104"/>
        <c:scaling>
          <c:orientation val="minMax"/>
          <c:max val="30"/>
          <c:min val="0"/>
        </c:scaling>
        <c:delete val="1"/>
        <c:axPos val="b"/>
        <c:numFmt formatCode="General" sourceLinked="1"/>
        <c:majorTickMark val="out"/>
        <c:minorTickMark val="none"/>
        <c:tickLblPos val="nextTo"/>
        <c:crossAx val="12826931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a:t>
            </a:r>
            <a:r>
              <a:rPr lang="fr-FR" sz="1200" b="0" i="0" u="none" strike="noStrike" kern="1200" baseline="0" dirty="0">
                <a:solidFill>
                  <a:srgbClr val="6E6E71"/>
                </a:solidFill>
                <a:latin typeface="+mn-lt"/>
                <a:ea typeface="+mn-ea"/>
                <a:cs typeface="+mn-cs"/>
              </a:rPr>
              <a:t>(Net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4D79-48F3-B6D5-B8F16E9BC3E3}"/>
              </c:ext>
            </c:extLst>
          </c:dPt>
          <c:dPt>
            <c:idx val="1"/>
            <c:invertIfNegative val="0"/>
            <c:bubble3D val="0"/>
            <c:extLst xmlns:c16r2="http://schemas.microsoft.com/office/drawing/2015/06/chart">
              <c:ext xmlns:c16="http://schemas.microsoft.com/office/drawing/2014/chart" uri="{C3380CC4-5D6E-409C-BE32-E72D297353CC}">
                <c16:uniqueId val="{00000001-4D79-48F3-B6D5-B8F16E9BC3E3}"/>
              </c:ext>
            </c:extLst>
          </c:dPt>
          <c:dPt>
            <c:idx val="2"/>
            <c:invertIfNegative val="0"/>
            <c:bubble3D val="0"/>
            <c:extLst xmlns:c16r2="http://schemas.microsoft.com/office/drawing/2015/06/chart">
              <c:ext xmlns:c16="http://schemas.microsoft.com/office/drawing/2014/chart" uri="{C3380CC4-5D6E-409C-BE32-E72D297353CC}">
                <c16:uniqueId val="{00000002-4D79-48F3-B6D5-B8F16E9BC3E3}"/>
              </c:ext>
            </c:extLst>
          </c:dPt>
          <c:dPt>
            <c:idx val="3"/>
            <c:invertIfNegative val="0"/>
            <c:bubble3D val="0"/>
            <c:extLst xmlns:c16r2="http://schemas.microsoft.com/office/drawing/2015/06/chart">
              <c:ext xmlns:c16="http://schemas.microsoft.com/office/drawing/2014/chart" uri="{C3380CC4-5D6E-409C-BE32-E72D297353CC}">
                <c16:uniqueId val="{00000003-4D79-48F3-B6D5-B8F16E9BC3E3}"/>
              </c:ext>
            </c:extLst>
          </c:dPt>
          <c:dPt>
            <c:idx val="4"/>
            <c:invertIfNegative val="0"/>
            <c:bubble3D val="0"/>
            <c:extLst xmlns:c16r2="http://schemas.microsoft.com/office/drawing/2015/06/chart">
              <c:ext xmlns:c16="http://schemas.microsoft.com/office/drawing/2014/chart" uri="{C3380CC4-5D6E-409C-BE32-E72D297353CC}">
                <c16:uniqueId val="{00000004-4D79-48F3-B6D5-B8F16E9BC3E3}"/>
              </c:ext>
            </c:extLst>
          </c:dPt>
          <c:dPt>
            <c:idx val="5"/>
            <c:invertIfNegative val="0"/>
            <c:bubble3D val="0"/>
            <c:extLst xmlns:c16r2="http://schemas.microsoft.com/office/drawing/2015/06/chart">
              <c:ext xmlns:c16="http://schemas.microsoft.com/office/drawing/2014/chart" uri="{C3380CC4-5D6E-409C-BE32-E72D297353CC}">
                <c16:uniqueId val="{00000005-4D79-48F3-B6D5-B8F16E9BC3E3}"/>
              </c:ext>
            </c:extLst>
          </c:dPt>
          <c:dPt>
            <c:idx val="6"/>
            <c:invertIfNegative val="0"/>
            <c:bubble3D val="0"/>
            <c:extLst xmlns:c16r2="http://schemas.microsoft.com/office/drawing/2015/06/chart">
              <c:ext xmlns:c16="http://schemas.microsoft.com/office/drawing/2014/chart" uri="{C3380CC4-5D6E-409C-BE32-E72D297353CC}">
                <c16:uniqueId val="{00000006-4D79-48F3-B6D5-B8F16E9BC3E3}"/>
              </c:ext>
            </c:extLst>
          </c:dPt>
          <c:dPt>
            <c:idx val="7"/>
            <c:invertIfNegative val="0"/>
            <c:bubble3D val="0"/>
            <c:extLst xmlns:c16r2="http://schemas.microsoft.com/office/drawing/2015/06/chart">
              <c:ext xmlns:c16="http://schemas.microsoft.com/office/drawing/2014/chart" uri="{C3380CC4-5D6E-409C-BE32-E72D297353CC}">
                <c16:uniqueId val="{00000007-4D79-48F3-B6D5-B8F16E9BC3E3}"/>
              </c:ext>
            </c:extLst>
          </c:dPt>
          <c:dPt>
            <c:idx val="8"/>
            <c:invertIfNegative val="0"/>
            <c:bubble3D val="0"/>
            <c:extLst xmlns:c16r2="http://schemas.microsoft.com/office/drawing/2015/06/chart">
              <c:ext xmlns:c16="http://schemas.microsoft.com/office/drawing/2014/chart" uri="{C3380CC4-5D6E-409C-BE32-E72D297353CC}">
                <c16:uniqueId val="{00000008-4D79-48F3-B6D5-B8F16E9BC3E3}"/>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Changer d'entreprise</c:v>
                </c:pt>
                <c:pt idx="4">
                  <c:v>Suivre une formation </c:v>
                </c:pt>
              </c:strCache>
            </c:strRef>
          </c:cat>
          <c:val>
            <c:numRef>
              <c:f>Feuil1!$B$3:$B$7</c:f>
              <c:numCache>
                <c:formatCode>General</c:formatCode>
                <c:ptCount val="5"/>
                <c:pt idx="0">
                  <c:v>39</c:v>
                </c:pt>
                <c:pt idx="1">
                  <c:v>45</c:v>
                </c:pt>
                <c:pt idx="2">
                  <c:v>76</c:v>
                </c:pt>
                <c:pt idx="3">
                  <c:v>78</c:v>
                </c:pt>
                <c:pt idx="4">
                  <c:v>83</c:v>
                </c:pt>
              </c:numCache>
            </c:numRef>
          </c:val>
          <c:extLst xmlns:c16r2="http://schemas.microsoft.com/office/drawing/2015/06/chart">
            <c:ext xmlns:c16="http://schemas.microsoft.com/office/drawing/2014/chart" uri="{C3380CC4-5D6E-409C-BE32-E72D297353CC}">
              <c16:uniqueId val="{00000009-4D79-48F3-B6D5-B8F16E9BC3E3}"/>
            </c:ext>
          </c:extLst>
        </c:ser>
        <c:dLbls>
          <c:showLegendKey val="0"/>
          <c:showVal val="0"/>
          <c:showCatName val="0"/>
          <c:showSerName val="0"/>
          <c:showPercent val="0"/>
          <c:showBubbleSize val="0"/>
        </c:dLbls>
        <c:gapWidth val="90"/>
        <c:axId val="127955712"/>
        <c:axId val="127957248"/>
      </c:barChart>
      <c:catAx>
        <c:axId val="127955712"/>
        <c:scaling>
          <c:orientation val="minMax"/>
        </c:scaling>
        <c:delete val="0"/>
        <c:axPos val="l"/>
        <c:numFmt formatCode="General" sourceLinked="0"/>
        <c:majorTickMark val="out"/>
        <c:minorTickMark val="none"/>
        <c:tickLblPos val="nextTo"/>
        <c:txPr>
          <a:bodyPr/>
          <a:lstStyle/>
          <a:p>
            <a:pPr>
              <a:defRPr sz="1200" b="0"/>
            </a:pPr>
            <a:endParaRPr lang="fr-FR"/>
          </a:p>
        </c:txPr>
        <c:crossAx val="127957248"/>
        <c:crosses val="autoZero"/>
        <c:auto val="1"/>
        <c:lblAlgn val="ctr"/>
        <c:lblOffset val="100"/>
        <c:noMultiLvlLbl val="0"/>
      </c:catAx>
      <c:valAx>
        <c:axId val="127957248"/>
        <c:scaling>
          <c:orientation val="minMax"/>
          <c:max val="90"/>
          <c:min val="0"/>
        </c:scaling>
        <c:delete val="1"/>
        <c:axPos val="b"/>
        <c:numFmt formatCode="General" sourceLinked="1"/>
        <c:majorTickMark val="out"/>
        <c:minorTickMark val="none"/>
        <c:tickLblPos val="nextTo"/>
        <c:crossAx val="12795571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1</c:v>
                </c:pt>
                <c:pt idx="1">
                  <c:v>6</c:v>
                </c:pt>
                <c:pt idx="2">
                  <c:v>56</c:v>
                </c:pt>
                <c:pt idx="3">
                  <c:v>36</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28013824"/>
        <c:axId val="128015360"/>
      </c:barChart>
      <c:catAx>
        <c:axId val="128013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8015360"/>
        <c:crosses val="autoZero"/>
        <c:auto val="1"/>
        <c:lblAlgn val="ctr"/>
        <c:lblOffset val="100"/>
        <c:noMultiLvlLbl val="0"/>
      </c:catAx>
      <c:valAx>
        <c:axId val="128015360"/>
        <c:scaling>
          <c:orientation val="minMax"/>
        </c:scaling>
        <c:delete val="1"/>
        <c:axPos val="b"/>
        <c:numFmt formatCode="General" sourceLinked="1"/>
        <c:majorTickMark val="none"/>
        <c:minorTickMark val="none"/>
        <c:tickLblPos val="nextTo"/>
        <c:crossAx val="128013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40</c:v>
                </c:pt>
                <c:pt idx="1">
                  <c:v>35</c:v>
                </c:pt>
                <c:pt idx="2">
                  <c:v>25</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8092032"/>
        <c:axId val="128093568"/>
      </c:barChart>
      <c:catAx>
        <c:axId val="12809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8093568"/>
        <c:crosses val="autoZero"/>
        <c:auto val="1"/>
        <c:lblAlgn val="ctr"/>
        <c:lblOffset val="100"/>
        <c:noMultiLvlLbl val="0"/>
      </c:catAx>
      <c:valAx>
        <c:axId val="128093568"/>
        <c:scaling>
          <c:orientation val="minMax"/>
        </c:scaling>
        <c:delete val="1"/>
        <c:axPos val="b"/>
        <c:numFmt formatCode="General" sourceLinked="1"/>
        <c:majorTickMark val="none"/>
        <c:minorTickMark val="none"/>
        <c:tickLblPos val="nextTo"/>
        <c:crossAx val="128092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8</c:v>
                </c:pt>
                <c:pt idx="1">
                  <c:v>35</c:v>
                </c:pt>
                <c:pt idx="2">
                  <c:v>29</c:v>
                </c:pt>
                <c:pt idx="3">
                  <c:v>28</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28201856"/>
        <c:axId val="128203392"/>
      </c:barChart>
      <c:catAx>
        <c:axId val="128201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8203392"/>
        <c:crosses val="autoZero"/>
        <c:auto val="1"/>
        <c:lblAlgn val="ctr"/>
        <c:lblOffset val="100"/>
        <c:noMultiLvlLbl val="0"/>
      </c:catAx>
      <c:valAx>
        <c:axId val="128203392"/>
        <c:scaling>
          <c:orientation val="minMax"/>
        </c:scaling>
        <c:delete val="1"/>
        <c:axPos val="b"/>
        <c:numFmt formatCode="General" sourceLinked="1"/>
        <c:majorTickMark val="none"/>
        <c:minorTickMark val="none"/>
        <c:tickLblPos val="nextTo"/>
        <c:crossAx val="128201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6A74-48BE-8266-E038C1A66DD1}"/>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6A74-48BE-8266-E038C1A66DD1}"/>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6A74-48BE-8266-E038C1A66DD1}"/>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6A74-48BE-8266-E038C1A66DD1}"/>
              </c:ext>
            </c:extLst>
          </c:dPt>
          <c:dPt>
            <c:idx val="4"/>
            <c:invertIfNegative val="0"/>
            <c:bubble3D val="0"/>
            <c:extLst xmlns:c16r2="http://schemas.microsoft.com/office/drawing/2015/06/chart">
              <c:ext xmlns:c16="http://schemas.microsoft.com/office/drawing/2014/chart" uri="{C3380CC4-5D6E-409C-BE32-E72D297353CC}">
                <c16:uniqueId val="{00000008-6A74-48BE-8266-E038C1A66DD1}"/>
              </c:ext>
            </c:extLst>
          </c:dPt>
          <c:dPt>
            <c:idx val="5"/>
            <c:invertIfNegative val="0"/>
            <c:bubble3D val="0"/>
            <c:extLst xmlns:c16r2="http://schemas.microsoft.com/office/drawing/2015/06/chart">
              <c:ext xmlns:c16="http://schemas.microsoft.com/office/drawing/2014/chart" uri="{C3380CC4-5D6E-409C-BE32-E72D297353CC}">
                <c16:uniqueId val="{00000009-6A74-48BE-8266-E038C1A66DD1}"/>
              </c:ext>
            </c:extLst>
          </c:dPt>
          <c:dPt>
            <c:idx val="6"/>
            <c:invertIfNegative val="0"/>
            <c:bubble3D val="0"/>
            <c:extLst xmlns:c16r2="http://schemas.microsoft.com/office/drawing/2015/06/chart">
              <c:ext xmlns:c16="http://schemas.microsoft.com/office/drawing/2014/chart" uri="{C3380CC4-5D6E-409C-BE32-E72D297353CC}">
                <c16:uniqueId val="{0000000A-6A74-48BE-8266-E038C1A66DD1}"/>
              </c:ext>
            </c:extLst>
          </c:dPt>
          <c:dPt>
            <c:idx val="7"/>
            <c:invertIfNegative val="0"/>
            <c:bubble3D val="0"/>
            <c:extLst xmlns:c16r2="http://schemas.microsoft.com/office/drawing/2015/06/chart">
              <c:ext xmlns:c16="http://schemas.microsoft.com/office/drawing/2014/chart" uri="{C3380CC4-5D6E-409C-BE32-E72D297353CC}">
                <c16:uniqueId val="{0000000B-6A74-48BE-8266-E038C1A66DD1}"/>
              </c:ext>
            </c:extLst>
          </c:dPt>
          <c:dPt>
            <c:idx val="8"/>
            <c:invertIfNegative val="0"/>
            <c:bubble3D val="0"/>
            <c:extLst xmlns:c16r2="http://schemas.microsoft.com/office/drawing/2015/06/chart">
              <c:ext xmlns:c16="http://schemas.microsoft.com/office/drawing/2014/chart" uri="{C3380CC4-5D6E-409C-BE32-E72D297353CC}">
                <c16:uniqueId val="{0000000C-6A74-48BE-8266-E038C1A66DD1}"/>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12</c:v>
                </c:pt>
                <c:pt idx="1">
                  <c:v>30</c:v>
                </c:pt>
                <c:pt idx="2">
                  <c:v>28</c:v>
                </c:pt>
                <c:pt idx="3">
                  <c:v>30</c:v>
                </c:pt>
              </c:numCache>
            </c:numRef>
          </c:val>
          <c:extLst xmlns:c16r2="http://schemas.microsoft.com/office/drawing/2015/06/chart">
            <c:ext xmlns:c16="http://schemas.microsoft.com/office/drawing/2014/chart" uri="{C3380CC4-5D6E-409C-BE32-E72D297353CC}">
              <c16:uniqueId val="{0000000D-6A74-48BE-8266-E038C1A66DD1}"/>
            </c:ext>
          </c:extLst>
        </c:ser>
        <c:dLbls>
          <c:showLegendKey val="0"/>
          <c:showVal val="0"/>
          <c:showCatName val="0"/>
          <c:showSerName val="0"/>
          <c:showPercent val="0"/>
          <c:showBubbleSize val="0"/>
        </c:dLbls>
        <c:gapWidth val="90"/>
        <c:axId val="128676224"/>
        <c:axId val="128677760"/>
      </c:barChart>
      <c:catAx>
        <c:axId val="128676224"/>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28677760"/>
        <c:crosses val="autoZero"/>
        <c:auto val="1"/>
        <c:lblAlgn val="ctr"/>
        <c:lblOffset val="100"/>
        <c:noMultiLvlLbl val="0"/>
      </c:catAx>
      <c:valAx>
        <c:axId val="128677760"/>
        <c:scaling>
          <c:orientation val="minMax"/>
          <c:max val="90"/>
          <c:min val="0"/>
        </c:scaling>
        <c:delete val="1"/>
        <c:axPos val="b"/>
        <c:numFmt formatCode="General" sourceLinked="1"/>
        <c:majorTickMark val="out"/>
        <c:minorTickMark val="none"/>
        <c:tickLblPos val="nextTo"/>
        <c:crossAx val="12867622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9</c:v>
                </c:pt>
                <c:pt idx="1">
                  <c:v>13</c:v>
                </c:pt>
                <c:pt idx="2">
                  <c:v>78</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8620416"/>
        <c:axId val="128621952"/>
      </c:barChart>
      <c:catAx>
        <c:axId val="128620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8621952"/>
        <c:crosses val="autoZero"/>
        <c:auto val="1"/>
        <c:lblAlgn val="ctr"/>
        <c:lblOffset val="100"/>
        <c:noMultiLvlLbl val="0"/>
      </c:catAx>
      <c:valAx>
        <c:axId val="128621952"/>
        <c:scaling>
          <c:orientation val="minMax"/>
          <c:max val="90"/>
        </c:scaling>
        <c:delete val="1"/>
        <c:axPos val="b"/>
        <c:numFmt formatCode="General" sourceLinked="1"/>
        <c:majorTickMark val="none"/>
        <c:minorTickMark val="none"/>
        <c:tickLblPos val="nextTo"/>
        <c:crossAx val="12862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4073385098719505"/>
          <c:y val="0.1534717585226992"/>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Feuil1!$B$2:$B$3</c:f>
              <c:numCache>
                <c:formatCode>General</c:formatCode>
                <c:ptCount val="2"/>
                <c:pt idx="0">
                  <c:v>8</c:v>
                </c:pt>
                <c:pt idx="1">
                  <c:v>9</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49</c:v>
                </c:pt>
                <c:pt idx="1">
                  <c:v>42</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44</c:v>
                </c:pt>
                <c:pt idx="1">
                  <c:v>48</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28396288"/>
        <c:axId val="128402176"/>
      </c:barChart>
      <c:catAx>
        <c:axId val="128396288"/>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28402176"/>
        <c:crosses val="autoZero"/>
        <c:auto val="1"/>
        <c:lblAlgn val="ctr"/>
        <c:lblOffset val="100"/>
        <c:noMultiLvlLbl val="0"/>
      </c:catAx>
      <c:valAx>
        <c:axId val="128402176"/>
        <c:scaling>
          <c:orientation val="minMax"/>
          <c:max val="1"/>
          <c:min val="0"/>
        </c:scaling>
        <c:delete val="1"/>
        <c:axPos val="b"/>
        <c:numFmt formatCode="0%" sourceLinked="1"/>
        <c:majorTickMark val="out"/>
        <c:minorTickMark val="none"/>
        <c:tickLblPos val="nextTo"/>
        <c:crossAx val="12839628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spPr>
              <a:solidFill>
                <a:srgbClr val="8F8F92"/>
              </a:solidFill>
            </c:spPr>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A6A6A6"/>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FF3300"/>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142846"/>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FF9933"/>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66CCFF"/>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6600CC"/>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0066FF"/>
              </a:solidFill>
            </c:spPr>
            <c:extLst xmlns:c16r2="http://schemas.microsoft.com/office/drawing/2015/06/chart">
              <c:ext xmlns:c16="http://schemas.microsoft.com/office/drawing/2014/chart" uri="{C3380CC4-5D6E-409C-BE32-E72D297353CC}">
                <c16:uniqueId val="{00000011-929C-4F35-9057-EABC948E86BC}"/>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Rien</c:v>
                </c:pt>
                <c:pt idx="2">
                  <c:v>Non concerné</c:v>
                </c:pt>
                <c:pt idx="3">
                  <c:v>Des droits individuels à la formation</c:v>
                </c:pt>
                <c:pt idx="4">
                  <c:v>Pouvoir choisir vous-même votre formation et votre organisme de formation</c:v>
                </c:pt>
                <c:pt idx="5">
                  <c:v>Des formations qui préparent à changer de métier</c:v>
                </c:pt>
                <c:pt idx="6">
                  <c:v>Une simplification de l'accès à la formation</c:v>
                </c:pt>
                <c:pt idx="7">
                  <c:v>Un système souple prenant en compte toute les situations professionnelles (chômage, changement de métier, évolution)</c:v>
                </c:pt>
                <c:pt idx="8">
                  <c:v>Pouvoir se former pendant son temps de travail </c:v>
                </c:pt>
              </c:strCache>
            </c:strRef>
          </c:cat>
          <c:val>
            <c:numRef>
              <c:f>Feuil1!$B$2:$B$13</c:f>
              <c:numCache>
                <c:formatCode>General</c:formatCode>
                <c:ptCount val="9"/>
                <c:pt idx="0">
                  <c:v>1</c:v>
                </c:pt>
                <c:pt idx="1">
                  <c:v>2</c:v>
                </c:pt>
                <c:pt idx="2">
                  <c:v>5</c:v>
                </c:pt>
                <c:pt idx="3">
                  <c:v>10</c:v>
                </c:pt>
                <c:pt idx="4">
                  <c:v>10</c:v>
                </c:pt>
                <c:pt idx="5">
                  <c:v>13</c:v>
                </c:pt>
                <c:pt idx="6">
                  <c:v>13</c:v>
                </c:pt>
                <c:pt idx="7">
                  <c:v>23</c:v>
                </c:pt>
                <c:pt idx="8">
                  <c:v>23</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28438656"/>
        <c:axId val="128440192"/>
      </c:barChart>
      <c:catAx>
        <c:axId val="128438656"/>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28440192"/>
        <c:crosses val="autoZero"/>
        <c:auto val="1"/>
        <c:lblAlgn val="ctr"/>
        <c:lblOffset val="100"/>
        <c:noMultiLvlLbl val="0"/>
      </c:catAx>
      <c:valAx>
        <c:axId val="128440192"/>
        <c:scaling>
          <c:orientation val="minMax"/>
          <c:max val="30"/>
          <c:min val="0"/>
        </c:scaling>
        <c:delete val="1"/>
        <c:axPos val="b"/>
        <c:numFmt formatCode="General" sourceLinked="1"/>
        <c:majorTickMark val="out"/>
        <c:minorTickMark val="none"/>
        <c:tickLblPos val="nextTo"/>
        <c:crossAx val="12843865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a:t>
            </a:r>
            <a:r>
              <a:rPr lang="fr-FR" sz="1200" b="0" i="0" u="none" strike="noStrike" kern="1200" baseline="0" dirty="0">
                <a:solidFill>
                  <a:srgbClr val="6E6E71"/>
                </a:solidFill>
                <a:latin typeface="+mn-lt"/>
                <a:ea typeface="+mn-ea"/>
                <a:cs typeface="+mn-cs"/>
              </a:rPr>
              <a:t>(Net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4C6A-4520-9997-1A94A45920F3}"/>
              </c:ext>
            </c:extLst>
          </c:dPt>
          <c:dPt>
            <c:idx val="1"/>
            <c:invertIfNegative val="0"/>
            <c:bubble3D val="0"/>
            <c:extLst xmlns:c16r2="http://schemas.microsoft.com/office/drawing/2015/06/chart">
              <c:ext xmlns:c16="http://schemas.microsoft.com/office/drawing/2014/chart" uri="{C3380CC4-5D6E-409C-BE32-E72D297353CC}">
                <c16:uniqueId val="{00000001-4C6A-4520-9997-1A94A45920F3}"/>
              </c:ext>
            </c:extLst>
          </c:dPt>
          <c:dPt>
            <c:idx val="2"/>
            <c:invertIfNegative val="0"/>
            <c:bubble3D val="0"/>
            <c:extLst xmlns:c16r2="http://schemas.microsoft.com/office/drawing/2015/06/chart">
              <c:ext xmlns:c16="http://schemas.microsoft.com/office/drawing/2014/chart" uri="{C3380CC4-5D6E-409C-BE32-E72D297353CC}">
                <c16:uniqueId val="{00000002-4C6A-4520-9997-1A94A45920F3}"/>
              </c:ext>
            </c:extLst>
          </c:dPt>
          <c:dPt>
            <c:idx val="3"/>
            <c:invertIfNegative val="0"/>
            <c:bubble3D val="0"/>
            <c:extLst xmlns:c16r2="http://schemas.microsoft.com/office/drawing/2015/06/chart">
              <c:ext xmlns:c16="http://schemas.microsoft.com/office/drawing/2014/chart" uri="{C3380CC4-5D6E-409C-BE32-E72D297353CC}">
                <c16:uniqueId val="{00000003-4C6A-4520-9997-1A94A45920F3}"/>
              </c:ext>
            </c:extLst>
          </c:dPt>
          <c:dPt>
            <c:idx val="4"/>
            <c:invertIfNegative val="0"/>
            <c:bubble3D val="0"/>
            <c:extLst xmlns:c16r2="http://schemas.microsoft.com/office/drawing/2015/06/chart">
              <c:ext xmlns:c16="http://schemas.microsoft.com/office/drawing/2014/chart" uri="{C3380CC4-5D6E-409C-BE32-E72D297353CC}">
                <c16:uniqueId val="{00000004-4C6A-4520-9997-1A94A45920F3}"/>
              </c:ext>
            </c:extLst>
          </c:dPt>
          <c:dPt>
            <c:idx val="5"/>
            <c:invertIfNegative val="0"/>
            <c:bubble3D val="0"/>
            <c:extLst xmlns:c16r2="http://schemas.microsoft.com/office/drawing/2015/06/chart">
              <c:ext xmlns:c16="http://schemas.microsoft.com/office/drawing/2014/chart" uri="{C3380CC4-5D6E-409C-BE32-E72D297353CC}">
                <c16:uniqueId val="{00000005-4C6A-4520-9997-1A94A45920F3}"/>
              </c:ext>
            </c:extLst>
          </c:dPt>
          <c:dPt>
            <c:idx val="6"/>
            <c:invertIfNegative val="0"/>
            <c:bubble3D val="0"/>
            <c:extLst xmlns:c16r2="http://schemas.microsoft.com/office/drawing/2015/06/chart">
              <c:ext xmlns:c16="http://schemas.microsoft.com/office/drawing/2014/chart" uri="{C3380CC4-5D6E-409C-BE32-E72D297353CC}">
                <c16:uniqueId val="{00000006-4C6A-4520-9997-1A94A45920F3}"/>
              </c:ext>
            </c:extLst>
          </c:dPt>
          <c:dPt>
            <c:idx val="7"/>
            <c:invertIfNegative val="0"/>
            <c:bubble3D val="0"/>
            <c:extLst xmlns:c16r2="http://schemas.microsoft.com/office/drawing/2015/06/chart">
              <c:ext xmlns:c16="http://schemas.microsoft.com/office/drawing/2014/chart" uri="{C3380CC4-5D6E-409C-BE32-E72D297353CC}">
                <c16:uniqueId val="{00000007-4C6A-4520-9997-1A94A45920F3}"/>
              </c:ext>
            </c:extLst>
          </c:dPt>
          <c:dPt>
            <c:idx val="8"/>
            <c:invertIfNegative val="0"/>
            <c:bubble3D val="0"/>
            <c:extLst xmlns:c16r2="http://schemas.microsoft.com/office/drawing/2015/06/chart">
              <c:ext xmlns:c16="http://schemas.microsoft.com/office/drawing/2014/chart" uri="{C3380CC4-5D6E-409C-BE32-E72D297353CC}">
                <c16:uniqueId val="{00000008-4C6A-4520-9997-1A94A45920F3}"/>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Changer d'entreprise</c:v>
                </c:pt>
                <c:pt idx="4">
                  <c:v>Suivre une formation </c:v>
                </c:pt>
              </c:strCache>
            </c:strRef>
          </c:cat>
          <c:val>
            <c:numRef>
              <c:f>Feuil1!$B$3:$B$7</c:f>
              <c:numCache>
                <c:formatCode>General</c:formatCode>
                <c:ptCount val="5"/>
                <c:pt idx="0">
                  <c:v>27</c:v>
                </c:pt>
                <c:pt idx="1">
                  <c:v>38</c:v>
                </c:pt>
                <c:pt idx="2">
                  <c:v>70</c:v>
                </c:pt>
                <c:pt idx="3">
                  <c:v>79</c:v>
                </c:pt>
                <c:pt idx="4">
                  <c:v>79</c:v>
                </c:pt>
              </c:numCache>
            </c:numRef>
          </c:val>
          <c:extLst xmlns:c16r2="http://schemas.microsoft.com/office/drawing/2015/06/chart">
            <c:ext xmlns:c16="http://schemas.microsoft.com/office/drawing/2014/chart" uri="{C3380CC4-5D6E-409C-BE32-E72D297353CC}">
              <c16:uniqueId val="{00000009-4C6A-4520-9997-1A94A45920F3}"/>
            </c:ext>
          </c:extLst>
        </c:ser>
        <c:dLbls>
          <c:showLegendKey val="0"/>
          <c:showVal val="0"/>
          <c:showCatName val="0"/>
          <c:showSerName val="0"/>
          <c:showPercent val="0"/>
          <c:showBubbleSize val="0"/>
        </c:dLbls>
        <c:gapWidth val="90"/>
        <c:axId val="128976768"/>
        <c:axId val="128978304"/>
      </c:barChart>
      <c:catAx>
        <c:axId val="128976768"/>
        <c:scaling>
          <c:orientation val="minMax"/>
        </c:scaling>
        <c:delete val="0"/>
        <c:axPos val="l"/>
        <c:numFmt formatCode="General" sourceLinked="0"/>
        <c:majorTickMark val="out"/>
        <c:minorTickMark val="none"/>
        <c:tickLblPos val="nextTo"/>
        <c:txPr>
          <a:bodyPr/>
          <a:lstStyle/>
          <a:p>
            <a:pPr>
              <a:defRPr sz="1200" b="0"/>
            </a:pPr>
            <a:endParaRPr lang="fr-FR"/>
          </a:p>
        </c:txPr>
        <c:crossAx val="128978304"/>
        <c:crosses val="autoZero"/>
        <c:auto val="1"/>
        <c:lblAlgn val="ctr"/>
        <c:lblOffset val="100"/>
        <c:noMultiLvlLbl val="0"/>
      </c:catAx>
      <c:valAx>
        <c:axId val="128978304"/>
        <c:scaling>
          <c:orientation val="minMax"/>
          <c:max val="90"/>
          <c:min val="0"/>
        </c:scaling>
        <c:delete val="1"/>
        <c:axPos val="b"/>
        <c:numFmt formatCode="General" sourceLinked="1"/>
        <c:majorTickMark val="out"/>
        <c:minorTickMark val="none"/>
        <c:tickLblPos val="nextTo"/>
        <c:crossAx val="12897676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6-7FEC-4FDF-AB5E-EA33F66C9AE0}"/>
              </c:ext>
            </c:extLst>
          </c:dPt>
          <c:dPt>
            <c:idx val="1"/>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4-7FEC-4FDF-AB5E-EA33F66C9AE0}"/>
              </c:ext>
            </c:extLst>
          </c:dPt>
          <c:dPt>
            <c:idx val="3"/>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7FEC-4FDF-AB5E-EA33F66C9AE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Feuil1!$B$2:$B$5</c:f>
              <c:numCache>
                <c:formatCode>General</c:formatCode>
                <c:ptCount val="4"/>
                <c:pt idx="0">
                  <c:v>6</c:v>
                </c:pt>
                <c:pt idx="1">
                  <c:v>35</c:v>
                </c:pt>
                <c:pt idx="2">
                  <c:v>31</c:v>
                </c:pt>
                <c:pt idx="3">
                  <c:v>28</c:v>
                </c:pt>
              </c:numCache>
            </c:numRef>
          </c:val>
          <c:extLst xmlns:c16r2="http://schemas.microsoft.com/office/drawing/2015/06/chart">
            <c:ext xmlns:c16="http://schemas.microsoft.com/office/drawing/2014/chart" uri="{C3380CC4-5D6E-409C-BE32-E72D297353CC}">
              <c16:uniqueId val="{00000000-6526-430B-B9D4-F3C38390680B}"/>
            </c:ext>
          </c:extLst>
        </c:ser>
        <c:ser>
          <c:idx val="1"/>
          <c:order val="1"/>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5-7FEC-4FDF-AB5E-EA33F66C9AE0}"/>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3-7FEC-4FDF-AB5E-EA33F66C9AE0}"/>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2-7FEC-4FDF-AB5E-EA33F66C9AE0}"/>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0-7FEC-4FDF-AB5E-EA33F66C9AE0}"/>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FEC-4FDF-AB5E-EA33F66C9AE0}"/>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FEC-4FDF-AB5E-EA33F66C9AE0}"/>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FEC-4FDF-AB5E-EA33F66C9AE0}"/>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FEC-4FDF-AB5E-EA33F66C9AE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13</c:v>
                </c:pt>
                <c:pt idx="1">
                  <c:v>33</c:v>
                </c:pt>
                <c:pt idx="2">
                  <c:v>29</c:v>
                </c:pt>
                <c:pt idx="3">
                  <c:v>25</c:v>
                </c:pt>
              </c:numCache>
            </c:numRef>
          </c:val>
          <c:extLst xmlns:c16r2="http://schemas.microsoft.com/office/drawing/2015/06/chart">
            <c:ext xmlns:c16="http://schemas.microsoft.com/office/drawing/2014/chart" uri="{C3380CC4-5D6E-409C-BE32-E72D297353CC}">
              <c16:uniqueId val="{00000001-6526-430B-B9D4-F3C38390680B}"/>
            </c:ext>
          </c:extLst>
        </c:ser>
        <c:dLbls>
          <c:showLegendKey val="0"/>
          <c:showVal val="0"/>
          <c:showCatName val="0"/>
          <c:showSerName val="0"/>
          <c:showPercent val="0"/>
          <c:showBubbleSize val="0"/>
        </c:dLbls>
        <c:gapWidth val="182"/>
        <c:axId val="108159360"/>
        <c:axId val="108160896"/>
      </c:barChart>
      <c:catAx>
        <c:axId val="10815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08160896"/>
        <c:crosses val="autoZero"/>
        <c:auto val="1"/>
        <c:lblAlgn val="ctr"/>
        <c:lblOffset val="100"/>
        <c:noMultiLvlLbl val="0"/>
      </c:catAx>
      <c:valAx>
        <c:axId val="108160896"/>
        <c:scaling>
          <c:orientation val="minMax"/>
        </c:scaling>
        <c:delete val="1"/>
        <c:axPos val="b"/>
        <c:numFmt formatCode="General" sourceLinked="1"/>
        <c:majorTickMark val="none"/>
        <c:minorTickMark val="none"/>
        <c:tickLblPos val="nextTo"/>
        <c:crossAx val="10815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0</c:v>
                </c:pt>
                <c:pt idx="1">
                  <c:v>0</c:v>
                </c:pt>
                <c:pt idx="2">
                  <c:v>4</c:v>
                </c:pt>
                <c:pt idx="3">
                  <c:v>6</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29034880"/>
        <c:axId val="128729472"/>
      </c:barChart>
      <c:catAx>
        <c:axId val="12903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8729472"/>
        <c:crosses val="autoZero"/>
        <c:auto val="1"/>
        <c:lblAlgn val="ctr"/>
        <c:lblOffset val="100"/>
        <c:noMultiLvlLbl val="0"/>
      </c:catAx>
      <c:valAx>
        <c:axId val="128729472"/>
        <c:scaling>
          <c:orientation val="minMax"/>
        </c:scaling>
        <c:delete val="1"/>
        <c:axPos val="b"/>
        <c:numFmt formatCode="General" sourceLinked="1"/>
        <c:majorTickMark val="none"/>
        <c:minorTickMark val="none"/>
        <c:tickLblPos val="nextTo"/>
        <c:crossAx val="129034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1</c:v>
                </c:pt>
                <c:pt idx="1">
                  <c:v>4</c:v>
                </c:pt>
                <c:pt idx="2">
                  <c:v>4</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8863232"/>
        <c:axId val="128865024"/>
      </c:barChart>
      <c:catAx>
        <c:axId val="128863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8865024"/>
        <c:crosses val="autoZero"/>
        <c:auto val="1"/>
        <c:lblAlgn val="ctr"/>
        <c:lblOffset val="100"/>
        <c:noMultiLvlLbl val="0"/>
      </c:catAx>
      <c:valAx>
        <c:axId val="128865024"/>
        <c:scaling>
          <c:orientation val="minMax"/>
        </c:scaling>
        <c:delete val="1"/>
        <c:axPos val="b"/>
        <c:numFmt formatCode="General" sourceLinked="1"/>
        <c:majorTickMark val="none"/>
        <c:minorTickMark val="none"/>
        <c:tickLblPos val="nextTo"/>
        <c:crossAx val="128863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dirty="0"/>
              <a:t>Q3 :</a:t>
            </a:r>
            <a:r>
              <a:rPr lang="fr-FR" sz="1200" baseline="0" dirty="0"/>
              <a:t> Sentiment d’être armé </a:t>
            </a:r>
            <a:endParaRPr lang="fr-FR" sz="1200" dirty="0"/>
          </a:p>
        </c:rich>
      </c:tx>
      <c:layout/>
      <c:overlay val="0"/>
      <c:spPr>
        <a:noFill/>
        <a:ln>
          <a:noFill/>
        </a:ln>
        <a:effectLst/>
      </c:spPr>
    </c:title>
    <c:autoTitleDeleted val="0"/>
    <c:plotArea>
      <c:layout>
        <c:manualLayout>
          <c:layoutTarget val="inner"/>
          <c:xMode val="edge"/>
          <c:yMode val="edge"/>
          <c:x val="0.21317764114866355"/>
          <c:y val="0.18555823624704815"/>
          <c:w val="0.74438764291673598"/>
          <c:h val="0.68127231584349546"/>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8-28DA-4532-9119-2B18ED772F47}"/>
              </c:ext>
            </c:extLst>
          </c:dPt>
          <c:dPt>
            <c:idx val="1"/>
            <c:invertIfNegative val="0"/>
            <c:bubble3D val="0"/>
            <c:spPr>
              <a:solidFill>
                <a:schemeClr val="tx1">
                  <a:lumMod val="90000"/>
                  <a:lumOff val="10000"/>
                </a:schemeClr>
              </a:solidFill>
              <a:ln>
                <a:noFill/>
              </a:ln>
              <a:effectLst/>
            </c:spPr>
            <c:extLst xmlns:c16r2="http://schemas.microsoft.com/office/drawing/2015/06/chart">
              <c:ext xmlns:c16="http://schemas.microsoft.com/office/drawing/2014/chart" uri="{C3380CC4-5D6E-409C-BE32-E72D297353CC}">
                <c16:uniqueId val="{0000000A-28DA-4532-9119-2B18ED772F47}"/>
              </c:ext>
            </c:extLst>
          </c:dPt>
          <c:dPt>
            <c:idx val="2"/>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C-28DA-4532-9119-2B18ED772F47}"/>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E-28DA-4532-9119-2B18ED772F4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DA-4532-9119-2B18ED772F4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DA-4532-9119-2B18ED772F47}"/>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8DA-4532-9119-2B18ED772F47}"/>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DA-4532-9119-2B18ED772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Non concerné</c:v>
                </c:pt>
                <c:pt idx="1">
                  <c:v>Je ne sais pas</c:v>
                </c:pt>
                <c:pt idx="2">
                  <c:v>Non</c:v>
                </c:pt>
                <c:pt idx="3">
                  <c:v>Oui</c:v>
                </c:pt>
              </c:strCache>
            </c:strRef>
          </c:cat>
          <c:val>
            <c:numRef>
              <c:f>Feuil1!$C$2:$C$5</c:f>
              <c:numCache>
                <c:formatCode>General</c:formatCode>
                <c:ptCount val="4"/>
                <c:pt idx="0">
                  <c:v>1</c:v>
                </c:pt>
                <c:pt idx="1">
                  <c:v>3</c:v>
                </c:pt>
                <c:pt idx="2">
                  <c:v>1</c:v>
                </c:pt>
                <c:pt idx="3">
                  <c:v>5</c:v>
                </c:pt>
              </c:numCache>
            </c:numRef>
          </c:val>
          <c:extLst xmlns:c16r2="http://schemas.microsoft.com/office/drawing/2015/06/chart">
            <c:ext xmlns:c16="http://schemas.microsoft.com/office/drawing/2014/chart" uri="{C3380CC4-5D6E-409C-BE32-E72D297353CC}">
              <c16:uniqueId val="{0000000F-28DA-4532-9119-2B18ED772F47}"/>
            </c:ext>
          </c:extLst>
        </c:ser>
        <c:dLbls>
          <c:showLegendKey val="0"/>
          <c:showVal val="0"/>
          <c:showCatName val="0"/>
          <c:showSerName val="0"/>
          <c:showPercent val="0"/>
          <c:showBubbleSize val="0"/>
        </c:dLbls>
        <c:gapWidth val="182"/>
        <c:axId val="128899328"/>
        <c:axId val="128778240"/>
      </c:barChart>
      <c:catAx>
        <c:axId val="128899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8778240"/>
        <c:crosses val="autoZero"/>
        <c:auto val="1"/>
        <c:lblAlgn val="ctr"/>
        <c:lblOffset val="100"/>
        <c:noMultiLvlLbl val="0"/>
      </c:catAx>
      <c:valAx>
        <c:axId val="128778240"/>
        <c:scaling>
          <c:orientation val="minMax"/>
        </c:scaling>
        <c:delete val="1"/>
        <c:axPos val="b"/>
        <c:numFmt formatCode="General" sourceLinked="1"/>
        <c:majorTickMark val="none"/>
        <c:minorTickMark val="none"/>
        <c:tickLblPos val="nextTo"/>
        <c:crossAx val="1288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Q4 :Situation</a:t>
            </a:r>
            <a:r>
              <a:rPr lang="fr-FR" sz="1200" b="0" baseline="0" dirty="0">
                <a:solidFill>
                  <a:srgbClr val="6E6E71"/>
                </a:solidFill>
              </a:rPr>
              <a:t> de l’entreprise pour faire face aux mutations</a:t>
            </a:r>
            <a:endParaRPr lang="fr-FR" sz="1200" b="0" dirty="0">
              <a:solidFill>
                <a:srgbClr val="6E6E71"/>
              </a:solidFill>
            </a:endParaRPr>
          </a:p>
        </c:rich>
      </c:tx>
      <c:layout>
        <c:manualLayout>
          <c:xMode val="edge"/>
          <c:yMode val="edge"/>
          <c:x val="0.15217264914272327"/>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spPr>
              <a:noFill/>
              <a:ln w="19050">
                <a:solidFill>
                  <a:schemeClr val="tx1"/>
                </a:solidFill>
              </a:ln>
            </c:spPr>
            <c:extLst xmlns:c16r2="http://schemas.microsoft.com/office/drawing/2015/06/chart">
              <c:ext xmlns:c16="http://schemas.microsoft.com/office/drawing/2014/chart" uri="{C3380CC4-5D6E-409C-BE32-E72D297353CC}">
                <c16:uniqueId val="{00000001-022A-469F-B3A1-663F5CC049F2}"/>
              </c:ext>
            </c:extLst>
          </c:dPt>
          <c:dPt>
            <c:idx val="1"/>
            <c:invertIfNegative val="0"/>
            <c:bubble3D val="0"/>
            <c:spPr>
              <a:solidFill>
                <a:srgbClr val="383839"/>
              </a:solidFill>
            </c:spPr>
            <c:extLst xmlns:c16r2="http://schemas.microsoft.com/office/drawing/2015/06/chart">
              <c:ext xmlns:c16="http://schemas.microsoft.com/office/drawing/2014/chart" uri="{C3380CC4-5D6E-409C-BE32-E72D297353CC}">
                <c16:uniqueId val="{00000003-022A-469F-B3A1-663F5CC049F2}"/>
              </c:ext>
            </c:extLst>
          </c:dPt>
          <c:dPt>
            <c:idx val="2"/>
            <c:invertIfNegative val="0"/>
            <c:bubble3D val="0"/>
            <c:spPr>
              <a:solidFill>
                <a:srgbClr val="FF3300"/>
              </a:solidFill>
            </c:spPr>
            <c:extLst xmlns:c16r2="http://schemas.microsoft.com/office/drawing/2015/06/chart">
              <c:ext xmlns:c16="http://schemas.microsoft.com/office/drawing/2014/chart" uri="{C3380CC4-5D6E-409C-BE32-E72D297353CC}">
                <c16:uniqueId val="{00000005-022A-469F-B3A1-663F5CC049F2}"/>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022A-469F-B3A1-663F5CC049F2}"/>
              </c:ext>
            </c:extLst>
          </c:dPt>
          <c:dPt>
            <c:idx val="4"/>
            <c:invertIfNegative val="0"/>
            <c:bubble3D val="0"/>
            <c:extLst xmlns:c16r2="http://schemas.microsoft.com/office/drawing/2015/06/chart">
              <c:ext xmlns:c16="http://schemas.microsoft.com/office/drawing/2014/chart" uri="{C3380CC4-5D6E-409C-BE32-E72D297353CC}">
                <c16:uniqueId val="{00000008-022A-469F-B3A1-663F5CC049F2}"/>
              </c:ext>
            </c:extLst>
          </c:dPt>
          <c:dPt>
            <c:idx val="5"/>
            <c:invertIfNegative val="0"/>
            <c:bubble3D val="0"/>
            <c:extLst xmlns:c16r2="http://schemas.microsoft.com/office/drawing/2015/06/chart">
              <c:ext xmlns:c16="http://schemas.microsoft.com/office/drawing/2014/chart" uri="{C3380CC4-5D6E-409C-BE32-E72D297353CC}">
                <c16:uniqueId val="{00000009-022A-469F-B3A1-663F5CC049F2}"/>
              </c:ext>
            </c:extLst>
          </c:dPt>
          <c:dPt>
            <c:idx val="6"/>
            <c:invertIfNegative val="0"/>
            <c:bubble3D val="0"/>
            <c:extLst xmlns:c16r2="http://schemas.microsoft.com/office/drawing/2015/06/chart">
              <c:ext xmlns:c16="http://schemas.microsoft.com/office/drawing/2014/chart" uri="{C3380CC4-5D6E-409C-BE32-E72D297353CC}">
                <c16:uniqueId val="{0000000A-022A-469F-B3A1-663F5CC049F2}"/>
              </c:ext>
            </c:extLst>
          </c:dPt>
          <c:dPt>
            <c:idx val="7"/>
            <c:invertIfNegative val="0"/>
            <c:bubble3D val="0"/>
            <c:extLst xmlns:c16r2="http://schemas.microsoft.com/office/drawing/2015/06/chart">
              <c:ext xmlns:c16="http://schemas.microsoft.com/office/drawing/2014/chart" uri="{C3380CC4-5D6E-409C-BE32-E72D297353CC}">
                <c16:uniqueId val="{0000000B-022A-469F-B3A1-663F5CC049F2}"/>
              </c:ext>
            </c:extLst>
          </c:dPt>
          <c:dPt>
            <c:idx val="8"/>
            <c:invertIfNegative val="0"/>
            <c:bubble3D val="0"/>
            <c:extLst xmlns:c16r2="http://schemas.microsoft.com/office/drawing/2015/06/chart">
              <c:ext xmlns:c16="http://schemas.microsoft.com/office/drawing/2014/chart" uri="{C3380CC4-5D6E-409C-BE32-E72D297353CC}">
                <c16:uniqueId val="{0000000C-022A-469F-B3A1-663F5CC049F2}"/>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Non concerné </c:v>
                </c:pt>
                <c:pt idx="1">
                  <c:v>je ne sais pas</c:v>
                </c:pt>
                <c:pt idx="2">
                  <c:v>Non </c:v>
                </c:pt>
                <c:pt idx="3">
                  <c:v>Oui</c:v>
                </c:pt>
              </c:strCache>
            </c:strRef>
          </c:cat>
          <c:val>
            <c:numRef>
              <c:f>Feuil1!$B$2:$B$5</c:f>
              <c:numCache>
                <c:formatCode>General</c:formatCode>
                <c:ptCount val="4"/>
                <c:pt idx="0">
                  <c:v>1</c:v>
                </c:pt>
                <c:pt idx="1">
                  <c:v>2</c:v>
                </c:pt>
                <c:pt idx="2">
                  <c:v>3</c:v>
                </c:pt>
                <c:pt idx="3">
                  <c:v>4</c:v>
                </c:pt>
              </c:numCache>
            </c:numRef>
          </c:val>
          <c:extLst xmlns:c16r2="http://schemas.microsoft.com/office/drawing/2015/06/chart">
            <c:ext xmlns:c16="http://schemas.microsoft.com/office/drawing/2014/chart" uri="{C3380CC4-5D6E-409C-BE32-E72D297353CC}">
              <c16:uniqueId val="{0000000D-022A-469F-B3A1-663F5CC049F2}"/>
            </c:ext>
          </c:extLst>
        </c:ser>
        <c:dLbls>
          <c:showLegendKey val="0"/>
          <c:showVal val="0"/>
          <c:showCatName val="0"/>
          <c:showSerName val="0"/>
          <c:showPercent val="0"/>
          <c:showBubbleSize val="0"/>
        </c:dLbls>
        <c:gapWidth val="90"/>
        <c:axId val="128923136"/>
        <c:axId val="128924672"/>
      </c:barChart>
      <c:catAx>
        <c:axId val="128923136"/>
        <c:scaling>
          <c:orientation val="minMax"/>
        </c:scaling>
        <c:delete val="0"/>
        <c:axPos val="l"/>
        <c:numFmt formatCode="General" sourceLinked="0"/>
        <c:majorTickMark val="out"/>
        <c:minorTickMark val="none"/>
        <c:tickLblPos val="nextTo"/>
        <c:txPr>
          <a:bodyPr/>
          <a:lstStyle/>
          <a:p>
            <a:pPr>
              <a:defRPr sz="1200" b="0">
                <a:solidFill>
                  <a:srgbClr val="6E6E71"/>
                </a:solidFill>
              </a:defRPr>
            </a:pPr>
            <a:endParaRPr lang="fr-FR"/>
          </a:p>
        </c:txPr>
        <c:crossAx val="128924672"/>
        <c:crosses val="autoZero"/>
        <c:auto val="1"/>
        <c:lblAlgn val="ctr"/>
        <c:lblOffset val="100"/>
        <c:noMultiLvlLbl val="0"/>
      </c:catAx>
      <c:valAx>
        <c:axId val="128924672"/>
        <c:scaling>
          <c:orientation val="minMax"/>
          <c:max val="90"/>
          <c:min val="0"/>
        </c:scaling>
        <c:delete val="1"/>
        <c:axPos val="b"/>
        <c:numFmt formatCode="General" sourceLinked="1"/>
        <c:majorTickMark val="out"/>
        <c:minorTickMark val="none"/>
        <c:tickLblPos val="nextTo"/>
        <c:crossAx val="1289231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6 : Solution préférée pour sécuriser son avenir professionnel </a:t>
            </a:r>
            <a:endParaRPr lang="fr-FR" sz="1200" dirty="0"/>
          </a:p>
        </c:rich>
      </c:tx>
      <c:layout/>
      <c:overlay val="0"/>
      <c:spPr>
        <a:noFill/>
        <a:ln>
          <a:noFill/>
        </a:ln>
        <a:effectLst/>
      </c:spPr>
    </c:title>
    <c:autoTitleDeleted val="0"/>
    <c:plotArea>
      <c:layout>
        <c:manualLayout>
          <c:layoutTarget val="inner"/>
          <c:xMode val="edge"/>
          <c:yMode val="edge"/>
          <c:x val="0.21796582538385417"/>
          <c:y val="0.20731515579969528"/>
          <c:w val="0.74811283191499711"/>
          <c:h val="0.67025668661288174"/>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585B"/>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E6E7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 concerné</c:v>
                </c:pt>
                <c:pt idx="1">
                  <c:v>Les diplômes de la formation initiale</c:v>
                </c:pt>
                <c:pt idx="2">
                  <c:v>La formation professionnelle</c:v>
                </c:pt>
              </c:strCache>
            </c:strRef>
          </c:cat>
          <c:val>
            <c:numRef>
              <c:f>Feuil1!$C$2:$C$4</c:f>
              <c:numCache>
                <c:formatCode>General</c:formatCode>
                <c:ptCount val="3"/>
                <c:pt idx="0">
                  <c:v>0</c:v>
                </c:pt>
                <c:pt idx="1">
                  <c:v>2</c:v>
                </c:pt>
                <c:pt idx="2">
                  <c:v>8</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9383040"/>
        <c:axId val="129405312"/>
      </c:barChart>
      <c:catAx>
        <c:axId val="129383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405312"/>
        <c:crosses val="autoZero"/>
        <c:auto val="1"/>
        <c:lblAlgn val="ctr"/>
        <c:lblOffset val="100"/>
        <c:noMultiLvlLbl val="0"/>
      </c:catAx>
      <c:valAx>
        <c:axId val="129405312"/>
        <c:scaling>
          <c:orientation val="minMax"/>
          <c:max val="90"/>
        </c:scaling>
        <c:delete val="1"/>
        <c:axPos val="b"/>
        <c:numFmt formatCode="General" sourceLinked="1"/>
        <c:majorTickMark val="none"/>
        <c:minorTickMark val="none"/>
        <c:tickLblPos val="nextTo"/>
        <c:crossAx val="129383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Q6bis : Accessibilité de l’information</a:t>
            </a:r>
            <a:endParaRPr lang="fr-FR" sz="1600" dirty="0">
              <a:solidFill>
                <a:srgbClr val="6E6E71"/>
              </a:solidFill>
              <a:effectLst/>
            </a:endParaRPr>
          </a:p>
        </c:rich>
      </c:tx>
      <c:layout>
        <c:manualLayout>
          <c:xMode val="edge"/>
          <c:yMode val="edge"/>
          <c:x val="0.20741261157319019"/>
          <c:y val="0"/>
        </c:manualLayout>
      </c:layout>
      <c:overlay val="0"/>
    </c:title>
    <c:autoTitleDeleted val="0"/>
    <c:plotArea>
      <c:layout>
        <c:manualLayout>
          <c:layoutTarget val="inner"/>
          <c:xMode val="edge"/>
          <c:yMode val="edge"/>
          <c:x val="0.33243273893231362"/>
          <c:y val="0.24311379739205194"/>
          <c:w val="0.64347638807502772"/>
          <c:h val="0.72723268673424868"/>
        </c:manualLayout>
      </c:layout>
      <c:barChart>
        <c:barDir val="bar"/>
        <c:grouping val="percentStacked"/>
        <c:varyColors val="0"/>
        <c:ser>
          <c:idx val="0"/>
          <c:order val="0"/>
          <c:tx>
            <c:strRef>
              <c:f>Feuil1!$B$1</c:f>
              <c:strCache>
                <c:ptCount val="1"/>
                <c:pt idx="0">
                  <c:v>Non concerné</c:v>
                </c:pt>
              </c:strCache>
            </c:strRef>
          </c:tx>
          <c:spPr>
            <a:solidFill>
              <a:srgbClr val="383839"/>
            </a:solidFill>
          </c:spPr>
          <c:invertIfNegative val="0"/>
          <c:cat>
            <c:strRef>
              <c:f>Feuil1!$A$2:$A$3</c:f>
              <c:strCache>
                <c:ptCount val="2"/>
                <c:pt idx="0">
                  <c:v>Claire</c:v>
                </c:pt>
                <c:pt idx="1">
                  <c:v>Accessible</c:v>
                </c:pt>
              </c:strCache>
            </c:strRef>
          </c:cat>
          <c:val>
            <c:numRef>
              <c:f>Feuil1!$B$2:$B$3</c:f>
              <c:numCache>
                <c:formatCode>General</c:formatCode>
                <c:ptCount val="2"/>
                <c:pt idx="0">
                  <c:v>0</c:v>
                </c:pt>
                <c:pt idx="1">
                  <c:v>0</c:v>
                </c:pt>
              </c:numCache>
            </c:numRef>
          </c:val>
          <c:extLst xmlns:c16r2="http://schemas.microsoft.com/office/drawing/2015/06/chart">
            <c:ext xmlns:c16="http://schemas.microsoft.com/office/drawing/2014/chart" uri="{C3380CC4-5D6E-409C-BE32-E72D297353CC}">
              <c16:uniqueId val="{00000000-4127-4B3D-B10D-9971F66DC337}"/>
            </c:ext>
          </c:extLst>
        </c:ser>
        <c:ser>
          <c:idx val="1"/>
          <c:order val="1"/>
          <c:tx>
            <c:strRef>
              <c:f>Feuil1!$C$1</c:f>
              <c:strCache>
                <c:ptCount val="1"/>
                <c:pt idx="0">
                  <c:v>Non</c:v>
                </c:pt>
              </c:strCache>
            </c:strRef>
          </c:tx>
          <c:spPr>
            <a:solidFill>
              <a:srgbClr val="FF330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Feuil1!$C$2:$C$3</c:f>
              <c:numCache>
                <c:formatCode>General</c:formatCode>
                <c:ptCount val="2"/>
                <c:pt idx="0">
                  <c:v>5</c:v>
                </c:pt>
                <c:pt idx="1">
                  <c:v>5</c:v>
                </c:pt>
              </c:numCache>
            </c:numRef>
          </c:val>
          <c:extLst xmlns:c16r2="http://schemas.microsoft.com/office/drawing/2015/06/chart">
            <c:ext xmlns:c16="http://schemas.microsoft.com/office/drawing/2014/chart" uri="{C3380CC4-5D6E-409C-BE32-E72D297353CC}">
              <c16:uniqueId val="{00000001-4127-4B3D-B10D-9971F66DC337}"/>
            </c:ext>
          </c:extLst>
        </c:ser>
        <c:ser>
          <c:idx val="2"/>
          <c:order val="2"/>
          <c:tx>
            <c:strRef>
              <c:f>Feuil1!$D$1</c:f>
              <c:strCache>
                <c:ptCount val="1"/>
                <c:pt idx="0">
                  <c:v>Oui</c:v>
                </c:pt>
              </c:strCache>
            </c:strRef>
          </c:tx>
          <c:spPr>
            <a:solidFill>
              <a:srgbClr val="92D050"/>
            </a:solidFill>
          </c:spPr>
          <c:invertIfNegative val="0"/>
          <c:dLbls>
            <c:spPr>
              <a:noFill/>
              <a:ln>
                <a:noFill/>
              </a:ln>
              <a:effectLst/>
            </c:spPr>
            <c:txPr>
              <a:bodyPr/>
              <a:lstStyle/>
              <a:p>
                <a:pPr algn="ctr">
                  <a:defRPr lang="fr-F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Claire</c:v>
                </c:pt>
                <c:pt idx="1">
                  <c:v>Accessible</c:v>
                </c:pt>
              </c:strCache>
            </c:strRef>
          </c:cat>
          <c:val>
            <c:numRef>
              <c:f>Feuil1!$D$2:$D$3</c:f>
              <c:numCache>
                <c:formatCode>General</c:formatCode>
                <c:ptCount val="2"/>
                <c:pt idx="0">
                  <c:v>4</c:v>
                </c:pt>
                <c:pt idx="1">
                  <c:v>4</c:v>
                </c:pt>
              </c:numCache>
            </c:numRef>
          </c:val>
          <c:extLst xmlns:c16r2="http://schemas.microsoft.com/office/drawing/2015/06/chart">
            <c:ext xmlns:c16="http://schemas.microsoft.com/office/drawing/2014/chart" uri="{C3380CC4-5D6E-409C-BE32-E72D297353CC}">
              <c16:uniqueId val="{00000002-4127-4B3D-B10D-9971F66DC337}"/>
            </c:ext>
          </c:extLst>
        </c:ser>
        <c:dLbls>
          <c:showLegendKey val="0"/>
          <c:showVal val="0"/>
          <c:showCatName val="0"/>
          <c:showSerName val="0"/>
          <c:showPercent val="0"/>
          <c:showBubbleSize val="0"/>
        </c:dLbls>
        <c:gapWidth val="102"/>
        <c:overlap val="100"/>
        <c:axId val="129084800"/>
        <c:axId val="129086592"/>
      </c:barChart>
      <c:catAx>
        <c:axId val="129084800"/>
        <c:scaling>
          <c:orientation val="minMax"/>
        </c:scaling>
        <c:delete val="0"/>
        <c:axPos val="l"/>
        <c:numFmt formatCode="General" sourceLinked="0"/>
        <c:majorTickMark val="out"/>
        <c:minorTickMark val="none"/>
        <c:tickLblPos val="nextTo"/>
        <c:txPr>
          <a:bodyPr/>
          <a:lstStyle/>
          <a:p>
            <a:pPr>
              <a:defRPr sz="1400" b="0" i="0">
                <a:solidFill>
                  <a:srgbClr val="757578"/>
                </a:solidFill>
              </a:defRPr>
            </a:pPr>
            <a:endParaRPr lang="fr-FR"/>
          </a:p>
        </c:txPr>
        <c:crossAx val="129086592"/>
        <c:crosses val="autoZero"/>
        <c:auto val="1"/>
        <c:lblAlgn val="ctr"/>
        <c:lblOffset val="100"/>
        <c:noMultiLvlLbl val="0"/>
      </c:catAx>
      <c:valAx>
        <c:axId val="129086592"/>
        <c:scaling>
          <c:orientation val="minMax"/>
          <c:max val="1"/>
          <c:min val="0"/>
        </c:scaling>
        <c:delete val="1"/>
        <c:axPos val="b"/>
        <c:numFmt formatCode="0%" sourceLinked="1"/>
        <c:majorTickMark val="out"/>
        <c:minorTickMark val="none"/>
        <c:tickLblPos val="nextTo"/>
        <c:crossAx val="12908480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b="0" i="0" baseline="0" dirty="0">
                <a:solidFill>
                  <a:srgbClr val="6E6E71"/>
                </a:solidFill>
                <a:effectLst/>
              </a:rPr>
              <a:t>Q7 : Attente vis-à-vis de la réforme de la formation</a:t>
            </a:r>
            <a:endParaRPr lang="fr-FR" sz="1600" dirty="0">
              <a:solidFill>
                <a:srgbClr val="6E6E71"/>
              </a:solidFill>
              <a:effectLst/>
            </a:endParaRPr>
          </a:p>
        </c:rich>
      </c:tx>
      <c:layout>
        <c:manualLayout>
          <c:xMode val="edge"/>
          <c:yMode val="edge"/>
          <c:x val="0.2718296922431378"/>
          <c:y val="6.9842742433036432E-3"/>
        </c:manualLayout>
      </c:layout>
      <c:overlay val="0"/>
    </c:title>
    <c:autoTitleDeleted val="0"/>
    <c:plotArea>
      <c:layout>
        <c:manualLayout>
          <c:layoutTarget val="inner"/>
          <c:xMode val="edge"/>
          <c:yMode val="edge"/>
          <c:x val="0.49514391961948911"/>
          <c:y val="9.2639046050039697E-2"/>
          <c:w val="0.46240570507388234"/>
          <c:h val="0.87880920431568765"/>
        </c:manualLayout>
      </c:layout>
      <c:barChart>
        <c:barDir val="bar"/>
        <c:grouping val="clustered"/>
        <c:varyColors val="0"/>
        <c:ser>
          <c:idx val="0"/>
          <c:order val="0"/>
          <c:tx>
            <c:strRef>
              <c:f>Feuil1!$B$1</c:f>
              <c:strCache>
                <c:ptCount val="1"/>
                <c:pt idx="0">
                  <c:v>q2</c:v>
                </c:pt>
              </c:strCache>
            </c:strRef>
          </c:tx>
          <c:spPr>
            <a:solidFill>
              <a:schemeClr val="bg1">
                <a:lumMod val="65000"/>
              </a:schemeClr>
            </a:solidFill>
          </c:spPr>
          <c:invertIfNegative val="0"/>
          <c:dPt>
            <c:idx val="0"/>
            <c:invertIfNegative val="0"/>
            <c:bubble3D val="0"/>
            <c:spPr>
              <a:solidFill>
                <a:srgbClr val="58585B"/>
              </a:solidFill>
            </c:spPr>
            <c:extLst xmlns:c16r2="http://schemas.microsoft.com/office/drawing/2015/06/chart">
              <c:ext xmlns:c16="http://schemas.microsoft.com/office/drawing/2014/chart" uri="{C3380CC4-5D6E-409C-BE32-E72D297353CC}">
                <c16:uniqueId val="{00000001-929C-4F35-9057-EABC948E86BC}"/>
              </c:ext>
            </c:extLst>
          </c:dPt>
          <c:dPt>
            <c:idx val="1"/>
            <c:invertIfNegative val="0"/>
            <c:bubble3D val="0"/>
            <c:extLst xmlns:c16r2="http://schemas.microsoft.com/office/drawing/2015/06/chart">
              <c:ext xmlns:c16="http://schemas.microsoft.com/office/drawing/2014/chart" uri="{C3380CC4-5D6E-409C-BE32-E72D297353CC}">
                <c16:uniqueId val="{00000003-929C-4F35-9057-EABC948E86BC}"/>
              </c:ext>
            </c:extLst>
          </c:dPt>
          <c:dPt>
            <c:idx val="2"/>
            <c:invertIfNegative val="0"/>
            <c:bubble3D val="0"/>
            <c:spPr>
              <a:solidFill>
                <a:srgbClr val="8F8F92"/>
              </a:solidFill>
            </c:spPr>
            <c:extLst xmlns:c16r2="http://schemas.microsoft.com/office/drawing/2015/06/chart">
              <c:ext xmlns:c16="http://schemas.microsoft.com/office/drawing/2014/chart" uri="{C3380CC4-5D6E-409C-BE32-E72D297353CC}">
                <c16:uniqueId val="{00000005-929C-4F35-9057-EABC948E86BC}"/>
              </c:ext>
            </c:extLst>
          </c:dPt>
          <c:dPt>
            <c:idx val="3"/>
            <c:invertIfNegative val="0"/>
            <c:bubble3D val="0"/>
            <c:spPr>
              <a:solidFill>
                <a:srgbClr val="FF3300"/>
              </a:solidFill>
            </c:spPr>
            <c:extLst xmlns:c16r2="http://schemas.microsoft.com/office/drawing/2015/06/chart">
              <c:ext xmlns:c16="http://schemas.microsoft.com/office/drawing/2014/chart" uri="{C3380CC4-5D6E-409C-BE32-E72D297353CC}">
                <c16:uniqueId val="{00000007-929C-4F35-9057-EABC948E86BC}"/>
              </c:ext>
            </c:extLst>
          </c:dPt>
          <c:dPt>
            <c:idx val="4"/>
            <c:invertIfNegative val="0"/>
            <c:bubble3D val="0"/>
            <c:spPr>
              <a:solidFill>
                <a:srgbClr val="142846"/>
              </a:solidFill>
            </c:spPr>
            <c:extLst xmlns:c16r2="http://schemas.microsoft.com/office/drawing/2015/06/chart">
              <c:ext xmlns:c16="http://schemas.microsoft.com/office/drawing/2014/chart" uri="{C3380CC4-5D6E-409C-BE32-E72D297353CC}">
                <c16:uniqueId val="{00000009-929C-4F35-9057-EABC948E86BC}"/>
              </c:ext>
            </c:extLst>
          </c:dPt>
          <c:dPt>
            <c:idx val="5"/>
            <c:invertIfNegative val="0"/>
            <c:bubble3D val="0"/>
            <c:spPr>
              <a:solidFill>
                <a:srgbClr val="6600CC"/>
              </a:solidFill>
            </c:spPr>
            <c:extLst xmlns:c16r2="http://schemas.microsoft.com/office/drawing/2015/06/chart">
              <c:ext xmlns:c16="http://schemas.microsoft.com/office/drawing/2014/chart" uri="{C3380CC4-5D6E-409C-BE32-E72D297353CC}">
                <c16:uniqueId val="{0000000B-929C-4F35-9057-EABC948E86BC}"/>
              </c:ext>
            </c:extLst>
          </c:dPt>
          <c:dPt>
            <c:idx val="6"/>
            <c:invertIfNegative val="0"/>
            <c:bubble3D val="0"/>
            <c:spPr>
              <a:solidFill>
                <a:srgbClr val="FF3300"/>
              </a:solidFill>
            </c:spPr>
            <c:extLst xmlns:c16r2="http://schemas.microsoft.com/office/drawing/2015/06/chart">
              <c:ext xmlns:c16="http://schemas.microsoft.com/office/drawing/2014/chart" uri="{C3380CC4-5D6E-409C-BE32-E72D297353CC}">
                <c16:uniqueId val="{0000000D-929C-4F35-9057-EABC948E86BC}"/>
              </c:ext>
            </c:extLst>
          </c:dPt>
          <c:dPt>
            <c:idx val="7"/>
            <c:invertIfNegative val="0"/>
            <c:bubble3D val="0"/>
            <c:spPr>
              <a:solidFill>
                <a:srgbClr val="66CCFF"/>
              </a:solidFill>
            </c:spPr>
            <c:extLst xmlns:c16r2="http://schemas.microsoft.com/office/drawing/2015/06/chart">
              <c:ext xmlns:c16="http://schemas.microsoft.com/office/drawing/2014/chart" uri="{C3380CC4-5D6E-409C-BE32-E72D297353CC}">
                <c16:uniqueId val="{0000000F-929C-4F35-9057-EABC948E86BC}"/>
              </c:ext>
            </c:extLst>
          </c:dPt>
          <c:dPt>
            <c:idx val="8"/>
            <c:invertIfNegative val="0"/>
            <c:bubble3D val="0"/>
            <c:spPr>
              <a:solidFill>
                <a:srgbClr val="0066FF"/>
              </a:solidFill>
            </c:spPr>
            <c:extLst xmlns:c16r2="http://schemas.microsoft.com/office/drawing/2015/06/chart">
              <c:ext xmlns:c16="http://schemas.microsoft.com/office/drawing/2014/chart" uri="{C3380CC4-5D6E-409C-BE32-E72D297353CC}">
                <c16:uniqueId val="{00000011-929C-4F35-9057-EABC948E86BC}"/>
              </c:ext>
            </c:extLst>
          </c:dPt>
          <c:dLbls>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Feuil1!$A$2:$A$13</c:f>
              <c:strCache>
                <c:ptCount val="9"/>
                <c:pt idx="0">
                  <c:v>Autre :</c:v>
                </c:pt>
                <c:pt idx="1">
                  <c:v>Non concerné</c:v>
                </c:pt>
                <c:pt idx="2">
                  <c:v>Rien</c:v>
                </c:pt>
                <c:pt idx="3">
                  <c:v>Des formations qui préparent à changer de métier</c:v>
                </c:pt>
                <c:pt idx="4">
                  <c:v>Pouvoir choisir vous-même votre formation et votre organisme de formation</c:v>
                </c:pt>
                <c:pt idx="5">
                  <c:v>Un système souple prenant en compte toute les situations professionnelles (chômage, changement de métier, évolution)</c:v>
                </c:pt>
                <c:pt idx="6">
                  <c:v>Des droits individuels à la formation</c:v>
                </c:pt>
                <c:pt idx="7">
                  <c:v>Une simplification de l'accès à la formation</c:v>
                </c:pt>
                <c:pt idx="8">
                  <c:v>Pouvoir se former pendant son temps de travail </c:v>
                </c:pt>
              </c:strCache>
            </c:strRef>
          </c:cat>
          <c:val>
            <c:numRef>
              <c:f>Feuil1!$B$2:$B$13</c:f>
              <c:numCache>
                <c:formatCode>General</c:formatCode>
                <c:ptCount val="9"/>
                <c:pt idx="0">
                  <c:v>0</c:v>
                </c:pt>
                <c:pt idx="1">
                  <c:v>0</c:v>
                </c:pt>
                <c:pt idx="2">
                  <c:v>0</c:v>
                </c:pt>
                <c:pt idx="3">
                  <c:v>0</c:v>
                </c:pt>
                <c:pt idx="4">
                  <c:v>1</c:v>
                </c:pt>
                <c:pt idx="5">
                  <c:v>2</c:v>
                </c:pt>
                <c:pt idx="6">
                  <c:v>2</c:v>
                </c:pt>
                <c:pt idx="7">
                  <c:v>3</c:v>
                </c:pt>
                <c:pt idx="8">
                  <c:v>3</c:v>
                </c:pt>
              </c:numCache>
            </c:numRef>
          </c:val>
          <c:extLst xmlns:c16r2="http://schemas.microsoft.com/office/drawing/2015/06/chart">
            <c:ext xmlns:c16="http://schemas.microsoft.com/office/drawing/2014/chart" uri="{C3380CC4-5D6E-409C-BE32-E72D297353CC}">
              <c16:uniqueId val="{00000012-929C-4F35-9057-EABC948E86BC}"/>
            </c:ext>
          </c:extLst>
        </c:ser>
        <c:dLbls>
          <c:showLegendKey val="0"/>
          <c:showVal val="0"/>
          <c:showCatName val="0"/>
          <c:showSerName val="0"/>
          <c:showPercent val="0"/>
          <c:showBubbleSize val="0"/>
        </c:dLbls>
        <c:gapWidth val="90"/>
        <c:axId val="129454464"/>
        <c:axId val="129456000"/>
      </c:barChart>
      <c:catAx>
        <c:axId val="129454464"/>
        <c:scaling>
          <c:orientation val="minMax"/>
        </c:scaling>
        <c:delete val="0"/>
        <c:axPos val="l"/>
        <c:numFmt formatCode="General" sourceLinked="0"/>
        <c:majorTickMark val="out"/>
        <c:minorTickMark val="none"/>
        <c:tickLblPos val="nextTo"/>
        <c:txPr>
          <a:bodyPr/>
          <a:lstStyle/>
          <a:p>
            <a:pPr>
              <a:defRPr sz="800" b="0">
                <a:solidFill>
                  <a:srgbClr val="757578"/>
                </a:solidFill>
              </a:defRPr>
            </a:pPr>
            <a:endParaRPr lang="fr-FR"/>
          </a:p>
        </c:txPr>
        <c:crossAx val="129456000"/>
        <c:crosses val="autoZero"/>
        <c:auto val="1"/>
        <c:lblAlgn val="ctr"/>
        <c:lblOffset val="100"/>
        <c:noMultiLvlLbl val="0"/>
      </c:catAx>
      <c:valAx>
        <c:axId val="129456000"/>
        <c:scaling>
          <c:orientation val="minMax"/>
          <c:max val="30"/>
          <c:min val="0"/>
        </c:scaling>
        <c:delete val="1"/>
        <c:axPos val="b"/>
        <c:numFmt formatCode="General" sourceLinked="1"/>
        <c:majorTickMark val="out"/>
        <c:minorTickMark val="none"/>
        <c:tickLblPos val="nextTo"/>
        <c:crossAx val="12945446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fr-FR" sz="1200" b="0" dirty="0">
                <a:solidFill>
                  <a:srgbClr val="6E6E71"/>
                </a:solidFill>
              </a:rPr>
              <a:t>Q5 : Choix si emploi menacé </a:t>
            </a:r>
            <a:r>
              <a:rPr lang="fr-FR" sz="1200" b="0" i="0" u="none" strike="noStrike" kern="1200" baseline="0" dirty="0">
                <a:solidFill>
                  <a:srgbClr val="6E6E71"/>
                </a:solidFill>
                <a:latin typeface="+mn-lt"/>
                <a:ea typeface="+mn-ea"/>
                <a:cs typeface="+mn-cs"/>
              </a:rPr>
              <a:t>(Net « Oui »)</a:t>
            </a:r>
          </a:p>
        </c:rich>
      </c:tx>
      <c:layout>
        <c:manualLayout>
          <c:xMode val="edge"/>
          <c:yMode val="edge"/>
          <c:x val="0.37050199200354134"/>
          <c:y val="1.280762823102724E-2"/>
        </c:manualLayout>
      </c:layout>
      <c:overlay val="0"/>
    </c:title>
    <c:autoTitleDeleted val="0"/>
    <c:plotArea>
      <c:layout>
        <c:manualLayout>
          <c:layoutTarget val="inner"/>
          <c:xMode val="edge"/>
          <c:yMode val="edge"/>
          <c:x val="0.40177014261651761"/>
          <c:y val="0.13765996405415959"/>
          <c:w val="0.56328042675392975"/>
          <c:h val="0.82313123457943327"/>
        </c:manualLayout>
      </c:layout>
      <c:barChart>
        <c:barDir val="bar"/>
        <c:grouping val="clustered"/>
        <c:varyColors val="0"/>
        <c:ser>
          <c:idx val="0"/>
          <c:order val="0"/>
          <c:tx>
            <c:strRef>
              <c:f>Feuil1!$B$1</c:f>
              <c:strCache>
                <c:ptCount val="1"/>
                <c:pt idx="0">
                  <c:v>q2</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0-7A10-4A9A-A11A-0721CD34F4B7}"/>
              </c:ext>
            </c:extLst>
          </c:dPt>
          <c:dPt>
            <c:idx val="1"/>
            <c:invertIfNegative val="0"/>
            <c:bubble3D val="0"/>
            <c:extLst xmlns:c16r2="http://schemas.microsoft.com/office/drawing/2015/06/chart">
              <c:ext xmlns:c16="http://schemas.microsoft.com/office/drawing/2014/chart" uri="{C3380CC4-5D6E-409C-BE32-E72D297353CC}">
                <c16:uniqueId val="{00000001-7A10-4A9A-A11A-0721CD34F4B7}"/>
              </c:ext>
            </c:extLst>
          </c:dPt>
          <c:dPt>
            <c:idx val="2"/>
            <c:invertIfNegative val="0"/>
            <c:bubble3D val="0"/>
            <c:extLst xmlns:c16r2="http://schemas.microsoft.com/office/drawing/2015/06/chart">
              <c:ext xmlns:c16="http://schemas.microsoft.com/office/drawing/2014/chart" uri="{C3380CC4-5D6E-409C-BE32-E72D297353CC}">
                <c16:uniqueId val="{00000002-7A10-4A9A-A11A-0721CD34F4B7}"/>
              </c:ext>
            </c:extLst>
          </c:dPt>
          <c:dPt>
            <c:idx val="3"/>
            <c:invertIfNegative val="0"/>
            <c:bubble3D val="0"/>
            <c:extLst xmlns:c16r2="http://schemas.microsoft.com/office/drawing/2015/06/chart">
              <c:ext xmlns:c16="http://schemas.microsoft.com/office/drawing/2014/chart" uri="{C3380CC4-5D6E-409C-BE32-E72D297353CC}">
                <c16:uniqueId val="{00000003-7A10-4A9A-A11A-0721CD34F4B7}"/>
              </c:ext>
            </c:extLst>
          </c:dPt>
          <c:dPt>
            <c:idx val="4"/>
            <c:invertIfNegative val="0"/>
            <c:bubble3D val="0"/>
            <c:extLst xmlns:c16r2="http://schemas.microsoft.com/office/drawing/2015/06/chart">
              <c:ext xmlns:c16="http://schemas.microsoft.com/office/drawing/2014/chart" uri="{C3380CC4-5D6E-409C-BE32-E72D297353CC}">
                <c16:uniqueId val="{00000004-7A10-4A9A-A11A-0721CD34F4B7}"/>
              </c:ext>
            </c:extLst>
          </c:dPt>
          <c:dPt>
            <c:idx val="5"/>
            <c:invertIfNegative val="0"/>
            <c:bubble3D val="0"/>
            <c:extLst xmlns:c16r2="http://schemas.microsoft.com/office/drawing/2015/06/chart">
              <c:ext xmlns:c16="http://schemas.microsoft.com/office/drawing/2014/chart" uri="{C3380CC4-5D6E-409C-BE32-E72D297353CC}">
                <c16:uniqueId val="{00000005-7A10-4A9A-A11A-0721CD34F4B7}"/>
              </c:ext>
            </c:extLst>
          </c:dPt>
          <c:dPt>
            <c:idx val="6"/>
            <c:invertIfNegative val="0"/>
            <c:bubble3D val="0"/>
            <c:extLst xmlns:c16r2="http://schemas.microsoft.com/office/drawing/2015/06/chart">
              <c:ext xmlns:c16="http://schemas.microsoft.com/office/drawing/2014/chart" uri="{C3380CC4-5D6E-409C-BE32-E72D297353CC}">
                <c16:uniqueId val="{00000006-7A10-4A9A-A11A-0721CD34F4B7}"/>
              </c:ext>
            </c:extLst>
          </c:dPt>
          <c:dPt>
            <c:idx val="7"/>
            <c:invertIfNegative val="0"/>
            <c:bubble3D val="0"/>
            <c:extLst xmlns:c16r2="http://schemas.microsoft.com/office/drawing/2015/06/chart">
              <c:ext xmlns:c16="http://schemas.microsoft.com/office/drawing/2014/chart" uri="{C3380CC4-5D6E-409C-BE32-E72D297353CC}">
                <c16:uniqueId val="{00000007-7A10-4A9A-A11A-0721CD34F4B7}"/>
              </c:ext>
            </c:extLst>
          </c:dPt>
          <c:dPt>
            <c:idx val="8"/>
            <c:invertIfNegative val="0"/>
            <c:bubble3D val="0"/>
            <c:extLst xmlns:c16r2="http://schemas.microsoft.com/office/drawing/2015/06/chart">
              <c:ext xmlns:c16="http://schemas.microsoft.com/office/drawing/2014/chart" uri="{C3380CC4-5D6E-409C-BE32-E72D297353CC}">
                <c16:uniqueId val="{00000008-7A10-4A9A-A11A-0721CD34F4B7}"/>
              </c:ext>
            </c:extLst>
          </c:dPt>
          <c:dLbls>
            <c:dLbl>
              <c:idx val="3"/>
              <c:layout/>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A10-4A9A-A11A-0721CD34F4B7}"/>
                </c:ext>
              </c:extLst>
            </c:dLbl>
            <c:dLbl>
              <c:idx val="4"/>
              <c:layout/>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A10-4A9A-A11A-0721CD34F4B7}"/>
                </c:ext>
              </c:extLst>
            </c:dLbl>
            <c:spPr>
              <a:noFill/>
              <a:ln>
                <a:noFill/>
              </a:ln>
              <a:effectLst/>
            </c:spPr>
            <c:txPr>
              <a:bodyPr/>
              <a:lstStyle/>
              <a:p>
                <a:pPr algn="ctr">
                  <a:defRPr lang="fr-FR" sz="1400" b="1" i="0" u="none" strike="noStrike" kern="1200" baseline="0">
                    <a:solidFill>
                      <a:srgbClr val="58585B"/>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Feuil1!$A$3:$A$7</c:f>
              <c:strCache>
                <c:ptCount val="5"/>
                <c:pt idx="0">
                  <c:v>Créer votre propre activité</c:v>
                </c:pt>
                <c:pt idx="1">
                  <c:v>Changer de région</c:v>
                </c:pt>
                <c:pt idx="2">
                  <c:v>Changer de métier</c:v>
                </c:pt>
                <c:pt idx="3">
                  <c:v>Changer d'entreprise</c:v>
                </c:pt>
                <c:pt idx="4">
                  <c:v>Suivre une formation </c:v>
                </c:pt>
              </c:strCache>
            </c:strRef>
          </c:cat>
          <c:val>
            <c:numRef>
              <c:f>Feuil1!$B$3:$B$7</c:f>
              <c:numCache>
                <c:formatCode>General</c:formatCode>
                <c:ptCount val="5"/>
                <c:pt idx="0">
                  <c:v>3</c:v>
                </c:pt>
                <c:pt idx="1">
                  <c:v>8</c:v>
                </c:pt>
                <c:pt idx="2">
                  <c:v>8</c:v>
                </c:pt>
                <c:pt idx="3">
                  <c:v>9</c:v>
                </c:pt>
                <c:pt idx="4">
                  <c:v>9</c:v>
                </c:pt>
              </c:numCache>
            </c:numRef>
          </c:val>
          <c:extLst xmlns:c16r2="http://schemas.microsoft.com/office/drawing/2015/06/chart">
            <c:ext xmlns:c16="http://schemas.microsoft.com/office/drawing/2014/chart" uri="{C3380CC4-5D6E-409C-BE32-E72D297353CC}">
              <c16:uniqueId val="{00000009-7A10-4A9A-A11A-0721CD34F4B7}"/>
            </c:ext>
          </c:extLst>
        </c:ser>
        <c:dLbls>
          <c:showLegendKey val="0"/>
          <c:showVal val="0"/>
          <c:showCatName val="0"/>
          <c:showSerName val="0"/>
          <c:showPercent val="0"/>
          <c:showBubbleSize val="0"/>
        </c:dLbls>
        <c:gapWidth val="90"/>
        <c:axId val="129526400"/>
        <c:axId val="129532288"/>
      </c:barChart>
      <c:catAx>
        <c:axId val="129526400"/>
        <c:scaling>
          <c:orientation val="minMax"/>
        </c:scaling>
        <c:delete val="0"/>
        <c:axPos val="l"/>
        <c:numFmt formatCode="General" sourceLinked="0"/>
        <c:majorTickMark val="out"/>
        <c:minorTickMark val="none"/>
        <c:tickLblPos val="nextTo"/>
        <c:txPr>
          <a:bodyPr/>
          <a:lstStyle/>
          <a:p>
            <a:pPr>
              <a:defRPr sz="1200" b="0"/>
            </a:pPr>
            <a:endParaRPr lang="fr-FR"/>
          </a:p>
        </c:txPr>
        <c:crossAx val="129532288"/>
        <c:crosses val="autoZero"/>
        <c:auto val="1"/>
        <c:lblAlgn val="ctr"/>
        <c:lblOffset val="100"/>
        <c:noMultiLvlLbl val="0"/>
      </c:catAx>
      <c:valAx>
        <c:axId val="129532288"/>
        <c:scaling>
          <c:orientation val="minMax"/>
          <c:max val="100"/>
          <c:min val="0"/>
        </c:scaling>
        <c:delete val="1"/>
        <c:axPos val="b"/>
        <c:numFmt formatCode="General" sourceLinked="1"/>
        <c:majorTickMark val="out"/>
        <c:minorTickMark val="none"/>
        <c:tickLblPos val="nextTo"/>
        <c:crossAx val="12952640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Q1 : Transformation</a:t>
            </a:r>
            <a:r>
              <a:rPr lang="fr-FR" sz="1200" baseline="0" dirty="0"/>
              <a:t> du monde professionnel </a:t>
            </a:r>
            <a:r>
              <a:rPr lang="fr-FR" sz="1200" dirty="0"/>
              <a:t> </a:t>
            </a:r>
          </a:p>
        </c:rich>
      </c:tx>
      <c:layout>
        <c:manualLayout>
          <c:xMode val="edge"/>
          <c:yMode val="edge"/>
          <c:x val="0.13084094844424399"/>
          <c:y val="4.7135692234858639E-2"/>
        </c:manualLayout>
      </c:layout>
      <c:overlay val="0"/>
      <c:spPr>
        <a:noFill/>
        <a:ln>
          <a:noFill/>
        </a:ln>
        <a:effectLst/>
      </c:spPr>
    </c:title>
    <c:autoTitleDeleted val="0"/>
    <c:plotArea>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6-884B-4721-B9F2-AC3B3764BFEF}"/>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884B-4721-B9F2-AC3B3764BFEF}"/>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A-884B-4721-B9F2-AC3B3764BFE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C-884B-4721-B9F2-AC3B3764BFE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d'accord</c:v>
                </c:pt>
                <c:pt idx="1">
                  <c:v>Plutôt pas d'accord</c:v>
                </c:pt>
                <c:pt idx="2">
                  <c:v>Plutôt d'accord</c:v>
                </c:pt>
                <c:pt idx="3">
                  <c:v>Tout à fait d'accord</c:v>
                </c:pt>
              </c:strCache>
            </c:strRef>
          </c:cat>
          <c:val>
            <c:numRef>
              <c:f>Feuil1!$C$2:$C$5</c:f>
              <c:numCache>
                <c:formatCode>General</c:formatCode>
                <c:ptCount val="4"/>
                <c:pt idx="0">
                  <c:v>2</c:v>
                </c:pt>
                <c:pt idx="1">
                  <c:v>6</c:v>
                </c:pt>
                <c:pt idx="2">
                  <c:v>69</c:v>
                </c:pt>
                <c:pt idx="3">
                  <c:v>23</c:v>
                </c:pt>
              </c:numCache>
            </c:numRef>
          </c:val>
          <c:extLst xmlns:c16r2="http://schemas.microsoft.com/office/drawing/2015/06/chart">
            <c:ext xmlns:c16="http://schemas.microsoft.com/office/drawing/2014/chart" uri="{C3380CC4-5D6E-409C-BE32-E72D297353CC}">
              <c16:uniqueId val="{0000000D-884B-4721-B9F2-AC3B3764BFEF}"/>
            </c:ext>
          </c:extLst>
        </c:ser>
        <c:dLbls>
          <c:showLegendKey val="0"/>
          <c:showVal val="0"/>
          <c:showCatName val="0"/>
          <c:showSerName val="0"/>
          <c:showPercent val="0"/>
          <c:showBubbleSize val="0"/>
        </c:dLbls>
        <c:gapWidth val="182"/>
        <c:axId val="129596800"/>
        <c:axId val="129614976"/>
      </c:barChart>
      <c:catAx>
        <c:axId val="129596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614976"/>
        <c:crosses val="autoZero"/>
        <c:auto val="1"/>
        <c:lblAlgn val="ctr"/>
        <c:lblOffset val="100"/>
        <c:noMultiLvlLbl val="0"/>
      </c:catAx>
      <c:valAx>
        <c:axId val="129614976"/>
        <c:scaling>
          <c:orientation val="minMax"/>
        </c:scaling>
        <c:delete val="1"/>
        <c:axPos val="b"/>
        <c:numFmt formatCode="General" sourceLinked="1"/>
        <c:majorTickMark val="none"/>
        <c:minorTickMark val="none"/>
        <c:tickLblPos val="nextTo"/>
        <c:crossAx val="129596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Q</a:t>
            </a:r>
            <a:r>
              <a:rPr lang="fr-FR" sz="1200" baseline="0" dirty="0"/>
              <a:t>2 : Menace ou opportunité</a:t>
            </a:r>
            <a:endParaRPr lang="fr-FR" sz="1200" dirty="0"/>
          </a:p>
        </c:rich>
      </c:tx>
      <c:layout/>
      <c:overlay val="0"/>
      <c:spPr>
        <a:noFill/>
        <a:ln>
          <a:noFill/>
        </a:ln>
        <a:effectLst/>
      </c:spPr>
    </c:title>
    <c:autoTitleDeleted val="0"/>
    <c:plotArea>
      <c:layout>
        <c:manualLayout>
          <c:layoutTarget val="inner"/>
          <c:xMode val="edge"/>
          <c:yMode val="edge"/>
          <c:x val="0.21796582538385417"/>
          <c:y val="0.13617218537660467"/>
          <c:w val="0.74811283191499711"/>
          <c:h val="0.74139988044941252"/>
        </c:manualLayout>
      </c:layout>
      <c:barChart>
        <c:barDir val="bar"/>
        <c:grouping val="clustered"/>
        <c:varyColors val="0"/>
        <c:ser>
          <c:idx val="1"/>
          <c:order val="0"/>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6-76F4-4753-9570-0134249FC548}"/>
              </c:ext>
            </c:extLst>
          </c:dPt>
          <c:dPt>
            <c:idx val="1"/>
            <c:invertIfNegative val="0"/>
            <c:bubble3D val="0"/>
            <c:spPr>
              <a:solidFill>
                <a:srgbClr val="FF3300"/>
              </a:solidFill>
              <a:ln>
                <a:noFill/>
              </a:ln>
              <a:effectLst/>
            </c:spPr>
            <c:extLst xmlns:c16r2="http://schemas.microsoft.com/office/drawing/2015/06/chart">
              <c:ext xmlns:c16="http://schemas.microsoft.com/office/drawing/2014/chart" uri="{C3380CC4-5D6E-409C-BE32-E72D297353CC}">
                <c16:uniqueId val="{00000008-76F4-4753-9570-0134249FC548}"/>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A-76F4-4753-9570-0134249FC5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Ni l'une ni l'autre</c:v>
                </c:pt>
                <c:pt idx="1">
                  <c:v>Une menace</c:v>
                </c:pt>
                <c:pt idx="2">
                  <c:v>Une opportunité</c:v>
                </c:pt>
              </c:strCache>
            </c:strRef>
          </c:cat>
          <c:val>
            <c:numRef>
              <c:f>Feuil1!$C$2:$C$4</c:f>
              <c:numCache>
                <c:formatCode>General</c:formatCode>
                <c:ptCount val="3"/>
                <c:pt idx="0">
                  <c:v>52</c:v>
                </c:pt>
                <c:pt idx="1">
                  <c:v>25</c:v>
                </c:pt>
                <c:pt idx="2">
                  <c:v>23</c:v>
                </c:pt>
              </c:numCache>
            </c:numRef>
          </c:val>
          <c:extLst xmlns:c16r2="http://schemas.microsoft.com/office/drawing/2015/06/chart">
            <c:ext xmlns:c16="http://schemas.microsoft.com/office/drawing/2014/chart" uri="{C3380CC4-5D6E-409C-BE32-E72D297353CC}">
              <c16:uniqueId val="{0000000B-76F4-4753-9570-0134249FC548}"/>
            </c:ext>
          </c:extLst>
        </c:ser>
        <c:dLbls>
          <c:showLegendKey val="0"/>
          <c:showVal val="0"/>
          <c:showCatName val="0"/>
          <c:showSerName val="0"/>
          <c:showPercent val="0"/>
          <c:showBubbleSize val="0"/>
        </c:dLbls>
        <c:gapWidth val="182"/>
        <c:axId val="129683456"/>
        <c:axId val="129684992"/>
      </c:barChart>
      <c:catAx>
        <c:axId val="12968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684992"/>
        <c:crosses val="autoZero"/>
        <c:auto val="1"/>
        <c:lblAlgn val="ctr"/>
        <c:lblOffset val="100"/>
        <c:noMultiLvlLbl val="0"/>
      </c:catAx>
      <c:valAx>
        <c:axId val="129684992"/>
        <c:scaling>
          <c:orientation val="minMax"/>
        </c:scaling>
        <c:delete val="1"/>
        <c:axPos val="b"/>
        <c:numFmt formatCode="General" sourceLinked="1"/>
        <c:majorTickMark val="none"/>
        <c:minorTickMark val="none"/>
        <c:tickLblPos val="nextTo"/>
        <c:crossAx val="12968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E0BA9-4617-46E8-85A5-578A585A47B9}" type="datetimeFigureOut">
              <a:rPr lang="fr-FR" smtClean="0"/>
              <a:t>04/12/2017</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80FC9C-2DCB-4793-913D-90108BDC8943}" type="slidenum">
              <a:rPr lang="fr-FR" smtClean="0"/>
              <a:t>‹N°›</a:t>
            </a:fld>
            <a:endParaRPr lang="fr-FR"/>
          </a:p>
        </p:txBody>
      </p:sp>
    </p:spTree>
    <p:extLst>
      <p:ext uri="{BB962C8B-B14F-4D97-AF65-F5344CB8AC3E}">
        <p14:creationId xmlns:p14="http://schemas.microsoft.com/office/powerpoint/2010/main" val="856903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A0D111-F715-43E2-9A4D-6212AC7294E9}" type="datetimeFigureOut">
              <a:rPr lang="en-GB" smtClean="0"/>
              <a:t>04/12/2017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E3524-17C8-4066-B47A-939E47622A9E}" type="slidenum">
              <a:rPr lang="en-GB" smtClean="0"/>
              <a:t>‹N°›</a:t>
            </a:fld>
            <a:endParaRPr lang="en-GB"/>
          </a:p>
        </p:txBody>
      </p:sp>
    </p:spTree>
    <p:extLst>
      <p:ext uri="{BB962C8B-B14F-4D97-AF65-F5344CB8AC3E}">
        <p14:creationId xmlns:p14="http://schemas.microsoft.com/office/powerpoint/2010/main" val="14251197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26</a:t>
            </a:fld>
            <a:endParaRPr lang="en-GB"/>
          </a:p>
        </p:txBody>
      </p:sp>
    </p:spTree>
    <p:extLst>
      <p:ext uri="{BB962C8B-B14F-4D97-AF65-F5344CB8AC3E}">
        <p14:creationId xmlns:p14="http://schemas.microsoft.com/office/powerpoint/2010/main" val="62797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27</a:t>
            </a:fld>
            <a:endParaRPr lang="en-GB"/>
          </a:p>
        </p:txBody>
      </p:sp>
    </p:spTree>
    <p:extLst>
      <p:ext uri="{BB962C8B-B14F-4D97-AF65-F5344CB8AC3E}">
        <p14:creationId xmlns:p14="http://schemas.microsoft.com/office/powerpoint/2010/main" val="203274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28</a:t>
            </a:fld>
            <a:endParaRPr lang="en-GB"/>
          </a:p>
        </p:txBody>
      </p:sp>
    </p:spTree>
    <p:extLst>
      <p:ext uri="{BB962C8B-B14F-4D97-AF65-F5344CB8AC3E}">
        <p14:creationId xmlns:p14="http://schemas.microsoft.com/office/powerpoint/2010/main" val="239106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29</a:t>
            </a:fld>
            <a:endParaRPr lang="en-GB"/>
          </a:p>
        </p:txBody>
      </p:sp>
    </p:spTree>
    <p:extLst>
      <p:ext uri="{BB962C8B-B14F-4D97-AF65-F5344CB8AC3E}">
        <p14:creationId xmlns:p14="http://schemas.microsoft.com/office/powerpoint/2010/main" val="11481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30</a:t>
            </a:fld>
            <a:endParaRPr lang="en-GB"/>
          </a:p>
        </p:txBody>
      </p:sp>
    </p:spTree>
    <p:extLst>
      <p:ext uri="{BB962C8B-B14F-4D97-AF65-F5344CB8AC3E}">
        <p14:creationId xmlns:p14="http://schemas.microsoft.com/office/powerpoint/2010/main" val="326099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31</a:t>
            </a:fld>
            <a:endParaRPr lang="en-GB"/>
          </a:p>
        </p:txBody>
      </p:sp>
    </p:spTree>
    <p:extLst>
      <p:ext uri="{BB962C8B-B14F-4D97-AF65-F5344CB8AC3E}">
        <p14:creationId xmlns:p14="http://schemas.microsoft.com/office/powerpoint/2010/main" val="126545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32</a:t>
            </a:fld>
            <a:endParaRPr lang="en-GB"/>
          </a:p>
        </p:txBody>
      </p:sp>
    </p:spTree>
    <p:extLst>
      <p:ext uri="{BB962C8B-B14F-4D97-AF65-F5344CB8AC3E}">
        <p14:creationId xmlns:p14="http://schemas.microsoft.com/office/powerpoint/2010/main" val="3201836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33</a:t>
            </a:fld>
            <a:endParaRPr lang="en-GB"/>
          </a:p>
        </p:txBody>
      </p:sp>
    </p:spTree>
    <p:extLst>
      <p:ext uri="{BB962C8B-B14F-4D97-AF65-F5344CB8AC3E}">
        <p14:creationId xmlns:p14="http://schemas.microsoft.com/office/powerpoint/2010/main" val="408151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34</a:t>
            </a:fld>
            <a:endParaRPr lang="en-GB"/>
          </a:p>
        </p:txBody>
      </p:sp>
    </p:spTree>
    <p:extLst>
      <p:ext uri="{BB962C8B-B14F-4D97-AF65-F5344CB8AC3E}">
        <p14:creationId xmlns:p14="http://schemas.microsoft.com/office/powerpoint/2010/main" val="1789958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35</a:t>
            </a:fld>
            <a:endParaRPr lang="en-GB"/>
          </a:p>
        </p:txBody>
      </p:sp>
    </p:spTree>
    <p:extLst>
      <p:ext uri="{BB962C8B-B14F-4D97-AF65-F5344CB8AC3E}">
        <p14:creationId xmlns:p14="http://schemas.microsoft.com/office/powerpoint/2010/main" val="257612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73637" cy="3729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1964565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36</a:t>
            </a:fld>
            <a:endParaRPr lang="en-GB"/>
          </a:p>
        </p:txBody>
      </p:sp>
    </p:spTree>
    <p:extLst>
      <p:ext uri="{BB962C8B-B14F-4D97-AF65-F5344CB8AC3E}">
        <p14:creationId xmlns:p14="http://schemas.microsoft.com/office/powerpoint/2010/main" val="1491531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37</a:t>
            </a:fld>
            <a:endParaRPr lang="en-GB"/>
          </a:p>
        </p:txBody>
      </p:sp>
    </p:spTree>
    <p:extLst>
      <p:ext uri="{BB962C8B-B14F-4D97-AF65-F5344CB8AC3E}">
        <p14:creationId xmlns:p14="http://schemas.microsoft.com/office/powerpoint/2010/main" val="2861130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38</a:t>
            </a:fld>
            <a:endParaRPr lang="en-GB"/>
          </a:p>
        </p:txBody>
      </p:sp>
    </p:spTree>
    <p:extLst>
      <p:ext uri="{BB962C8B-B14F-4D97-AF65-F5344CB8AC3E}">
        <p14:creationId xmlns:p14="http://schemas.microsoft.com/office/powerpoint/2010/main" val="495768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39</a:t>
            </a:fld>
            <a:endParaRPr lang="en-GB"/>
          </a:p>
        </p:txBody>
      </p:sp>
    </p:spTree>
    <p:extLst>
      <p:ext uri="{BB962C8B-B14F-4D97-AF65-F5344CB8AC3E}">
        <p14:creationId xmlns:p14="http://schemas.microsoft.com/office/powerpoint/2010/main" val="245379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40</a:t>
            </a:fld>
            <a:endParaRPr lang="en-GB"/>
          </a:p>
        </p:txBody>
      </p:sp>
    </p:spTree>
    <p:extLst>
      <p:ext uri="{BB962C8B-B14F-4D97-AF65-F5344CB8AC3E}">
        <p14:creationId xmlns:p14="http://schemas.microsoft.com/office/powerpoint/2010/main" val="2869853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41</a:t>
            </a:fld>
            <a:endParaRPr lang="en-GB"/>
          </a:p>
        </p:txBody>
      </p:sp>
    </p:spTree>
    <p:extLst>
      <p:ext uri="{BB962C8B-B14F-4D97-AF65-F5344CB8AC3E}">
        <p14:creationId xmlns:p14="http://schemas.microsoft.com/office/powerpoint/2010/main" val="329119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42</a:t>
            </a:fld>
            <a:endParaRPr lang="en-GB"/>
          </a:p>
        </p:txBody>
      </p:sp>
    </p:spTree>
    <p:extLst>
      <p:ext uri="{BB962C8B-B14F-4D97-AF65-F5344CB8AC3E}">
        <p14:creationId xmlns:p14="http://schemas.microsoft.com/office/powerpoint/2010/main" val="1546428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43</a:t>
            </a:fld>
            <a:endParaRPr lang="en-GB"/>
          </a:p>
        </p:txBody>
      </p:sp>
    </p:spTree>
    <p:extLst>
      <p:ext uri="{BB962C8B-B14F-4D97-AF65-F5344CB8AC3E}">
        <p14:creationId xmlns:p14="http://schemas.microsoft.com/office/powerpoint/2010/main" val="669527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44</a:t>
            </a:fld>
            <a:endParaRPr lang="en-GB"/>
          </a:p>
        </p:txBody>
      </p:sp>
    </p:spTree>
    <p:extLst>
      <p:ext uri="{BB962C8B-B14F-4D97-AF65-F5344CB8AC3E}">
        <p14:creationId xmlns:p14="http://schemas.microsoft.com/office/powerpoint/2010/main" val="1422845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45</a:t>
            </a:fld>
            <a:endParaRPr lang="en-GB"/>
          </a:p>
        </p:txBody>
      </p:sp>
    </p:spTree>
    <p:extLst>
      <p:ext uri="{BB962C8B-B14F-4D97-AF65-F5344CB8AC3E}">
        <p14:creationId xmlns:p14="http://schemas.microsoft.com/office/powerpoint/2010/main" val="109005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505991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46</a:t>
            </a:fld>
            <a:endParaRPr lang="en-GB"/>
          </a:p>
        </p:txBody>
      </p:sp>
    </p:spTree>
    <p:extLst>
      <p:ext uri="{BB962C8B-B14F-4D97-AF65-F5344CB8AC3E}">
        <p14:creationId xmlns:p14="http://schemas.microsoft.com/office/powerpoint/2010/main" val="34034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47</a:t>
            </a:fld>
            <a:endParaRPr lang="en-GB"/>
          </a:p>
        </p:txBody>
      </p:sp>
    </p:spTree>
    <p:extLst>
      <p:ext uri="{BB962C8B-B14F-4D97-AF65-F5344CB8AC3E}">
        <p14:creationId xmlns:p14="http://schemas.microsoft.com/office/powerpoint/2010/main" val="770261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48</a:t>
            </a:fld>
            <a:endParaRPr lang="en-GB"/>
          </a:p>
        </p:txBody>
      </p:sp>
    </p:spTree>
    <p:extLst>
      <p:ext uri="{BB962C8B-B14F-4D97-AF65-F5344CB8AC3E}">
        <p14:creationId xmlns:p14="http://schemas.microsoft.com/office/powerpoint/2010/main" val="3167529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49</a:t>
            </a:fld>
            <a:endParaRPr lang="en-GB"/>
          </a:p>
        </p:txBody>
      </p:sp>
    </p:spTree>
    <p:extLst>
      <p:ext uri="{BB962C8B-B14F-4D97-AF65-F5344CB8AC3E}">
        <p14:creationId xmlns:p14="http://schemas.microsoft.com/office/powerpoint/2010/main" val="581068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pPr/>
              <a:t>50</a:t>
            </a:fld>
            <a:endParaRPr lang="en-GB"/>
          </a:p>
        </p:txBody>
      </p:sp>
    </p:spTree>
    <p:extLst>
      <p:ext uri="{BB962C8B-B14F-4D97-AF65-F5344CB8AC3E}">
        <p14:creationId xmlns:p14="http://schemas.microsoft.com/office/powerpoint/2010/main" val="341348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9</a:t>
            </a:fld>
            <a:endParaRPr lang="en-GB"/>
          </a:p>
        </p:txBody>
      </p:sp>
    </p:spTree>
    <p:extLst>
      <p:ext uri="{BB962C8B-B14F-4D97-AF65-F5344CB8AC3E}">
        <p14:creationId xmlns:p14="http://schemas.microsoft.com/office/powerpoint/2010/main" val="103547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a:p>
        </p:txBody>
      </p:sp>
    </p:spTree>
    <p:extLst>
      <p:ext uri="{BB962C8B-B14F-4D97-AF65-F5344CB8AC3E}">
        <p14:creationId xmlns:p14="http://schemas.microsoft.com/office/powerpoint/2010/main" val="85323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19</a:t>
            </a:fld>
            <a:endParaRPr lang="en-GB"/>
          </a:p>
        </p:txBody>
      </p:sp>
    </p:spTree>
    <p:extLst>
      <p:ext uri="{BB962C8B-B14F-4D97-AF65-F5344CB8AC3E}">
        <p14:creationId xmlns:p14="http://schemas.microsoft.com/office/powerpoint/2010/main" val="185409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20</a:t>
            </a:fld>
            <a:endParaRPr lang="en-GB"/>
          </a:p>
        </p:txBody>
      </p:sp>
    </p:spTree>
    <p:extLst>
      <p:ext uri="{BB962C8B-B14F-4D97-AF65-F5344CB8AC3E}">
        <p14:creationId xmlns:p14="http://schemas.microsoft.com/office/powerpoint/2010/main" val="57818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24</a:t>
            </a:fld>
            <a:endParaRPr lang="en-GB"/>
          </a:p>
        </p:txBody>
      </p:sp>
    </p:spTree>
    <p:extLst>
      <p:ext uri="{BB962C8B-B14F-4D97-AF65-F5344CB8AC3E}">
        <p14:creationId xmlns:p14="http://schemas.microsoft.com/office/powerpoint/2010/main" val="335748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E3524-17C8-4066-B47A-939E47622A9E}" type="slidenum">
              <a:rPr lang="en-GB" smtClean="0"/>
              <a:t>25</a:t>
            </a:fld>
            <a:endParaRPr lang="en-GB"/>
          </a:p>
        </p:txBody>
      </p:sp>
    </p:spTree>
    <p:extLst>
      <p:ext uri="{BB962C8B-B14F-4D97-AF65-F5344CB8AC3E}">
        <p14:creationId xmlns:p14="http://schemas.microsoft.com/office/powerpoint/2010/main" val="336283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8646971"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8167" cy="590215"/>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9" y="5620955"/>
            <a:ext cx="6718075"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341106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Tree>
    <p:extLst>
      <p:ext uri="{BB962C8B-B14F-4D97-AF65-F5344CB8AC3E}">
        <p14:creationId xmlns:p14="http://schemas.microsoft.com/office/powerpoint/2010/main" val="108217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6858000"/>
          </a:xfrm>
        </p:spPr>
        <p:txBody>
          <a:bodyPr/>
          <a:lstStyle/>
          <a:p>
            <a:r>
              <a:rPr lang="fr-FR"/>
              <a:t>Cliquez sur l'icône pour ajouter une image</a:t>
            </a:r>
            <a:endParaRPr lang="en-GB"/>
          </a:p>
        </p:txBody>
      </p:sp>
      <p:sp>
        <p:nvSpPr>
          <p:cNvPr id="17" name="Rectangle 1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9" y="2973164"/>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0" name="Rectangle 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2" name="Rectangle 1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4" name="Rectangle 13"/>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6" name="Rectangle 15"/>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0" name="Rectangle 1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2" name="Rectangle 2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4" name="Rectangle 23"/>
          <p:cNvSpPr/>
          <p:nvPr userDrawn="1"/>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Tree>
    <p:extLst>
      <p:ext uri="{BB962C8B-B14F-4D97-AF65-F5344CB8AC3E}">
        <p14:creationId xmlns:p14="http://schemas.microsoft.com/office/powerpoint/2010/main" val="245759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9" y="2973164"/>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0" name="Rectangle 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2" name="Rectangle 1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4" name="Rectangle 13"/>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6" name="Rectangle 15"/>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0" name="Rectangle 1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2" name="Rectangle 2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4" name="Rectangle 23"/>
          <p:cNvSpPr/>
          <p:nvPr userDrawn="1"/>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4"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fr-FR"/>
              <a:t>Cliquez sur l'icône pour ajouter une image</a:t>
            </a:r>
            <a:endParaRPr lang="en-GB"/>
          </a:p>
        </p:txBody>
      </p:sp>
    </p:spTree>
    <p:extLst>
      <p:ext uri="{BB962C8B-B14F-4D97-AF65-F5344CB8AC3E}">
        <p14:creationId xmlns:p14="http://schemas.microsoft.com/office/powerpoint/2010/main" val="4177050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2212783"/>
            <a:ext cx="3569511" cy="1024896"/>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234000" y="3632698"/>
            <a:ext cx="3569511" cy="242203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234000" y="331098"/>
            <a:ext cx="3569510" cy="1563900"/>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0" name="Oval 9"/>
          <p:cNvSpPr/>
          <p:nvPr userDrawn="1"/>
        </p:nvSpPr>
        <p:spPr>
          <a:xfrm>
            <a:off x="7166089" y="1851845"/>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1" name="Oval 10"/>
          <p:cNvSpPr/>
          <p:nvPr userDrawn="1"/>
        </p:nvSpPr>
        <p:spPr>
          <a:xfrm>
            <a:off x="5385163" y="3916630"/>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2" name="Oval 11"/>
          <p:cNvSpPr/>
          <p:nvPr userDrawn="1"/>
        </p:nvSpPr>
        <p:spPr>
          <a:xfrm>
            <a:off x="5246169" y="4027472"/>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3" name="Oval 12"/>
          <p:cNvSpPr/>
          <p:nvPr userDrawn="1"/>
        </p:nvSpPr>
        <p:spPr>
          <a:xfrm>
            <a:off x="8163709" y="1768279"/>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4" name="Picture Placeholder 6"/>
          <p:cNvSpPr>
            <a:spLocks noGrp="1"/>
          </p:cNvSpPr>
          <p:nvPr>
            <p:ph type="pic" sz="quarter" idx="14"/>
          </p:nvPr>
        </p:nvSpPr>
        <p:spPr>
          <a:xfrm>
            <a:off x="5142217" y="1739047"/>
            <a:ext cx="2979602" cy="2978781"/>
          </a:xfrm>
          <a:prstGeom prst="ellipse">
            <a:avLst/>
          </a:prstGeom>
          <a:ln w="38100">
            <a:solidFill>
              <a:schemeClr val="accent3"/>
            </a:solidFill>
          </a:ln>
        </p:spPr>
        <p:txBody>
          <a:bodyPr/>
          <a:lstStyle/>
          <a:p>
            <a:r>
              <a:rPr lang="fr-FR"/>
              <a:t>Cliquez sur l'icône pour ajouter une image</a:t>
            </a:r>
            <a:endParaRPr lang="en-GB"/>
          </a:p>
        </p:txBody>
      </p:sp>
    </p:spTree>
    <p:extLst>
      <p:ext uri="{BB962C8B-B14F-4D97-AF65-F5344CB8AC3E}">
        <p14:creationId xmlns:p14="http://schemas.microsoft.com/office/powerpoint/2010/main" val="8301443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4648362"/>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fr-FR"/>
              <a:t>Modifier les styles du texte du masque</a:t>
            </a:r>
          </a:p>
          <a:p>
            <a:pPr lvl="1"/>
            <a:r>
              <a:rPr lang="fr-FR"/>
              <a:t>Deuxième niveau</a:t>
            </a:r>
          </a:p>
        </p:txBody>
      </p:sp>
      <p:sp>
        <p:nvSpPr>
          <p:cNvPr id="9" name="Text Placeholder 10"/>
          <p:cNvSpPr>
            <a:spLocks noGrp="1"/>
          </p:cNvSpPr>
          <p:nvPr>
            <p:ph type="body" sz="quarter" idx="15"/>
          </p:nvPr>
        </p:nvSpPr>
        <p:spPr>
          <a:xfrm>
            <a:off x="5043071" y="4648362"/>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fr-FR"/>
              <a:t>Modifier les styles du texte du masque</a:t>
            </a:r>
          </a:p>
          <a:p>
            <a:pPr lvl="1"/>
            <a:r>
              <a:rPr lang="fr-FR"/>
              <a:t>Deuxième niveau</a:t>
            </a:r>
          </a:p>
        </p:txBody>
      </p:sp>
      <p:sp>
        <p:nvSpPr>
          <p:cNvPr id="7" name="Picture Placeholder 6"/>
          <p:cNvSpPr>
            <a:spLocks noGrp="1"/>
          </p:cNvSpPr>
          <p:nvPr>
            <p:ph type="pic" sz="quarter" idx="16"/>
          </p:nvPr>
        </p:nvSpPr>
        <p:spPr>
          <a:xfrm>
            <a:off x="242688" y="2441472"/>
            <a:ext cx="3843754" cy="2067189"/>
          </a:xfrm>
        </p:spPr>
        <p:txBody>
          <a:bodyPr>
            <a:normAutofit/>
          </a:bodyPr>
          <a:lstStyle>
            <a:lvl1pPr>
              <a:defRPr sz="1100">
                <a:solidFill>
                  <a:schemeClr val="bg2"/>
                </a:solidFill>
              </a:defRPr>
            </a:lvl1pPr>
          </a:lstStyle>
          <a:p>
            <a:r>
              <a:rPr lang="fr-FR"/>
              <a:t>Cliquez sur l'icône pour ajouter une image</a:t>
            </a:r>
            <a:endParaRPr lang="en-GB"/>
          </a:p>
        </p:txBody>
      </p:sp>
      <p:sp>
        <p:nvSpPr>
          <p:cNvPr id="12" name="Picture Placeholder 6"/>
          <p:cNvSpPr>
            <a:spLocks noGrp="1"/>
          </p:cNvSpPr>
          <p:nvPr>
            <p:ph type="pic" sz="quarter" idx="17"/>
          </p:nvPr>
        </p:nvSpPr>
        <p:spPr>
          <a:xfrm>
            <a:off x="5043071" y="2441472"/>
            <a:ext cx="3843754" cy="2067189"/>
          </a:xfrm>
        </p:spPr>
        <p:txBody>
          <a:bodyPr>
            <a:normAutofit/>
          </a:bodyPr>
          <a:lstStyle>
            <a:lvl1pPr>
              <a:defRPr sz="1100">
                <a:solidFill>
                  <a:schemeClr val="bg2"/>
                </a:solidFill>
              </a:defRPr>
            </a:lvl1pPr>
          </a:lstStyle>
          <a:p>
            <a:r>
              <a:rPr lang="fr-FR"/>
              <a:t>Cliquez sur l'icône pour ajouter une image</a:t>
            </a:r>
            <a:endParaRPr lang="en-GB" dirty="0"/>
          </a:p>
        </p:txBody>
      </p:sp>
      <p:sp>
        <p:nvSpPr>
          <p:cNvPr id="13" name="Text Placeholder 10"/>
          <p:cNvSpPr>
            <a:spLocks noGrp="1"/>
          </p:cNvSpPr>
          <p:nvPr>
            <p:ph type="body" sz="quarter" idx="18"/>
          </p:nvPr>
        </p:nvSpPr>
        <p:spPr>
          <a:xfrm>
            <a:off x="242688" y="1851259"/>
            <a:ext cx="384375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5043071" y="1851259"/>
            <a:ext cx="384375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Tree>
    <p:extLst>
      <p:ext uri="{BB962C8B-B14F-4D97-AF65-F5344CB8AC3E}">
        <p14:creationId xmlns:p14="http://schemas.microsoft.com/office/powerpoint/2010/main" val="2945671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695158"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fr-FR"/>
              <a:t>Modifier les styles du texte du masque</a:t>
            </a:r>
          </a:p>
          <a:p>
            <a:pPr lvl="1"/>
            <a:r>
              <a:rPr lang="fr-FR"/>
              <a:t>Deuxième niveau</a:t>
            </a:r>
          </a:p>
        </p:txBody>
      </p:sp>
      <p:sp>
        <p:nvSpPr>
          <p:cNvPr id="9" name="Text Placeholder 10"/>
          <p:cNvSpPr>
            <a:spLocks noGrp="1"/>
          </p:cNvSpPr>
          <p:nvPr>
            <p:ph type="body" sz="quarter" idx="15"/>
          </p:nvPr>
        </p:nvSpPr>
        <p:spPr>
          <a:xfrm>
            <a:off x="3300205"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fr-FR"/>
              <a:t>Modifier les styles du texte du masque</a:t>
            </a:r>
          </a:p>
          <a:p>
            <a:pPr lvl="1"/>
            <a:r>
              <a:rPr lang="fr-FR"/>
              <a:t>Deuxième niveau</a:t>
            </a:r>
          </a:p>
        </p:txBody>
      </p:sp>
      <p:sp>
        <p:nvSpPr>
          <p:cNvPr id="7" name="Picture Placeholder 6"/>
          <p:cNvSpPr>
            <a:spLocks noGrp="1"/>
          </p:cNvSpPr>
          <p:nvPr>
            <p:ph type="pic" sz="quarter" idx="16"/>
          </p:nvPr>
        </p:nvSpPr>
        <p:spPr>
          <a:xfrm>
            <a:off x="244533" y="2441472"/>
            <a:ext cx="2561614" cy="2067189"/>
          </a:xfrm>
        </p:spPr>
        <p:txBody>
          <a:bodyPr>
            <a:normAutofit/>
          </a:bodyPr>
          <a:lstStyle>
            <a:lvl1pPr>
              <a:defRPr sz="1100">
                <a:solidFill>
                  <a:schemeClr val="bg2"/>
                </a:solidFill>
              </a:defRPr>
            </a:lvl1pPr>
          </a:lstStyle>
          <a:p>
            <a:r>
              <a:rPr lang="fr-FR"/>
              <a:t>Cliquez sur l'icône pour ajouter une image</a:t>
            </a:r>
            <a:endParaRPr lang="en-GB"/>
          </a:p>
        </p:txBody>
      </p:sp>
      <p:sp>
        <p:nvSpPr>
          <p:cNvPr id="12" name="Picture Placeholder 6"/>
          <p:cNvSpPr>
            <a:spLocks noGrp="1"/>
          </p:cNvSpPr>
          <p:nvPr>
            <p:ph type="pic" sz="quarter" idx="17"/>
          </p:nvPr>
        </p:nvSpPr>
        <p:spPr>
          <a:xfrm>
            <a:off x="3300205" y="2441472"/>
            <a:ext cx="2561614" cy="2067189"/>
          </a:xfrm>
        </p:spPr>
        <p:txBody>
          <a:bodyPr>
            <a:normAutofit/>
          </a:bodyPr>
          <a:lstStyle>
            <a:lvl1pPr>
              <a:defRPr sz="1100">
                <a:solidFill>
                  <a:schemeClr val="bg2"/>
                </a:solidFill>
              </a:defRPr>
            </a:lvl1pPr>
          </a:lstStyle>
          <a:p>
            <a:r>
              <a:rPr lang="fr-FR"/>
              <a:t>Cliquez sur l'icône pour ajouter une image</a:t>
            </a:r>
            <a:endParaRPr lang="en-GB"/>
          </a:p>
        </p:txBody>
      </p:sp>
      <p:sp>
        <p:nvSpPr>
          <p:cNvPr id="13" name="Text Placeholder 10"/>
          <p:cNvSpPr>
            <a:spLocks noGrp="1"/>
          </p:cNvSpPr>
          <p:nvPr>
            <p:ph type="body" sz="quarter" idx="18"/>
          </p:nvPr>
        </p:nvSpPr>
        <p:spPr>
          <a:xfrm>
            <a:off x="244533" y="1851259"/>
            <a:ext cx="256161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3300205" y="1851259"/>
            <a:ext cx="256161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5" name="Text Placeholder 10"/>
          <p:cNvSpPr>
            <a:spLocks noGrp="1"/>
          </p:cNvSpPr>
          <p:nvPr>
            <p:ph type="body" sz="quarter" idx="20"/>
          </p:nvPr>
        </p:nvSpPr>
        <p:spPr>
          <a:xfrm>
            <a:off x="6301029"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fr-FR"/>
              <a:t>Modifier les styles du texte du masque</a:t>
            </a:r>
          </a:p>
          <a:p>
            <a:pPr lvl="1"/>
            <a:r>
              <a:rPr lang="fr-FR"/>
              <a:t>Deuxième niveau</a:t>
            </a:r>
          </a:p>
        </p:txBody>
      </p:sp>
      <p:sp>
        <p:nvSpPr>
          <p:cNvPr id="16" name="Picture Placeholder 6"/>
          <p:cNvSpPr>
            <a:spLocks noGrp="1"/>
          </p:cNvSpPr>
          <p:nvPr>
            <p:ph type="pic" sz="quarter" idx="21"/>
          </p:nvPr>
        </p:nvSpPr>
        <p:spPr>
          <a:xfrm>
            <a:off x="6301029" y="2441472"/>
            <a:ext cx="2561614" cy="2067189"/>
          </a:xfrm>
        </p:spPr>
        <p:txBody>
          <a:bodyPr>
            <a:normAutofit/>
          </a:bodyPr>
          <a:lstStyle>
            <a:lvl1pPr>
              <a:defRPr sz="1100">
                <a:solidFill>
                  <a:schemeClr val="bg2"/>
                </a:solidFill>
              </a:defRPr>
            </a:lvl1pPr>
          </a:lstStyle>
          <a:p>
            <a:r>
              <a:rPr lang="fr-FR"/>
              <a:t>Cliquez sur l'icône pour ajouter une image</a:t>
            </a:r>
            <a:endParaRPr lang="en-GB"/>
          </a:p>
        </p:txBody>
      </p:sp>
      <p:sp>
        <p:nvSpPr>
          <p:cNvPr id="17" name="Text Placeholder 10"/>
          <p:cNvSpPr>
            <a:spLocks noGrp="1"/>
          </p:cNvSpPr>
          <p:nvPr>
            <p:ph type="body" sz="quarter" idx="22"/>
          </p:nvPr>
        </p:nvSpPr>
        <p:spPr>
          <a:xfrm>
            <a:off x="6301029" y="1851259"/>
            <a:ext cx="2561614"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Tree>
    <p:extLst>
      <p:ext uri="{BB962C8B-B14F-4D97-AF65-F5344CB8AC3E}">
        <p14:creationId xmlns:p14="http://schemas.microsoft.com/office/powerpoint/2010/main" val="219364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6723160"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615283"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fr-FR"/>
              <a:t>Modifier les styles du texte du masque</a:t>
            </a:r>
          </a:p>
          <a:p>
            <a:pPr lvl="1"/>
            <a:r>
              <a:rPr lang="fr-FR"/>
              <a:t>Deuxième niveau</a:t>
            </a:r>
          </a:p>
        </p:txBody>
      </p:sp>
      <p:sp>
        <p:nvSpPr>
          <p:cNvPr id="9" name="Text Placeholder 10"/>
          <p:cNvSpPr>
            <a:spLocks noGrp="1"/>
          </p:cNvSpPr>
          <p:nvPr>
            <p:ph type="body" sz="quarter" idx="15"/>
          </p:nvPr>
        </p:nvSpPr>
        <p:spPr>
          <a:xfrm>
            <a:off x="2469336"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fr-FR"/>
              <a:t>Modifier les styles du texte du masque</a:t>
            </a:r>
          </a:p>
          <a:p>
            <a:pPr lvl="1"/>
            <a:r>
              <a:rPr lang="fr-FR"/>
              <a:t>Deuxième niveau</a:t>
            </a:r>
          </a:p>
        </p:txBody>
      </p:sp>
      <p:sp>
        <p:nvSpPr>
          <p:cNvPr id="7" name="Picture Placeholder 6"/>
          <p:cNvSpPr>
            <a:spLocks noGrp="1"/>
          </p:cNvSpPr>
          <p:nvPr>
            <p:ph type="pic" sz="quarter" idx="16"/>
          </p:nvPr>
        </p:nvSpPr>
        <p:spPr>
          <a:xfrm>
            <a:off x="235007" y="2441473"/>
            <a:ext cx="1948830" cy="1851624"/>
          </a:xfrm>
        </p:spPr>
        <p:txBody>
          <a:bodyPr lIns="72000" tIns="72000" rIns="72000" bIns="72000">
            <a:normAutofit/>
          </a:bodyPr>
          <a:lstStyle>
            <a:lvl1pPr>
              <a:defRPr sz="1100">
                <a:solidFill>
                  <a:schemeClr val="bg2"/>
                </a:solidFill>
              </a:defRPr>
            </a:lvl1pPr>
          </a:lstStyle>
          <a:p>
            <a:r>
              <a:rPr lang="fr-FR"/>
              <a:t>Cliquez sur l'icône pour ajouter une image</a:t>
            </a:r>
            <a:endParaRPr lang="en-GB" dirty="0"/>
          </a:p>
        </p:txBody>
      </p:sp>
      <p:sp>
        <p:nvSpPr>
          <p:cNvPr id="13" name="Text Placeholder 10"/>
          <p:cNvSpPr>
            <a:spLocks noGrp="1"/>
          </p:cNvSpPr>
          <p:nvPr>
            <p:ph type="body" sz="quarter" idx="18"/>
          </p:nvPr>
        </p:nvSpPr>
        <p:spPr>
          <a:xfrm>
            <a:off x="235007" y="1851257"/>
            <a:ext cx="1948830" cy="590213"/>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2469336" y="1851257"/>
            <a:ext cx="1948830" cy="590213"/>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2" name="Picture Placeholder 6"/>
          <p:cNvSpPr>
            <a:spLocks noGrp="1"/>
          </p:cNvSpPr>
          <p:nvPr>
            <p:ph type="pic" sz="quarter" idx="17"/>
          </p:nvPr>
        </p:nvSpPr>
        <p:spPr>
          <a:xfrm>
            <a:off x="2469336" y="2441473"/>
            <a:ext cx="1948830" cy="1851624"/>
          </a:xfrm>
        </p:spPr>
        <p:txBody>
          <a:bodyPr lIns="72000" tIns="72000" rIns="72000" bIns="72000">
            <a:normAutofit/>
          </a:bodyPr>
          <a:lstStyle>
            <a:lvl1pPr>
              <a:defRPr sz="1100">
                <a:solidFill>
                  <a:schemeClr val="bg2"/>
                </a:solidFill>
              </a:defRPr>
            </a:lvl1pPr>
          </a:lstStyle>
          <a:p>
            <a:r>
              <a:rPr lang="fr-FR"/>
              <a:t>Cliquez sur l'icône pour ajouter une image</a:t>
            </a:r>
            <a:endParaRPr lang="en-GB" dirty="0"/>
          </a:p>
        </p:txBody>
      </p:sp>
      <p:sp>
        <p:nvSpPr>
          <p:cNvPr id="15" name="Text Placeholder 10"/>
          <p:cNvSpPr>
            <a:spLocks noGrp="1"/>
          </p:cNvSpPr>
          <p:nvPr>
            <p:ph type="body" sz="quarter" idx="20"/>
          </p:nvPr>
        </p:nvSpPr>
        <p:spPr>
          <a:xfrm>
            <a:off x="4703665"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fr-FR"/>
              <a:t>Modifier les styles du texte du masque</a:t>
            </a:r>
          </a:p>
          <a:p>
            <a:pPr lvl="1"/>
            <a:r>
              <a:rPr lang="fr-FR"/>
              <a:t>Deuxième niveau</a:t>
            </a:r>
          </a:p>
        </p:txBody>
      </p:sp>
      <p:sp>
        <p:nvSpPr>
          <p:cNvPr id="17" name="Text Placeholder 10"/>
          <p:cNvSpPr>
            <a:spLocks noGrp="1"/>
          </p:cNvSpPr>
          <p:nvPr>
            <p:ph type="body" sz="quarter" idx="22"/>
          </p:nvPr>
        </p:nvSpPr>
        <p:spPr>
          <a:xfrm>
            <a:off x="4703665" y="1851257"/>
            <a:ext cx="1948830" cy="590213"/>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6" name="Picture Placeholder 6"/>
          <p:cNvSpPr>
            <a:spLocks noGrp="1"/>
          </p:cNvSpPr>
          <p:nvPr>
            <p:ph type="pic" sz="quarter" idx="21"/>
          </p:nvPr>
        </p:nvSpPr>
        <p:spPr>
          <a:xfrm>
            <a:off x="4703665" y="2441473"/>
            <a:ext cx="1948830" cy="1851624"/>
          </a:xfrm>
        </p:spPr>
        <p:txBody>
          <a:bodyPr lIns="72000" tIns="72000" rIns="72000" bIns="72000">
            <a:normAutofit/>
          </a:bodyPr>
          <a:lstStyle>
            <a:lvl1pPr>
              <a:defRPr sz="1100">
                <a:solidFill>
                  <a:schemeClr val="bg2"/>
                </a:solidFill>
              </a:defRPr>
            </a:lvl1pPr>
          </a:lstStyle>
          <a:p>
            <a:r>
              <a:rPr lang="fr-FR"/>
              <a:t>Cliquez sur l'icône pour ajouter une image</a:t>
            </a:r>
            <a:endParaRPr lang="en-GB"/>
          </a:p>
        </p:txBody>
      </p:sp>
      <p:sp>
        <p:nvSpPr>
          <p:cNvPr id="18" name="Text Placeholder 10"/>
          <p:cNvSpPr>
            <a:spLocks noGrp="1"/>
          </p:cNvSpPr>
          <p:nvPr>
            <p:ph type="body" sz="quarter" idx="23"/>
          </p:nvPr>
        </p:nvSpPr>
        <p:spPr>
          <a:xfrm>
            <a:off x="6937995"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fr-FR"/>
              <a:t>Modifier les styles du texte du masque</a:t>
            </a:r>
          </a:p>
          <a:p>
            <a:pPr lvl="1"/>
            <a:r>
              <a:rPr lang="fr-FR"/>
              <a:t>Deuxième niveau</a:t>
            </a:r>
          </a:p>
        </p:txBody>
      </p:sp>
      <p:sp>
        <p:nvSpPr>
          <p:cNvPr id="20" name="Text Placeholder 10"/>
          <p:cNvSpPr>
            <a:spLocks noGrp="1"/>
          </p:cNvSpPr>
          <p:nvPr>
            <p:ph type="body" sz="quarter" idx="25"/>
          </p:nvPr>
        </p:nvSpPr>
        <p:spPr>
          <a:xfrm>
            <a:off x="6937995" y="1851257"/>
            <a:ext cx="1948830" cy="590213"/>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9" name="Picture Placeholder 6"/>
          <p:cNvSpPr>
            <a:spLocks noGrp="1"/>
          </p:cNvSpPr>
          <p:nvPr>
            <p:ph type="pic" sz="quarter" idx="24"/>
          </p:nvPr>
        </p:nvSpPr>
        <p:spPr>
          <a:xfrm>
            <a:off x="6937995" y="2441473"/>
            <a:ext cx="1948830" cy="1851624"/>
          </a:xfrm>
        </p:spPr>
        <p:txBody>
          <a:bodyPr lIns="72000" tIns="72000" rIns="72000" bIns="72000">
            <a:normAutofit/>
          </a:bodyPr>
          <a:lstStyle>
            <a:lvl1pPr>
              <a:defRPr sz="1100">
                <a:solidFill>
                  <a:schemeClr val="bg2"/>
                </a:solidFill>
              </a:defRPr>
            </a:lvl1pPr>
          </a:lstStyle>
          <a:p>
            <a:r>
              <a:rPr lang="fr-FR"/>
              <a:t>Cliquez sur l'icône pour ajouter une image</a:t>
            </a:r>
            <a:endParaRPr lang="en-GB"/>
          </a:p>
        </p:txBody>
      </p:sp>
    </p:spTree>
    <p:extLst>
      <p:ext uri="{BB962C8B-B14F-4D97-AF65-F5344CB8AC3E}">
        <p14:creationId xmlns:p14="http://schemas.microsoft.com/office/powerpoint/2010/main" val="1893932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851259"/>
            <a:ext cx="3864347"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5012927" y="1851259"/>
            <a:ext cx="3873898"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0" name="Text Placeholder 9"/>
          <p:cNvSpPr>
            <a:spLocks noGrp="1"/>
          </p:cNvSpPr>
          <p:nvPr>
            <p:ph type="body" sz="quarter" idx="20"/>
          </p:nvPr>
        </p:nvSpPr>
        <p:spPr>
          <a:xfrm>
            <a:off x="242687" y="2668923"/>
            <a:ext cx="3864347" cy="2706348"/>
          </a:xfrm>
        </p:spPr>
        <p:txBody>
          <a:bodyPr lIns="73459" rIns="24486"/>
          <a:lstStyle>
            <a:lvl1pPr>
              <a:defRPr sz="1500"/>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5" name="Text Placeholder 9"/>
          <p:cNvSpPr>
            <a:spLocks noGrp="1"/>
          </p:cNvSpPr>
          <p:nvPr>
            <p:ph type="body" sz="quarter" idx="21"/>
          </p:nvPr>
        </p:nvSpPr>
        <p:spPr>
          <a:xfrm>
            <a:off x="5012927" y="2668923"/>
            <a:ext cx="3873898" cy="2706348"/>
          </a:xfrm>
        </p:spPr>
        <p:txBody>
          <a:bodyPr lIns="73459" rIns="24486"/>
          <a:lstStyle>
            <a:lvl1pPr>
              <a:defRPr sz="1500"/>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2" name="Text Placeholder 6"/>
          <p:cNvSpPr>
            <a:spLocks noGrp="1"/>
          </p:cNvSpPr>
          <p:nvPr>
            <p:ph type="body" sz="quarter" idx="16" hasCustomPrompt="1"/>
          </p:nvPr>
        </p:nvSpPr>
        <p:spPr>
          <a:xfrm>
            <a:off x="232378" y="5620955"/>
            <a:ext cx="6725791"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3002356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851261"/>
            <a:ext cx="2654085"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3255266" y="1851259"/>
            <a:ext cx="2654085"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7" name="Text Placeholder 10"/>
          <p:cNvSpPr>
            <a:spLocks noGrp="1"/>
          </p:cNvSpPr>
          <p:nvPr>
            <p:ph type="body" sz="quarter" idx="22"/>
          </p:nvPr>
        </p:nvSpPr>
        <p:spPr>
          <a:xfrm>
            <a:off x="6232737" y="1851261"/>
            <a:ext cx="2654085"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8" name="Text Placeholder 9"/>
          <p:cNvSpPr>
            <a:spLocks noGrp="1"/>
          </p:cNvSpPr>
          <p:nvPr>
            <p:ph type="body" sz="quarter" idx="23"/>
          </p:nvPr>
        </p:nvSpPr>
        <p:spPr>
          <a:xfrm>
            <a:off x="250368" y="2668923"/>
            <a:ext cx="2654086" cy="2706348"/>
          </a:xfrm>
        </p:spPr>
        <p:txBody>
          <a:bodyPr lIns="73459" rIns="24486"/>
          <a:lstStyle>
            <a:lvl1pPr>
              <a:defRPr sz="1500"/>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9" name="Text Placeholder 9"/>
          <p:cNvSpPr>
            <a:spLocks noGrp="1"/>
          </p:cNvSpPr>
          <p:nvPr>
            <p:ph type="body" sz="quarter" idx="21"/>
          </p:nvPr>
        </p:nvSpPr>
        <p:spPr>
          <a:xfrm>
            <a:off x="3255266" y="2668923"/>
            <a:ext cx="2654086" cy="2706348"/>
          </a:xfrm>
        </p:spPr>
        <p:txBody>
          <a:bodyPr lIns="73459" rIns="24486"/>
          <a:lstStyle>
            <a:lvl1pPr>
              <a:defRPr sz="1500"/>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0" name="Text Placeholder 9"/>
          <p:cNvSpPr>
            <a:spLocks noGrp="1"/>
          </p:cNvSpPr>
          <p:nvPr>
            <p:ph type="body" sz="quarter" idx="24"/>
          </p:nvPr>
        </p:nvSpPr>
        <p:spPr>
          <a:xfrm>
            <a:off x="6232739" y="2668923"/>
            <a:ext cx="2654086" cy="2706348"/>
          </a:xfrm>
        </p:spPr>
        <p:txBody>
          <a:bodyPr lIns="73459" rIns="24486"/>
          <a:lstStyle>
            <a:lvl1pPr>
              <a:defRPr sz="1500"/>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6" name="Text Placeholder 6"/>
          <p:cNvSpPr>
            <a:spLocks noGrp="1"/>
          </p:cNvSpPr>
          <p:nvPr>
            <p:ph type="body" sz="quarter" idx="16" hasCustomPrompt="1"/>
          </p:nvPr>
        </p:nvSpPr>
        <p:spPr>
          <a:xfrm>
            <a:off x="232377" y="5620955"/>
            <a:ext cx="7880266"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8976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7870391"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7" y="1851259"/>
            <a:ext cx="1912119"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2477195" y="1851259"/>
            <a:ext cx="1912119"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17" name="Text Placeholder 10"/>
          <p:cNvSpPr>
            <a:spLocks noGrp="1"/>
          </p:cNvSpPr>
          <p:nvPr>
            <p:ph type="body" sz="quarter" idx="22"/>
          </p:nvPr>
        </p:nvSpPr>
        <p:spPr>
          <a:xfrm>
            <a:off x="4713860" y="1851259"/>
            <a:ext cx="1912119"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20" name="Text Placeholder 10"/>
          <p:cNvSpPr>
            <a:spLocks noGrp="1"/>
          </p:cNvSpPr>
          <p:nvPr>
            <p:ph type="body" sz="quarter" idx="25"/>
          </p:nvPr>
        </p:nvSpPr>
        <p:spPr>
          <a:xfrm>
            <a:off x="6950526" y="1851259"/>
            <a:ext cx="1912119" cy="590215"/>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fr-FR"/>
              <a:t>Modifier les styles du texte du masque</a:t>
            </a:r>
          </a:p>
        </p:txBody>
      </p:sp>
      <p:sp>
        <p:nvSpPr>
          <p:cNvPr id="21" name="Text Placeholder 9"/>
          <p:cNvSpPr>
            <a:spLocks noGrp="1"/>
          </p:cNvSpPr>
          <p:nvPr>
            <p:ph type="body" sz="quarter" idx="20"/>
          </p:nvPr>
        </p:nvSpPr>
        <p:spPr>
          <a:xfrm>
            <a:off x="240527" y="2668923"/>
            <a:ext cx="1912119" cy="2706348"/>
          </a:xfrm>
        </p:spPr>
        <p:txBody>
          <a:bodyPr lIns="73459" rIns="24486"/>
          <a:lstStyle>
            <a:lvl1pPr>
              <a:defRPr sz="1500"/>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2" name="Text Placeholder 9"/>
          <p:cNvSpPr>
            <a:spLocks noGrp="1"/>
          </p:cNvSpPr>
          <p:nvPr>
            <p:ph type="body" sz="quarter" idx="21"/>
          </p:nvPr>
        </p:nvSpPr>
        <p:spPr>
          <a:xfrm>
            <a:off x="2477195" y="2668923"/>
            <a:ext cx="1912119" cy="2706348"/>
          </a:xfrm>
        </p:spPr>
        <p:txBody>
          <a:bodyPr lIns="73459" rIns="24486"/>
          <a:lstStyle>
            <a:lvl1pPr>
              <a:defRPr sz="1500"/>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3" name="Text Placeholder 9"/>
          <p:cNvSpPr>
            <a:spLocks noGrp="1"/>
          </p:cNvSpPr>
          <p:nvPr>
            <p:ph type="body" sz="quarter" idx="26"/>
          </p:nvPr>
        </p:nvSpPr>
        <p:spPr>
          <a:xfrm>
            <a:off x="4713860" y="2668923"/>
            <a:ext cx="1912119" cy="2706348"/>
          </a:xfrm>
        </p:spPr>
        <p:txBody>
          <a:bodyPr lIns="73459" rIns="24486"/>
          <a:lstStyle>
            <a:lvl1pPr>
              <a:defRPr sz="1500"/>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4" name="Text Placeholder 9"/>
          <p:cNvSpPr>
            <a:spLocks noGrp="1"/>
          </p:cNvSpPr>
          <p:nvPr>
            <p:ph type="body" sz="quarter" idx="27"/>
          </p:nvPr>
        </p:nvSpPr>
        <p:spPr>
          <a:xfrm>
            <a:off x="6950526" y="2668923"/>
            <a:ext cx="1912119" cy="2706348"/>
          </a:xfrm>
        </p:spPr>
        <p:txBody>
          <a:bodyPr lIns="73459" rIns="24486"/>
          <a:lstStyle>
            <a:lvl1pPr>
              <a:defRPr sz="1500"/>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6" name="Text Placeholder 6"/>
          <p:cNvSpPr>
            <a:spLocks noGrp="1"/>
          </p:cNvSpPr>
          <p:nvPr>
            <p:ph type="body" sz="quarter" idx="16" hasCustomPrompt="1"/>
          </p:nvPr>
        </p:nvSpPr>
        <p:spPr>
          <a:xfrm>
            <a:off x="240527" y="5620955"/>
            <a:ext cx="6717639"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90653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2218985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509782" y="2159746"/>
            <a:ext cx="1515340" cy="2783637"/>
          </a:xfrm>
        </p:spPr>
        <p:txBody>
          <a:bodyPr/>
          <a:lstStyle/>
          <a:p>
            <a:r>
              <a:rPr lang="fr-FR"/>
              <a:t>Cliquez sur l'icône pour ajouter une image</a:t>
            </a:r>
            <a:endParaRPr lang="en-GB" dirty="0"/>
          </a:p>
        </p:txBody>
      </p:sp>
    </p:spTree>
    <p:extLst>
      <p:ext uri="{BB962C8B-B14F-4D97-AF65-F5344CB8AC3E}">
        <p14:creationId xmlns:p14="http://schemas.microsoft.com/office/powerpoint/2010/main" val="2268298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icture Section Header">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 y="0"/>
            <a:ext cx="9143999" cy="6858000"/>
          </a:xfrm>
          <a:effectLst/>
        </p:spPr>
        <p:txBody>
          <a:bodyPr/>
          <a:lstStyle>
            <a:lvl1pPr>
              <a:defRPr baseline="0"/>
            </a:lvl1pPr>
          </a:lstStyle>
          <a:p>
            <a:r>
              <a:rPr lang="en-GB" dirty="0"/>
              <a:t/>
            </a:r>
            <a:br>
              <a:rPr lang="en-GB" dirty="0"/>
            </a:br>
            <a:r>
              <a:rPr lang="en-GB" dirty="0"/>
              <a:t>     Copy Desired Image, Select this placeholder, Paste &amp; Then “Send to back”</a:t>
            </a:r>
          </a:p>
        </p:txBody>
      </p:sp>
      <p:sp>
        <p:nvSpPr>
          <p:cNvPr id="2" name="Title 1"/>
          <p:cNvSpPr>
            <a:spLocks noGrp="1"/>
          </p:cNvSpPr>
          <p:nvPr>
            <p:ph type="title" hasCustomPrompt="1"/>
          </p:nvPr>
        </p:nvSpPr>
        <p:spPr>
          <a:xfrm>
            <a:off x="564094" y="3305917"/>
            <a:ext cx="7093160" cy="960263"/>
          </a:xfrm>
          <a:effectLst>
            <a:outerShdw blurRad="825500" algn="ctr" rotWithShape="0">
              <a:prstClr val="black">
                <a:alpha val="20000"/>
              </a:prstClr>
            </a:outerShdw>
          </a:effectLst>
        </p:spPr>
        <p:txBody>
          <a:bodyPr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628273" y="2476736"/>
            <a:ext cx="6033722" cy="829179"/>
          </a:xfrm>
        </p:spPr>
        <p:txBody>
          <a:bodyPr anchor="b">
            <a:normAutofit/>
          </a:bodyPr>
          <a:lstStyle>
            <a:lvl1pPr>
              <a:spcBef>
                <a:spcPts val="1224"/>
              </a:spcBef>
              <a:defRPr sz="2700" b="0" cap="none" baseline="0">
                <a:solidFill>
                  <a:schemeClr val="bg1"/>
                </a:solidFill>
                <a:effectLst>
                  <a:outerShdw blurRad="228600" algn="ctr" rotWithShape="0">
                    <a:prstClr val="black">
                      <a:alpha val="40000"/>
                    </a:prstClr>
                  </a:outerShdw>
                </a:effectLst>
              </a:defRPr>
            </a:lvl1pPr>
          </a:lstStyle>
          <a:p>
            <a:pPr lvl="0"/>
            <a:r>
              <a:rPr lang="en-US" dirty="0"/>
              <a:t>Lorem Ipsum</a:t>
            </a:r>
            <a:endParaRPr lang="en-GB" dirty="0"/>
          </a:p>
        </p:txBody>
      </p:sp>
      <p:sp>
        <p:nvSpPr>
          <p:cNvPr id="4" name="Footer Placeholder 3"/>
          <p:cNvSpPr>
            <a:spLocks noGrp="1"/>
          </p:cNvSpPr>
          <p:nvPr>
            <p:ph type="ftr" sz="quarter" idx="16"/>
          </p:nvPr>
        </p:nvSpPr>
        <p:spPr>
          <a:xfrm>
            <a:off x="614374" y="6200608"/>
            <a:ext cx="4951963" cy="346923"/>
          </a:xfrm>
          <a:prstGeom prst="rect">
            <a:avLst/>
          </a:prstGeom>
        </p:spPr>
        <p:txBody>
          <a:bodyPr vert="horz" lIns="0" tIns="0" rIns="0" bIns="0" rtlCol="0" anchor="b"/>
          <a:lstStyle>
            <a:lvl1pPr>
              <a:defRPr lang="en-GB" sz="800" smtClean="0">
                <a:solidFill>
                  <a:schemeClr val="bg1"/>
                </a:solidFill>
              </a:defRPr>
            </a:lvl1pPr>
          </a:lstStyle>
          <a:p>
            <a:pPr>
              <a:lnSpc>
                <a:spcPct val="85000"/>
              </a:lnSpc>
              <a:spcBef>
                <a:spcPts val="204"/>
              </a:spcBef>
            </a:pPr>
            <a:r>
              <a:rPr lang="en-GB"/>
              <a:t>© 2015 Ipsos. </a:t>
            </a:r>
            <a:endParaRPr lang="en-GB" dirty="0"/>
          </a:p>
        </p:txBody>
      </p:sp>
      <p:sp>
        <p:nvSpPr>
          <p:cNvPr id="5" name="Slide Number Placeholder 4"/>
          <p:cNvSpPr>
            <a:spLocks noGrp="1"/>
          </p:cNvSpPr>
          <p:nvPr>
            <p:ph type="sldNum" sz="quarter" idx="17"/>
          </p:nvPr>
        </p:nvSpPr>
        <p:spPr>
          <a:xfrm>
            <a:off x="247314" y="6200608"/>
            <a:ext cx="382425" cy="346923"/>
          </a:xfrm>
          <a:prstGeom prst="rect">
            <a:avLst/>
          </a:prstGeom>
        </p:spPr>
        <p:txBody>
          <a:bodyPr vert="horz" lIns="0" tIns="0" rIns="0" bIns="0" rtlCol="0" anchor="b"/>
          <a:lstStyle>
            <a:lvl1pPr>
              <a:defRPr lang="en-US" sz="800" smtClean="0">
                <a:solidFill>
                  <a:schemeClr val="bg1"/>
                </a:solidFill>
              </a:defRPr>
            </a:lvl1pPr>
          </a:lstStyle>
          <a:p>
            <a:pPr>
              <a:lnSpc>
                <a:spcPct val="85000"/>
              </a:lnSpc>
              <a:spcBef>
                <a:spcPts val="204"/>
              </a:spcBef>
            </a:pPr>
            <a:fld id="{7F034911-0302-4AAB-AEF0-815419E29289}" type="slidenum">
              <a:rPr lang="en-GB" smtClean="0"/>
              <a:pPr>
                <a:lnSpc>
                  <a:spcPct val="85000"/>
                </a:lnSpc>
                <a:spcBef>
                  <a:spcPts val="204"/>
                </a:spcBef>
              </a:pPr>
              <a:t>‹N°›</a:t>
            </a:fld>
            <a:endParaRPr lang="en-GB" dirty="0"/>
          </a:p>
        </p:txBody>
      </p:sp>
    </p:spTree>
    <p:extLst>
      <p:ext uri="{BB962C8B-B14F-4D97-AF65-F5344CB8AC3E}">
        <p14:creationId xmlns:p14="http://schemas.microsoft.com/office/powerpoint/2010/main" val="3124533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468331" y="2276392"/>
            <a:ext cx="1841804" cy="3227173"/>
          </a:xfrm>
        </p:spPr>
        <p:txBody>
          <a:bodyPr/>
          <a:lstStyle/>
          <a:p>
            <a:r>
              <a:rPr lang="fr-FR"/>
              <a:t>Cliquez sur l'icône pour ajouter une image</a:t>
            </a:r>
            <a:endParaRPr lang="en-GB" dirty="0"/>
          </a:p>
        </p:txBody>
      </p:sp>
      <p:sp>
        <p:nvSpPr>
          <p:cNvPr id="9" name="Text Placeholder 6"/>
          <p:cNvSpPr>
            <a:spLocks noGrp="1"/>
          </p:cNvSpPr>
          <p:nvPr>
            <p:ph type="body" sz="quarter" idx="17" hasCustomPrompt="1"/>
          </p:nvPr>
        </p:nvSpPr>
        <p:spPr>
          <a:xfrm>
            <a:off x="631889" y="5626410"/>
            <a:ext cx="6326278" cy="424383"/>
          </a:xfrm>
        </p:spPr>
        <p:txBody>
          <a:bodyPr anchor="b">
            <a:normAutofit/>
          </a:bodyPr>
          <a:lstStyle>
            <a:lvl1pPr algn="l">
              <a:lnSpc>
                <a:spcPct val="95000"/>
              </a:lnSpc>
              <a:spcBef>
                <a:spcPts val="204"/>
              </a:spcBef>
              <a:defRPr sz="1000" cap="none" baseline="0">
                <a:solidFill>
                  <a:schemeClr val="bg2"/>
                </a:solidFill>
              </a:defRPr>
            </a:lvl1pPr>
          </a:lstStyle>
          <a:p>
            <a:pPr lvl="0"/>
            <a:r>
              <a:rPr lang="en-US" dirty="0"/>
              <a:t>Question and Base</a:t>
            </a:r>
            <a:endParaRPr lang="en-GB" dirty="0"/>
          </a:p>
        </p:txBody>
      </p:sp>
    </p:spTree>
    <p:extLst>
      <p:ext uri="{BB962C8B-B14F-4D97-AF65-F5344CB8AC3E}">
        <p14:creationId xmlns:p14="http://schemas.microsoft.com/office/powerpoint/2010/main" val="507999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8389" y="-19050"/>
            <a:ext cx="4879268" cy="6885440"/>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879268"/>
              <a:gd name="connsiteY0" fmla="*/ 8965 h 5158757"/>
              <a:gd name="connsiteX1" fmla="*/ 2716306 w 4879268"/>
              <a:gd name="connsiteY1" fmla="*/ 0 h 5158757"/>
              <a:gd name="connsiteX2" fmla="*/ 4879268 w 4879268"/>
              <a:gd name="connsiteY2" fmla="*/ 5158757 h 5158757"/>
              <a:gd name="connsiteX3" fmla="*/ 0 w 4879268"/>
              <a:gd name="connsiteY3" fmla="*/ 5152465 h 5158757"/>
              <a:gd name="connsiteX4" fmla="*/ 0 w 4879268"/>
              <a:gd name="connsiteY4" fmla="*/ 8965 h 5158757"/>
              <a:gd name="connsiteX0" fmla="*/ 0 w 4879268"/>
              <a:gd name="connsiteY0" fmla="*/ 2673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2673 h 5152465"/>
              <a:gd name="connsiteX0" fmla="*/ 0 w 4879268"/>
              <a:gd name="connsiteY0" fmla="*/ 8965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8965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8389 w 4879268"/>
              <a:gd name="connsiteY0" fmla="*/ 8966 h 5152465"/>
              <a:gd name="connsiteX1" fmla="*/ 2716306 w 4879268"/>
              <a:gd name="connsiteY1" fmla="*/ 0 h 5152465"/>
              <a:gd name="connsiteX2" fmla="*/ 4879268 w 4879268"/>
              <a:gd name="connsiteY2" fmla="*/ 5152465 h 5152465"/>
              <a:gd name="connsiteX3" fmla="*/ 0 w 4879268"/>
              <a:gd name="connsiteY3" fmla="*/ 5146173 h 5152465"/>
              <a:gd name="connsiteX4" fmla="*/ 8389 w 4879268"/>
              <a:gd name="connsiteY4" fmla="*/ 8966 h 5152465"/>
              <a:gd name="connsiteX0" fmla="*/ 8389 w 4879268"/>
              <a:gd name="connsiteY0" fmla="*/ 0 h 5152725"/>
              <a:gd name="connsiteX1" fmla="*/ 2716306 w 4879268"/>
              <a:gd name="connsiteY1" fmla="*/ 260 h 5152725"/>
              <a:gd name="connsiteX2" fmla="*/ 4879268 w 4879268"/>
              <a:gd name="connsiteY2" fmla="*/ 5152725 h 5152725"/>
              <a:gd name="connsiteX3" fmla="*/ 0 w 4879268"/>
              <a:gd name="connsiteY3" fmla="*/ 5146433 h 5152725"/>
              <a:gd name="connsiteX4" fmla="*/ 8389 w 4879268"/>
              <a:gd name="connsiteY4" fmla="*/ 0 h 51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268" h="5152725">
                <a:moveTo>
                  <a:pt x="8389" y="0"/>
                </a:moveTo>
                <a:lnTo>
                  <a:pt x="2716306" y="260"/>
                </a:lnTo>
                <a:lnTo>
                  <a:pt x="4879268" y="5152725"/>
                </a:lnTo>
                <a:lnTo>
                  <a:pt x="0" y="5146433"/>
                </a:lnTo>
                <a:cubicBezTo>
                  <a:pt x="2796" y="3434031"/>
                  <a:pt x="5593" y="1712402"/>
                  <a:pt x="8389" y="0"/>
                </a:cubicBezTo>
                <a:close/>
              </a:path>
            </a:pathLst>
          </a:custGeom>
        </p:spPr>
        <p:txBody>
          <a:bodyPr/>
          <a:lstStyle/>
          <a:p>
            <a:r>
              <a:rPr lang="fr-FR"/>
              <a:t>Cliquez sur l'icône pour ajouter une image</a:t>
            </a:r>
            <a:endParaRPr lang="en-GB"/>
          </a:p>
        </p:txBody>
      </p:sp>
      <p:sp>
        <p:nvSpPr>
          <p:cNvPr id="3" name="Subtitle 2"/>
          <p:cNvSpPr>
            <a:spLocks noGrp="1"/>
          </p:cNvSpPr>
          <p:nvPr>
            <p:ph type="subTitle" idx="1" hasCustomPrompt="1"/>
          </p:nvPr>
        </p:nvSpPr>
        <p:spPr>
          <a:xfrm>
            <a:off x="4652769" y="1851261"/>
            <a:ext cx="4216925" cy="2997135"/>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9" name="Footer Placeholder 3"/>
          <p:cNvSpPr>
            <a:spLocks noGrp="1"/>
          </p:cNvSpPr>
          <p:nvPr>
            <p:ph type="ftr" sz="quarter" idx="15"/>
          </p:nvPr>
        </p:nvSpPr>
        <p:spPr>
          <a:xfrm>
            <a:off x="614375" y="6221081"/>
            <a:ext cx="3164412" cy="35932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0"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‹N°›</a:t>
            </a:fld>
            <a:endParaRPr lang="en-GB" dirty="0"/>
          </a:p>
        </p:txBody>
      </p:sp>
      <p:grpSp>
        <p:nvGrpSpPr>
          <p:cNvPr id="23" name="Group 22"/>
          <p:cNvGrpSpPr/>
          <p:nvPr userDrawn="1"/>
        </p:nvGrpSpPr>
        <p:grpSpPr>
          <a:xfrm>
            <a:off x="6965726" y="6232981"/>
            <a:ext cx="1933546" cy="355982"/>
            <a:chOff x="10239375" y="6688139"/>
            <a:chExt cx="2842245" cy="523426"/>
          </a:xfrm>
        </p:grpSpPr>
        <p:pic>
          <p:nvPicPr>
            <p:cNvPr id="24" name="Picture 23"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5" name="Picture 24"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6"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833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79002" y="2928371"/>
            <a:ext cx="2190693"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3"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4"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‹N°›</a:t>
            </a:fld>
            <a:endParaRPr lang="en-GB" dirty="0"/>
          </a:p>
        </p:txBody>
      </p:sp>
      <p:sp>
        <p:nvSpPr>
          <p:cNvPr id="17"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fr-FR"/>
              <a:t>Cliquez sur l'icône pour ajouter une image</a:t>
            </a:r>
            <a:endParaRPr lang="en-GB"/>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8"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289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9" name="Picture Placeholder 5"/>
          <p:cNvSpPr>
            <a:spLocks noGrp="1"/>
          </p:cNvSpPr>
          <p:nvPr>
            <p:ph type="pic" sz="quarter" idx="18"/>
          </p:nvPr>
        </p:nvSpPr>
        <p:spPr>
          <a:xfrm>
            <a:off x="-8389" y="-19050"/>
            <a:ext cx="4879268" cy="6885440"/>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879268"/>
              <a:gd name="connsiteY0" fmla="*/ 8965 h 5158757"/>
              <a:gd name="connsiteX1" fmla="*/ 2716306 w 4879268"/>
              <a:gd name="connsiteY1" fmla="*/ 0 h 5158757"/>
              <a:gd name="connsiteX2" fmla="*/ 4879268 w 4879268"/>
              <a:gd name="connsiteY2" fmla="*/ 5158757 h 5158757"/>
              <a:gd name="connsiteX3" fmla="*/ 0 w 4879268"/>
              <a:gd name="connsiteY3" fmla="*/ 5152465 h 5158757"/>
              <a:gd name="connsiteX4" fmla="*/ 0 w 4879268"/>
              <a:gd name="connsiteY4" fmla="*/ 8965 h 5158757"/>
              <a:gd name="connsiteX0" fmla="*/ 0 w 4879268"/>
              <a:gd name="connsiteY0" fmla="*/ 2673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2673 h 5152465"/>
              <a:gd name="connsiteX0" fmla="*/ 0 w 4879268"/>
              <a:gd name="connsiteY0" fmla="*/ 8965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8965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8389 w 4879268"/>
              <a:gd name="connsiteY0" fmla="*/ 8966 h 5152465"/>
              <a:gd name="connsiteX1" fmla="*/ 2716306 w 4879268"/>
              <a:gd name="connsiteY1" fmla="*/ 0 h 5152465"/>
              <a:gd name="connsiteX2" fmla="*/ 4879268 w 4879268"/>
              <a:gd name="connsiteY2" fmla="*/ 5152465 h 5152465"/>
              <a:gd name="connsiteX3" fmla="*/ 0 w 4879268"/>
              <a:gd name="connsiteY3" fmla="*/ 5146173 h 5152465"/>
              <a:gd name="connsiteX4" fmla="*/ 8389 w 4879268"/>
              <a:gd name="connsiteY4" fmla="*/ 8966 h 5152465"/>
              <a:gd name="connsiteX0" fmla="*/ 8389 w 4879268"/>
              <a:gd name="connsiteY0" fmla="*/ 0 h 5152725"/>
              <a:gd name="connsiteX1" fmla="*/ 2716306 w 4879268"/>
              <a:gd name="connsiteY1" fmla="*/ 260 h 5152725"/>
              <a:gd name="connsiteX2" fmla="*/ 4879268 w 4879268"/>
              <a:gd name="connsiteY2" fmla="*/ 5152725 h 5152725"/>
              <a:gd name="connsiteX3" fmla="*/ 0 w 4879268"/>
              <a:gd name="connsiteY3" fmla="*/ 5146433 h 5152725"/>
              <a:gd name="connsiteX4" fmla="*/ 8389 w 4879268"/>
              <a:gd name="connsiteY4" fmla="*/ 0 h 51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268" h="5152725">
                <a:moveTo>
                  <a:pt x="8389" y="0"/>
                </a:moveTo>
                <a:lnTo>
                  <a:pt x="2716306" y="260"/>
                </a:lnTo>
                <a:lnTo>
                  <a:pt x="4879268" y="5152725"/>
                </a:lnTo>
                <a:lnTo>
                  <a:pt x="0" y="5146433"/>
                </a:lnTo>
                <a:cubicBezTo>
                  <a:pt x="2796" y="3434031"/>
                  <a:pt x="5593" y="1712402"/>
                  <a:pt x="8389" y="0"/>
                </a:cubicBezTo>
                <a:close/>
              </a:path>
            </a:pathLst>
          </a:custGeom>
        </p:spPr>
        <p:txBody>
          <a:bodyPr/>
          <a:lstStyle/>
          <a:p>
            <a:r>
              <a:rPr lang="fr-FR"/>
              <a:t>Cliquez sur l'icône pour ajouter une image</a:t>
            </a:r>
            <a:endParaRPr lang="en-GB"/>
          </a:p>
        </p:txBody>
      </p:sp>
      <p:sp>
        <p:nvSpPr>
          <p:cNvPr id="3" name="Subtitle 2"/>
          <p:cNvSpPr>
            <a:spLocks noGrp="1"/>
          </p:cNvSpPr>
          <p:nvPr>
            <p:ph type="subTitle" idx="1" hasCustomPrompt="1"/>
          </p:nvPr>
        </p:nvSpPr>
        <p:spPr>
          <a:xfrm>
            <a:off x="4670049" y="1851261"/>
            <a:ext cx="4216925" cy="2997135"/>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10"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‹N°›</a:t>
            </a:fld>
            <a:endParaRPr lang="en-GB" dirty="0"/>
          </a:p>
        </p:txBody>
      </p:sp>
      <p:grpSp>
        <p:nvGrpSpPr>
          <p:cNvPr id="20" name="Group 19"/>
          <p:cNvGrpSpPr/>
          <p:nvPr userDrawn="1"/>
        </p:nvGrpSpPr>
        <p:grpSpPr>
          <a:xfrm>
            <a:off x="6965726" y="6232981"/>
            <a:ext cx="1933546" cy="355982"/>
            <a:chOff x="10239375" y="6688139"/>
            <a:chExt cx="2842245" cy="523426"/>
          </a:xfrm>
        </p:grpSpPr>
        <p:pic>
          <p:nvPicPr>
            <p:cNvPr id="21" name="Picture 20"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2" name="Picture 21"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8"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11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 wide image [Red]">
    <p:bg>
      <p:bgPr>
        <a:solidFill>
          <a:schemeClr val="accent1"/>
        </a:solidFill>
        <a:effectLst/>
      </p:bgPr>
    </p:bg>
    <p:spTree>
      <p:nvGrpSpPr>
        <p:cNvPr id="1" name=""/>
        <p:cNvGrpSpPr/>
        <p:nvPr/>
      </p:nvGrpSpPr>
      <p:grpSpPr>
        <a:xfrm>
          <a:off x="0" y="0"/>
          <a:ext cx="0" cy="0"/>
          <a:chOff x="0" y="0"/>
          <a:chExt cx="0" cy="0"/>
        </a:xfrm>
      </p:grpSpPr>
      <p:sp>
        <p:nvSpPr>
          <p:cNvPr id="20" name="Picture Placeholder 3"/>
          <p:cNvSpPr>
            <a:spLocks noGrp="1"/>
          </p:cNvSpPr>
          <p:nvPr>
            <p:ph type="pic" sz="quarter" idx="10"/>
          </p:nvPr>
        </p:nvSpPr>
        <p:spPr>
          <a:xfrm>
            <a:off x="0" y="-11951"/>
            <a:ext cx="6313395" cy="6905811"/>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 name="connsiteX0" fmla="*/ 0 w 6313395"/>
              <a:gd name="connsiteY0" fmla="*/ 8964 h 5179357"/>
              <a:gd name="connsiteX1" fmla="*/ 4529418 w 6313395"/>
              <a:gd name="connsiteY1" fmla="*/ 0 h 5179357"/>
              <a:gd name="connsiteX2" fmla="*/ 6313395 w 6313395"/>
              <a:gd name="connsiteY2" fmla="*/ 5179357 h 5179357"/>
              <a:gd name="connsiteX3" fmla="*/ 0 w 6313395"/>
              <a:gd name="connsiteY3" fmla="*/ 5152464 h 5179357"/>
              <a:gd name="connsiteX4" fmla="*/ 0 w 6313395"/>
              <a:gd name="connsiteY4" fmla="*/ 8964 h 5179357"/>
              <a:gd name="connsiteX0" fmla="*/ 0 w 6313395"/>
              <a:gd name="connsiteY0" fmla="*/ 8964 h 5179358"/>
              <a:gd name="connsiteX1" fmla="*/ 4529418 w 6313395"/>
              <a:gd name="connsiteY1" fmla="*/ 0 h 5179358"/>
              <a:gd name="connsiteX2" fmla="*/ 6313395 w 6313395"/>
              <a:gd name="connsiteY2" fmla="*/ 5179357 h 5179358"/>
              <a:gd name="connsiteX3" fmla="*/ 8965 w 6313395"/>
              <a:gd name="connsiteY3" fmla="*/ 5179358 h 5179358"/>
              <a:gd name="connsiteX4" fmla="*/ 0 w 6313395"/>
              <a:gd name="connsiteY4" fmla="*/ 8964 h 517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395" h="5179358">
                <a:moveTo>
                  <a:pt x="0" y="8964"/>
                </a:moveTo>
                <a:lnTo>
                  <a:pt x="4529418" y="0"/>
                </a:lnTo>
                <a:lnTo>
                  <a:pt x="6313395" y="5179357"/>
                </a:lnTo>
                <a:lnTo>
                  <a:pt x="8965" y="5179358"/>
                </a:lnTo>
                <a:cubicBezTo>
                  <a:pt x="5977" y="3455893"/>
                  <a:pt x="2988" y="1732429"/>
                  <a:pt x="0" y="8964"/>
                </a:cubicBezTo>
                <a:close/>
              </a:path>
            </a:pathLst>
          </a:custGeom>
        </p:spPr>
        <p:txBody>
          <a:bodyPr/>
          <a:lstStyle/>
          <a:p>
            <a:r>
              <a:rPr lang="fr-FR"/>
              <a:t>Cliquez sur l'icône pour ajouter une image</a:t>
            </a:r>
            <a:endParaRPr lang="en-GB"/>
          </a:p>
        </p:txBody>
      </p:sp>
      <p:sp>
        <p:nvSpPr>
          <p:cNvPr id="2" name="Title 1"/>
          <p:cNvSpPr>
            <a:spLocks noGrp="1"/>
          </p:cNvSpPr>
          <p:nvPr>
            <p:ph type="ctrTitle" hasCustomPrompt="1"/>
          </p:nvPr>
        </p:nvSpPr>
        <p:spPr>
          <a:xfrm>
            <a:off x="6889050" y="2859126"/>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2"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3"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‹N°›</a:t>
            </a:fld>
            <a:endParaRPr lang="en-GB" dirty="0"/>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1" name="Picture 20"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8"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47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859126"/>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2"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3"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‹N°›</a:t>
            </a:fld>
            <a:endParaRPr lang="en-GB" dirty="0"/>
          </a:p>
        </p:txBody>
      </p:sp>
      <p:sp>
        <p:nvSpPr>
          <p:cNvPr id="10"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fr-FR"/>
              <a:t>Cliquez sur l'icône pour ajouter une image</a:t>
            </a:r>
            <a:endParaRPr lang="en-GB"/>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7"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77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 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833" y="3306922"/>
            <a:ext cx="7093160" cy="960263"/>
          </a:xfrm>
        </p:spPr>
        <p:txBody>
          <a:bodyPr lIns="0"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221814" y="2477744"/>
            <a:ext cx="6033722" cy="829179"/>
          </a:xfrm>
        </p:spPr>
        <p:txBody>
          <a:bodyPr anchor="b">
            <a:normAutofit/>
          </a:bodyPr>
          <a:lstStyle>
            <a:lvl1pPr>
              <a:spcBef>
                <a:spcPts val="1224"/>
              </a:spcBef>
              <a:defRPr sz="2700" b="0" cap="none" baseline="0">
                <a:solidFill>
                  <a:schemeClr val="bg1"/>
                </a:solidFill>
              </a:defRPr>
            </a:lvl1pPr>
          </a:lstStyle>
          <a:p>
            <a:pPr lvl="0"/>
            <a:r>
              <a:rPr lang="en-US" dirty="0"/>
              <a:t>Lorem Ipsum</a:t>
            </a:r>
            <a:endParaRPr lang="en-GB" dirty="0"/>
          </a:p>
        </p:txBody>
      </p:sp>
      <p:sp>
        <p:nvSpPr>
          <p:cNvPr id="29" name="TextBox 28"/>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1"/>
              </a:solidFill>
              <a:latin typeface="+mn-lt"/>
              <a:ea typeface="+mn-ea"/>
              <a:cs typeface="+mn-cs"/>
            </a:endParaRPr>
          </a:p>
        </p:txBody>
      </p:sp>
      <p:sp>
        <p:nvSpPr>
          <p:cNvPr id="30" name="TextBox 29"/>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4" name="Picture 13"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4"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31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ill1_Title Only">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13" name="TextBox 12"/>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9" name="Picture 18"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6"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00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396"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2728743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7"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313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7"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03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Fill2_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21" name="TextBox 20"/>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1"/>
              </a:solidFill>
              <a:latin typeface="+mn-lt"/>
              <a:ea typeface="+mn-ea"/>
              <a:cs typeface="+mn-cs"/>
            </a:endParaRPr>
          </a:p>
        </p:txBody>
      </p:sp>
      <p:sp>
        <p:nvSpPr>
          <p:cNvPr id="22" name="TextBox 21"/>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3" name="Picture 12"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6"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67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ill2_Text Option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25791"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4000" y="1851257"/>
            <a:ext cx="7870391" cy="3524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7"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07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25791"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sp>
        <p:nvSpPr>
          <p:cNvPr id="12"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3" name="Group 12"/>
          <p:cNvGrpSpPr/>
          <p:nvPr userDrawn="1"/>
        </p:nvGrpSpPr>
        <p:grpSpPr>
          <a:xfrm>
            <a:off x="6965726" y="6232981"/>
            <a:ext cx="1933546" cy="355982"/>
            <a:chOff x="10239375" y="6688139"/>
            <a:chExt cx="2842245" cy="523426"/>
          </a:xfrm>
        </p:grpSpPr>
        <p:pic>
          <p:nvPicPr>
            <p:cNvPr id="20" name="Picture 19"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1" name="Picture 20"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8"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882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ill3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13" name="TextBox 12"/>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9" name="Picture 18"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6"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701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7"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5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sp>
        <p:nvSpPr>
          <p:cNvPr id="12"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3" name="Group 12"/>
          <p:cNvGrpSpPr/>
          <p:nvPr userDrawn="1"/>
        </p:nvGrpSpPr>
        <p:grpSpPr>
          <a:xfrm>
            <a:off x="6965726" y="6232981"/>
            <a:ext cx="1933546" cy="355982"/>
            <a:chOff x="10239375" y="6688139"/>
            <a:chExt cx="2842245" cy="523426"/>
          </a:xfrm>
        </p:grpSpPr>
        <p:pic>
          <p:nvPicPr>
            <p:cNvPr id="20" name="Picture 19"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2" name="Picture 21"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8" name="Picture 8" descr="C:\Users\Graphics Dude Ltd\Graphics Dude Ltd\Work\PC - IM - 150415A (template pt2)\Graphics\Tags\Observer-WT-electronic-color.png"/>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36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9526" y="-9523"/>
            <a:ext cx="4714345" cy="6875913"/>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 name="connsiteX0" fmla="*/ 0 w 3797216"/>
              <a:gd name="connsiteY0" fmla="*/ 8966 h 5152466"/>
              <a:gd name="connsiteX1" fmla="*/ 441511 w 3797216"/>
              <a:gd name="connsiteY1" fmla="*/ 0 h 5152466"/>
              <a:gd name="connsiteX2" fmla="*/ 3797216 w 3797216"/>
              <a:gd name="connsiteY2" fmla="*/ 5152466 h 5152466"/>
              <a:gd name="connsiteX3" fmla="*/ 0 w 3797216"/>
              <a:gd name="connsiteY3" fmla="*/ 5152466 h 5152466"/>
              <a:gd name="connsiteX4" fmla="*/ 0 w 3797216"/>
              <a:gd name="connsiteY4" fmla="*/ 8966 h 5152466"/>
              <a:gd name="connsiteX0" fmla="*/ 0 w 3797216"/>
              <a:gd name="connsiteY0" fmla="*/ 0 h 5143500"/>
              <a:gd name="connsiteX1" fmla="*/ 299780 w 3797216"/>
              <a:gd name="connsiteY1" fmla="*/ 16201 h 5143500"/>
              <a:gd name="connsiteX2" fmla="*/ 3797216 w 3797216"/>
              <a:gd name="connsiteY2" fmla="*/ 5143500 h 5143500"/>
              <a:gd name="connsiteX3" fmla="*/ 0 w 3797216"/>
              <a:gd name="connsiteY3" fmla="*/ 5143500 h 5143500"/>
              <a:gd name="connsiteX4" fmla="*/ 0 w 3797216"/>
              <a:gd name="connsiteY4" fmla="*/ 0 h 5143500"/>
              <a:gd name="connsiteX0" fmla="*/ 0 w 3974380"/>
              <a:gd name="connsiteY0" fmla="*/ 0 h 5143500"/>
              <a:gd name="connsiteX1" fmla="*/ 299780 w 3974380"/>
              <a:gd name="connsiteY1" fmla="*/ 16201 h 5143500"/>
              <a:gd name="connsiteX2" fmla="*/ 3974380 w 3974380"/>
              <a:gd name="connsiteY2" fmla="*/ 5118334 h 5143500"/>
              <a:gd name="connsiteX3" fmla="*/ 0 w 3974380"/>
              <a:gd name="connsiteY3" fmla="*/ 5143500 h 5143500"/>
              <a:gd name="connsiteX4" fmla="*/ 0 w 3974380"/>
              <a:gd name="connsiteY4" fmla="*/ 0 h 5143500"/>
              <a:gd name="connsiteX0" fmla="*/ 0 w 3974380"/>
              <a:gd name="connsiteY0" fmla="*/ 2675 h 5146175"/>
              <a:gd name="connsiteX1" fmla="*/ 306867 w 3974380"/>
              <a:gd name="connsiteY1" fmla="*/ 0 h 5146175"/>
              <a:gd name="connsiteX2" fmla="*/ 3974380 w 3974380"/>
              <a:gd name="connsiteY2" fmla="*/ 5121009 h 5146175"/>
              <a:gd name="connsiteX3" fmla="*/ 0 w 3974380"/>
              <a:gd name="connsiteY3" fmla="*/ 5146175 h 5146175"/>
              <a:gd name="connsiteX4" fmla="*/ 0 w 3974380"/>
              <a:gd name="connsiteY4" fmla="*/ 2675 h 5146175"/>
              <a:gd name="connsiteX0" fmla="*/ 0 w 3974380"/>
              <a:gd name="connsiteY0" fmla="*/ 2675 h 5152467"/>
              <a:gd name="connsiteX1" fmla="*/ 306867 w 3974380"/>
              <a:gd name="connsiteY1" fmla="*/ 0 h 5152467"/>
              <a:gd name="connsiteX2" fmla="*/ 3974380 w 3974380"/>
              <a:gd name="connsiteY2" fmla="*/ 5152467 h 5152467"/>
              <a:gd name="connsiteX3" fmla="*/ 0 w 3974380"/>
              <a:gd name="connsiteY3" fmla="*/ 5146175 h 5152467"/>
              <a:gd name="connsiteX4" fmla="*/ 0 w 3974380"/>
              <a:gd name="connsiteY4" fmla="*/ 2675 h 5152467"/>
              <a:gd name="connsiteX0" fmla="*/ 0 w 3974380"/>
              <a:gd name="connsiteY0" fmla="*/ 2675 h 5152467"/>
              <a:gd name="connsiteX1" fmla="*/ 306867 w 3974380"/>
              <a:gd name="connsiteY1" fmla="*/ 0 h 5152467"/>
              <a:gd name="connsiteX2" fmla="*/ 3974380 w 3974380"/>
              <a:gd name="connsiteY2" fmla="*/ 5152467 h 5152467"/>
              <a:gd name="connsiteX3" fmla="*/ 21260 w 3974380"/>
              <a:gd name="connsiteY3" fmla="*/ 5146175 h 5152467"/>
              <a:gd name="connsiteX4" fmla="*/ 0 w 3974380"/>
              <a:gd name="connsiteY4" fmla="*/ 2675 h 5152467"/>
              <a:gd name="connsiteX0" fmla="*/ 0 w 3974380"/>
              <a:gd name="connsiteY0" fmla="*/ 2675 h 5152467"/>
              <a:gd name="connsiteX1" fmla="*/ 306867 w 3974380"/>
              <a:gd name="connsiteY1" fmla="*/ 0 h 5152467"/>
              <a:gd name="connsiteX2" fmla="*/ 3974380 w 3974380"/>
              <a:gd name="connsiteY2" fmla="*/ 5152467 h 5152467"/>
              <a:gd name="connsiteX3" fmla="*/ 14173 w 3974380"/>
              <a:gd name="connsiteY3" fmla="*/ 5152467 h 5152467"/>
              <a:gd name="connsiteX4" fmla="*/ 0 w 3974380"/>
              <a:gd name="connsiteY4" fmla="*/ 2675 h 5152467"/>
              <a:gd name="connsiteX0" fmla="*/ 3766 w 3978146"/>
              <a:gd name="connsiteY0" fmla="*/ 2675 h 5152467"/>
              <a:gd name="connsiteX1" fmla="*/ 310633 w 3978146"/>
              <a:gd name="connsiteY1" fmla="*/ 0 h 5152467"/>
              <a:gd name="connsiteX2" fmla="*/ 3978146 w 3978146"/>
              <a:gd name="connsiteY2" fmla="*/ 5152467 h 5152467"/>
              <a:gd name="connsiteX3" fmla="*/ 1847 w 3978146"/>
              <a:gd name="connsiteY3" fmla="*/ 5152467 h 5152467"/>
              <a:gd name="connsiteX4" fmla="*/ 3766 w 3978146"/>
              <a:gd name="connsiteY4" fmla="*/ 2675 h 5152467"/>
              <a:gd name="connsiteX0" fmla="*/ 0 w 3982426"/>
              <a:gd name="connsiteY0" fmla="*/ 0 h 5171223"/>
              <a:gd name="connsiteX1" fmla="*/ 314913 w 3982426"/>
              <a:gd name="connsiteY1" fmla="*/ 18756 h 5171223"/>
              <a:gd name="connsiteX2" fmla="*/ 3982426 w 3982426"/>
              <a:gd name="connsiteY2" fmla="*/ 5171223 h 5171223"/>
              <a:gd name="connsiteX3" fmla="*/ 6127 w 3982426"/>
              <a:gd name="connsiteY3" fmla="*/ 5171223 h 5171223"/>
              <a:gd name="connsiteX4" fmla="*/ 0 w 3982426"/>
              <a:gd name="connsiteY4" fmla="*/ 0 h 5171223"/>
              <a:gd name="connsiteX0" fmla="*/ 0 w 3982426"/>
              <a:gd name="connsiteY0" fmla="*/ 0 h 5156935"/>
              <a:gd name="connsiteX1" fmla="*/ 314913 w 3982426"/>
              <a:gd name="connsiteY1" fmla="*/ 4468 h 5156935"/>
              <a:gd name="connsiteX2" fmla="*/ 3982426 w 3982426"/>
              <a:gd name="connsiteY2" fmla="*/ 5156935 h 5156935"/>
              <a:gd name="connsiteX3" fmla="*/ 6127 w 3982426"/>
              <a:gd name="connsiteY3" fmla="*/ 5156935 h 5156935"/>
              <a:gd name="connsiteX4" fmla="*/ 0 w 3982426"/>
              <a:gd name="connsiteY4" fmla="*/ 0 h 51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26" h="5156935">
                <a:moveTo>
                  <a:pt x="0" y="0"/>
                </a:moveTo>
                <a:lnTo>
                  <a:pt x="314913" y="4468"/>
                </a:lnTo>
                <a:lnTo>
                  <a:pt x="3982426" y="5156935"/>
                </a:lnTo>
                <a:lnTo>
                  <a:pt x="6127" y="5156935"/>
                </a:lnTo>
                <a:cubicBezTo>
                  <a:pt x="-960" y="3442435"/>
                  <a:pt x="7087" y="1714500"/>
                  <a:pt x="0" y="0"/>
                </a:cubicBezTo>
                <a:close/>
              </a:path>
            </a:pathLst>
          </a:custGeom>
        </p:spPr>
        <p:txBody>
          <a:bodyPr/>
          <a:lstStyle/>
          <a:p>
            <a:r>
              <a:rPr lang="fr-FR"/>
              <a:t>Cliquez sur l'icône pour ajouter une image</a:t>
            </a:r>
            <a:endParaRPr lang="en-GB"/>
          </a:p>
        </p:txBody>
      </p:sp>
      <p:sp>
        <p:nvSpPr>
          <p:cNvPr id="2" name="Title 1"/>
          <p:cNvSpPr>
            <a:spLocks noGrp="1"/>
          </p:cNvSpPr>
          <p:nvPr>
            <p:ph type="ctrTitle" hasCustomPrompt="1"/>
          </p:nvPr>
        </p:nvSpPr>
        <p:spPr>
          <a:xfrm>
            <a:off x="4176001" y="2952519"/>
            <a:ext cx="4699059" cy="512448"/>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1" y="3819109"/>
            <a:ext cx="4699059" cy="17764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1" y="1700807"/>
            <a:ext cx="4699059" cy="1001215"/>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1938" y="548681"/>
            <a:ext cx="1165276" cy="64807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4" y="6169897"/>
            <a:ext cx="560381" cy="346923"/>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‹N°›</a:t>
            </a:fld>
            <a:endParaRPr lang="en-US"/>
          </a:p>
        </p:txBody>
      </p:sp>
      <p:sp>
        <p:nvSpPr>
          <p:cNvPr id="14" name="Footer Placeholder 10"/>
          <p:cNvSpPr>
            <a:spLocks noGrp="1"/>
          </p:cNvSpPr>
          <p:nvPr>
            <p:ph type="ftr" sz="quarter" idx="11"/>
          </p:nvPr>
        </p:nvSpPr>
        <p:spPr>
          <a:xfrm>
            <a:off x="4176001" y="5375268"/>
            <a:ext cx="4699059" cy="794629"/>
          </a:xfrm>
          <a:prstGeom prst="rect">
            <a:avLst/>
          </a:prstGeom>
        </p:spPr>
        <p:txBody>
          <a:bodyPr lIns="0" tIns="0" rIns="0" bIns="0"/>
          <a:lstStyle>
            <a:lvl1pPr>
              <a:defRPr sz="1000">
                <a:solidFill>
                  <a:schemeClr val="accent4">
                    <a:lumMod val="75000"/>
                  </a:schemeClr>
                </a:solidFill>
              </a:defRPr>
            </a:lvl1pPr>
          </a:lstStyle>
          <a:p>
            <a:r>
              <a:rPr lang="en-GB"/>
              <a:t>© 2015 Ipsos.  All rights reserved. Contains Ipsos' Confidential and Proprietary information and may not be disclosed or reproduced without the prior written consent of Ipsos.</a:t>
            </a:r>
            <a:endParaRPr lang="en-GB" dirty="0"/>
          </a:p>
        </p:txBody>
      </p:sp>
      <p:sp>
        <p:nvSpPr>
          <p:cNvPr id="21" name="TextBox 20"/>
          <p:cNvSpPr txBox="1"/>
          <p:nvPr userDrawn="1"/>
        </p:nvSpPr>
        <p:spPr>
          <a:xfrm>
            <a:off x="239634" y="6249103"/>
            <a:ext cx="307188" cy="317340"/>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‹N°›</a:t>
            </a:fld>
            <a:endParaRPr lang="en-GB" sz="1000" dirty="0">
              <a:solidFill>
                <a:schemeClr val="bg1"/>
              </a:solidFill>
            </a:endParaRPr>
          </a:p>
        </p:txBody>
      </p:sp>
    </p:spTree>
    <p:extLst>
      <p:ext uri="{BB962C8B-B14F-4D97-AF65-F5344CB8AC3E}">
        <p14:creationId xmlns:p14="http://schemas.microsoft.com/office/powerpoint/2010/main" val="3079788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47650" y="331099"/>
            <a:ext cx="7472962"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504329" y="2177424"/>
            <a:ext cx="1809823" cy="2855108"/>
          </a:xfrm>
        </p:spPr>
        <p:txBody>
          <a:bodyPr/>
          <a:lstStyle/>
          <a:p>
            <a:r>
              <a:rPr lang="fr-FR"/>
              <a:t>Cliquez sur l'icône pour ajouter une image</a:t>
            </a:r>
            <a:endParaRPr lang="en-GB" dirty="0"/>
          </a:p>
        </p:txBody>
      </p:sp>
    </p:spTree>
    <p:extLst>
      <p:ext uri="{BB962C8B-B14F-4D97-AF65-F5344CB8AC3E}">
        <p14:creationId xmlns:p14="http://schemas.microsoft.com/office/powerpoint/2010/main" val="83603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grpSp>
        <p:nvGrpSpPr>
          <p:cNvPr id="12" name="Group 11"/>
          <p:cNvGrpSpPr/>
          <p:nvPr userDrawn="1"/>
        </p:nvGrpSpPr>
        <p:grpSpPr>
          <a:xfrm>
            <a:off x="8170263" y="4205621"/>
            <a:ext cx="973740" cy="2652379"/>
            <a:chOff x="11870412" y="3781425"/>
            <a:chExt cx="1570949" cy="3781425"/>
          </a:xfrm>
        </p:grpSpPr>
        <p:sp>
          <p:nvSpPr>
            <p:cNvPr id="13" name="Oval 12"/>
            <p:cNvSpPr>
              <a:spLocks/>
            </p:cNvSpPr>
            <p:nvPr/>
          </p:nvSpPr>
          <p:spPr bwMode="auto">
            <a:xfrm rot="3900000" flipH="1">
              <a:off x="12506686" y="4873163"/>
              <a:ext cx="698400" cy="789879"/>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4" name="Oval 13"/>
            <p:cNvSpPr/>
            <p:nvPr/>
          </p:nvSpPr>
          <p:spPr>
            <a:xfrm>
              <a:off x="12353809" y="4356054"/>
              <a:ext cx="464635" cy="4112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12330947" y="4060981"/>
              <a:ext cx="197470" cy="1728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ight Triangle 15"/>
            <p:cNvSpPr/>
            <p:nvPr/>
          </p:nvSpPr>
          <p:spPr>
            <a:xfrm flipH="1">
              <a:off x="11870412" y="3781425"/>
              <a:ext cx="1570949" cy="378142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16"/>
            <p:cNvSpPr>
              <a:spLocks/>
            </p:cNvSpPr>
            <p:nvPr/>
          </p:nvSpPr>
          <p:spPr bwMode="auto">
            <a:xfrm rot="21075523">
              <a:off x="12263453" y="5283312"/>
              <a:ext cx="957422" cy="1142838"/>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234000" y="331099"/>
            <a:ext cx="7887670"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pic>
        <p:nvPicPr>
          <p:cNvPr id="19" name="Picture 18"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8521953" y="6232981"/>
            <a:ext cx="377327" cy="355982"/>
          </a:xfrm>
          <a:prstGeom prst="rect">
            <a:avLst/>
          </a:prstGeom>
        </p:spPr>
      </p:pic>
    </p:spTree>
    <p:extLst>
      <p:ext uri="{BB962C8B-B14F-4D97-AF65-F5344CB8AC3E}">
        <p14:creationId xmlns:p14="http://schemas.microsoft.com/office/powerpoint/2010/main" val="3137340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37560" y="857958"/>
            <a:ext cx="5551034" cy="914096"/>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337562" y="331098"/>
            <a:ext cx="5551034"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4157472" y="1865605"/>
            <a:ext cx="4731123" cy="3519196"/>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7" name="Picture Placeholder 5"/>
          <p:cNvSpPr>
            <a:spLocks noGrp="1"/>
          </p:cNvSpPr>
          <p:nvPr>
            <p:ph type="pic" sz="quarter" idx="15"/>
          </p:nvPr>
        </p:nvSpPr>
        <p:spPr>
          <a:xfrm>
            <a:off x="0" y="-11954"/>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Tree>
    <p:extLst>
      <p:ext uri="{BB962C8B-B14F-4D97-AF65-F5344CB8AC3E}">
        <p14:creationId xmlns:p14="http://schemas.microsoft.com/office/powerpoint/2010/main" val="499777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ext Options_FR11">
    <p:spTree>
      <p:nvGrpSpPr>
        <p:cNvPr id="1" name=""/>
        <p:cNvGrpSpPr/>
        <p:nvPr/>
      </p:nvGrpSpPr>
      <p:grpSpPr>
        <a:xfrm>
          <a:off x="0" y="0"/>
          <a:ext cx="0" cy="0"/>
          <a:chOff x="0" y="0"/>
          <a:chExt cx="0" cy="0"/>
        </a:xfrm>
      </p:grpSpPr>
      <p:sp>
        <p:nvSpPr>
          <p:cNvPr id="40" name="Rectangle 39"/>
          <p:cNvSpPr/>
          <p:nvPr userDrawn="1"/>
        </p:nvSpPr>
        <p:spPr>
          <a:xfrm>
            <a:off x="-6146" y="5219731"/>
            <a:ext cx="9150146" cy="16382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Title 1"/>
          <p:cNvSpPr>
            <a:spLocks noGrp="1"/>
          </p:cNvSpPr>
          <p:nvPr>
            <p:ph type="title" hasCustomPrompt="1"/>
          </p:nvPr>
        </p:nvSpPr>
        <p:spPr>
          <a:xfrm>
            <a:off x="232377" y="857958"/>
            <a:ext cx="8654595" cy="457048"/>
          </a:xfrm>
        </p:spPr>
        <p:txBody>
          <a:bodyPr/>
          <a:lstStyle/>
          <a:p>
            <a:r>
              <a:rPr lang="en-US" dirty="0"/>
              <a:t>Click to add emphasis part of title</a:t>
            </a:r>
          </a:p>
        </p:txBody>
      </p:sp>
      <p:sp>
        <p:nvSpPr>
          <p:cNvPr id="7" name="Text Placeholder 7"/>
          <p:cNvSpPr>
            <a:spLocks noGrp="1"/>
          </p:cNvSpPr>
          <p:nvPr>
            <p:ph type="body" sz="quarter" idx="13" hasCustomPrompt="1"/>
          </p:nvPr>
        </p:nvSpPr>
        <p:spPr>
          <a:xfrm>
            <a:off x="232377" y="331098"/>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0" name="Espace réservé du texte 43"/>
          <p:cNvSpPr>
            <a:spLocks noGrp="1"/>
          </p:cNvSpPr>
          <p:nvPr>
            <p:ph type="body" sz="quarter" idx="14" hasCustomPrompt="1"/>
          </p:nvPr>
        </p:nvSpPr>
        <p:spPr>
          <a:xfrm>
            <a:off x="1593067" y="1723065"/>
            <a:ext cx="7293905" cy="359565"/>
          </a:xfrm>
        </p:spPr>
        <p:txBody>
          <a:bodyPr/>
          <a:lstStyle>
            <a:lvl1pPr algn="l">
              <a:defRPr sz="1400" b="1">
                <a:solidFill>
                  <a:schemeClr val="accent6"/>
                </a:solidFill>
              </a:defRPr>
            </a:lvl1pPr>
            <a:lvl2pPr algn="ctr">
              <a:defRPr sz="1400" b="1"/>
            </a:lvl2pPr>
            <a:lvl3pPr algn="ctr">
              <a:defRPr sz="1400" b="1"/>
            </a:lvl3pPr>
            <a:lvl4pPr algn="ctr">
              <a:defRPr sz="1400" b="1"/>
            </a:lvl4pPr>
            <a:lvl5pPr algn="ctr">
              <a:defRPr sz="1400" b="1"/>
            </a:lvl5pPr>
          </a:lstStyle>
          <a:p>
            <a:pPr lvl="0"/>
            <a:r>
              <a:rPr lang="fr-FR" dirty="0"/>
              <a:t>Cliquez pour ajouter du texte</a:t>
            </a:r>
          </a:p>
        </p:txBody>
      </p:sp>
      <p:sp>
        <p:nvSpPr>
          <p:cNvPr id="51" name="Espace réservé du texte 3"/>
          <p:cNvSpPr>
            <a:spLocks noGrp="1"/>
          </p:cNvSpPr>
          <p:nvPr>
            <p:ph type="body" sz="quarter" idx="18" hasCustomPrompt="1"/>
          </p:nvPr>
        </p:nvSpPr>
        <p:spPr>
          <a:xfrm>
            <a:off x="1598613" y="2091365"/>
            <a:ext cx="7288358" cy="327299"/>
          </a:xfrm>
        </p:spPr>
        <p:txBody>
          <a:bodyPr/>
          <a:lstStyle>
            <a:lvl1pPr marL="0" indent="0" algn="l">
              <a:lnSpc>
                <a:spcPts val="1000"/>
              </a:lnSpc>
              <a:buFont typeface="Arial" panose="020B0604020202020204" pitchFamily="34" charset="0"/>
              <a:buNone/>
              <a:defRPr sz="1100" cap="none" baseline="0">
                <a:solidFill>
                  <a:schemeClr val="bg2"/>
                </a:solidFill>
              </a:defRPr>
            </a:lvl1pPr>
          </a:lstStyle>
          <a:p>
            <a:pPr lvl="0"/>
            <a:r>
              <a:rPr lang="fr-FR" dirty="0"/>
              <a:t>Cliquez pour ajouter du texte</a:t>
            </a:r>
          </a:p>
        </p:txBody>
      </p:sp>
      <p:sp>
        <p:nvSpPr>
          <p:cNvPr id="54" name="Espace réservé du texte 43"/>
          <p:cNvSpPr>
            <a:spLocks noGrp="1"/>
          </p:cNvSpPr>
          <p:nvPr>
            <p:ph type="body" sz="quarter" idx="21" hasCustomPrompt="1"/>
          </p:nvPr>
        </p:nvSpPr>
        <p:spPr>
          <a:xfrm>
            <a:off x="1593067" y="2990056"/>
            <a:ext cx="7293905" cy="359565"/>
          </a:xfrm>
        </p:spPr>
        <p:txBody>
          <a:bodyPr/>
          <a:lstStyle>
            <a:lvl1pPr algn="l">
              <a:defRPr sz="1400" b="1">
                <a:solidFill>
                  <a:schemeClr val="accent6"/>
                </a:solidFill>
              </a:defRPr>
            </a:lvl1pPr>
            <a:lvl2pPr algn="ctr">
              <a:defRPr sz="1400" b="1"/>
            </a:lvl2pPr>
            <a:lvl3pPr algn="ctr">
              <a:defRPr sz="1400" b="1"/>
            </a:lvl3pPr>
            <a:lvl4pPr algn="ctr">
              <a:defRPr sz="1400" b="1"/>
            </a:lvl4pPr>
            <a:lvl5pPr algn="ctr">
              <a:defRPr sz="1400" b="1"/>
            </a:lvl5pPr>
          </a:lstStyle>
          <a:p>
            <a:pPr lvl="0"/>
            <a:r>
              <a:rPr lang="fr-FR" dirty="0"/>
              <a:t>Cliquez pour ajouter du texte</a:t>
            </a:r>
          </a:p>
        </p:txBody>
      </p:sp>
      <p:sp>
        <p:nvSpPr>
          <p:cNvPr id="55" name="Espace réservé du texte 3"/>
          <p:cNvSpPr>
            <a:spLocks noGrp="1"/>
          </p:cNvSpPr>
          <p:nvPr>
            <p:ph type="body" sz="quarter" idx="22" hasCustomPrompt="1"/>
          </p:nvPr>
        </p:nvSpPr>
        <p:spPr>
          <a:xfrm>
            <a:off x="1598613" y="3371056"/>
            <a:ext cx="7288358" cy="327299"/>
          </a:xfrm>
        </p:spPr>
        <p:txBody>
          <a:bodyPr/>
          <a:lstStyle>
            <a:lvl1pPr marL="0" indent="0" algn="l">
              <a:lnSpc>
                <a:spcPts val="1000"/>
              </a:lnSpc>
              <a:buFont typeface="Arial" panose="020B0604020202020204" pitchFamily="34" charset="0"/>
              <a:buNone/>
              <a:defRPr sz="1100" cap="none" baseline="0">
                <a:solidFill>
                  <a:schemeClr val="bg2"/>
                </a:solidFill>
              </a:defRPr>
            </a:lvl1pPr>
          </a:lstStyle>
          <a:p>
            <a:pPr lvl="0"/>
            <a:r>
              <a:rPr lang="fr-FR" dirty="0"/>
              <a:t>Cliquez pour ajouter du texte</a:t>
            </a:r>
          </a:p>
        </p:txBody>
      </p:sp>
      <p:sp>
        <p:nvSpPr>
          <p:cNvPr id="56" name="Espace réservé du texte 43"/>
          <p:cNvSpPr>
            <a:spLocks noGrp="1"/>
          </p:cNvSpPr>
          <p:nvPr>
            <p:ph type="body" sz="quarter" idx="23" hasCustomPrompt="1"/>
          </p:nvPr>
        </p:nvSpPr>
        <p:spPr>
          <a:xfrm>
            <a:off x="1593067" y="4052383"/>
            <a:ext cx="7293905" cy="359565"/>
          </a:xfrm>
        </p:spPr>
        <p:txBody>
          <a:bodyPr/>
          <a:lstStyle>
            <a:lvl1pPr algn="l">
              <a:defRPr sz="1400" b="1">
                <a:solidFill>
                  <a:schemeClr val="accent6"/>
                </a:solidFill>
              </a:defRPr>
            </a:lvl1pPr>
            <a:lvl2pPr algn="ctr">
              <a:defRPr sz="1400" b="1"/>
            </a:lvl2pPr>
            <a:lvl3pPr algn="ctr">
              <a:defRPr sz="1400" b="1"/>
            </a:lvl3pPr>
            <a:lvl4pPr algn="ctr">
              <a:defRPr sz="1400" b="1"/>
            </a:lvl4pPr>
            <a:lvl5pPr algn="ctr">
              <a:defRPr sz="1400" b="1"/>
            </a:lvl5pPr>
          </a:lstStyle>
          <a:p>
            <a:pPr lvl="0"/>
            <a:r>
              <a:rPr lang="fr-FR" dirty="0"/>
              <a:t>Cliquez pour ajouter du texte</a:t>
            </a:r>
          </a:p>
        </p:txBody>
      </p:sp>
      <p:sp>
        <p:nvSpPr>
          <p:cNvPr id="57" name="Espace réservé du texte 3"/>
          <p:cNvSpPr>
            <a:spLocks noGrp="1"/>
          </p:cNvSpPr>
          <p:nvPr>
            <p:ph type="body" sz="quarter" idx="24" hasCustomPrompt="1"/>
          </p:nvPr>
        </p:nvSpPr>
        <p:spPr>
          <a:xfrm>
            <a:off x="1598613" y="4420683"/>
            <a:ext cx="7288358" cy="327299"/>
          </a:xfrm>
        </p:spPr>
        <p:txBody>
          <a:bodyPr/>
          <a:lstStyle>
            <a:lvl1pPr marL="0" indent="0" algn="l">
              <a:lnSpc>
                <a:spcPts val="1000"/>
              </a:lnSpc>
              <a:buFont typeface="Arial" panose="020B0604020202020204" pitchFamily="34" charset="0"/>
              <a:buNone/>
              <a:defRPr sz="1100" cap="none" baseline="0">
                <a:solidFill>
                  <a:schemeClr val="bg2"/>
                </a:solidFill>
              </a:defRPr>
            </a:lvl1pPr>
          </a:lstStyle>
          <a:p>
            <a:pPr lvl="0"/>
            <a:r>
              <a:rPr lang="fr-FR" dirty="0"/>
              <a:t>Cliquez pour ajouter du texte</a:t>
            </a:r>
          </a:p>
        </p:txBody>
      </p:sp>
      <p:sp>
        <p:nvSpPr>
          <p:cNvPr id="41" name="Espace réservé du texte 43"/>
          <p:cNvSpPr>
            <a:spLocks noGrp="1"/>
          </p:cNvSpPr>
          <p:nvPr>
            <p:ph type="body" sz="quarter" idx="25" hasCustomPrompt="1"/>
          </p:nvPr>
        </p:nvSpPr>
        <p:spPr>
          <a:xfrm>
            <a:off x="232377" y="5456866"/>
            <a:ext cx="7293905" cy="359565"/>
          </a:xfrm>
        </p:spPr>
        <p:txBody>
          <a:bodyPr/>
          <a:lstStyle>
            <a:lvl1pPr algn="l">
              <a:defRPr sz="1600" b="1">
                <a:solidFill>
                  <a:schemeClr val="bg1"/>
                </a:solidFill>
              </a:defRPr>
            </a:lvl1pPr>
            <a:lvl2pPr algn="ctr">
              <a:defRPr sz="1400" b="1"/>
            </a:lvl2pPr>
            <a:lvl3pPr algn="ctr">
              <a:defRPr sz="1400" b="1"/>
            </a:lvl3pPr>
            <a:lvl4pPr algn="ctr">
              <a:defRPr sz="1400" b="1"/>
            </a:lvl4pPr>
            <a:lvl5pPr algn="ctr">
              <a:defRPr sz="1400" b="1"/>
            </a:lvl5pPr>
          </a:lstStyle>
          <a:p>
            <a:pPr lvl="0"/>
            <a:r>
              <a:rPr lang="fr-FR" dirty="0"/>
              <a:t>Cliquez pour ajouter du texte</a:t>
            </a:r>
          </a:p>
        </p:txBody>
      </p:sp>
      <p:sp>
        <p:nvSpPr>
          <p:cNvPr id="43" name="Espace réservé du texte 3"/>
          <p:cNvSpPr>
            <a:spLocks noGrp="1"/>
          </p:cNvSpPr>
          <p:nvPr>
            <p:ph type="body" sz="quarter" idx="26" hasCustomPrompt="1"/>
          </p:nvPr>
        </p:nvSpPr>
        <p:spPr>
          <a:xfrm>
            <a:off x="237923" y="5939465"/>
            <a:ext cx="7288358" cy="327299"/>
          </a:xfrm>
        </p:spPr>
        <p:txBody>
          <a:bodyPr/>
          <a:lstStyle>
            <a:lvl1pPr marL="0" indent="0" algn="l">
              <a:lnSpc>
                <a:spcPts val="1400"/>
              </a:lnSpc>
              <a:buFont typeface="Arial" panose="020B0604020202020204" pitchFamily="34" charset="0"/>
              <a:buNone/>
              <a:defRPr sz="1400" cap="none" baseline="0">
                <a:solidFill>
                  <a:schemeClr val="bg1"/>
                </a:solidFill>
              </a:defRPr>
            </a:lvl1pPr>
          </a:lstStyle>
          <a:p>
            <a:pPr lvl="0"/>
            <a:r>
              <a:rPr lang="fr-FR" dirty="0"/>
              <a:t>Cliquez pour ajouter du texte</a:t>
            </a:r>
          </a:p>
        </p:txBody>
      </p:sp>
      <p:sp>
        <p:nvSpPr>
          <p:cNvPr id="13" name="Espace réservé du pied de page 2"/>
          <p:cNvSpPr>
            <a:spLocks noGrp="1"/>
          </p:cNvSpPr>
          <p:nvPr>
            <p:ph type="ftr" sz="quarter" idx="27"/>
          </p:nvPr>
        </p:nvSpPr>
        <p:spPr>
          <a:xfrm>
            <a:off x="475263" y="6377446"/>
            <a:ext cx="2895600" cy="366183"/>
          </a:xfrm>
        </p:spPr>
        <p:txBody>
          <a:bodyPr anchor="b" anchorCtr="0"/>
          <a:lstStyle>
            <a:lvl1pPr>
              <a:defRPr>
                <a:solidFill>
                  <a:schemeClr val="bg1"/>
                </a:solidFill>
              </a:defRPr>
            </a:lvl1pPr>
          </a:lstStyle>
          <a:p>
            <a:pPr>
              <a:lnSpc>
                <a:spcPct val="95000"/>
              </a:lnSpc>
              <a:spcBef>
                <a:spcPts val="204"/>
              </a:spcBef>
            </a:pPr>
            <a:r>
              <a:rPr lang="fr-FR"/>
              <a:t>©Ipsos –Projet AFPA Information Formation Professionnelle– 17-059072</a:t>
            </a:r>
            <a:endParaRPr lang="fr-FR" dirty="0"/>
          </a:p>
        </p:txBody>
      </p:sp>
      <p:sp>
        <p:nvSpPr>
          <p:cNvPr id="14" name="Slide Number Placeholder 5"/>
          <p:cNvSpPr>
            <a:spLocks noGrp="1"/>
          </p:cNvSpPr>
          <p:nvPr>
            <p:ph type="sldNum" sz="quarter" idx="12"/>
          </p:nvPr>
        </p:nvSpPr>
        <p:spPr>
          <a:xfrm>
            <a:off x="247312" y="6169895"/>
            <a:ext cx="299511" cy="497604"/>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‹N°›</a:t>
            </a:fld>
            <a:endParaRPr lang="en-US" dirty="0"/>
          </a:p>
        </p:txBody>
      </p:sp>
    </p:spTree>
    <p:extLst>
      <p:ext uri="{BB962C8B-B14F-4D97-AF65-F5344CB8AC3E}">
        <p14:creationId xmlns:p14="http://schemas.microsoft.com/office/powerpoint/2010/main" val="881346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dex">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213731" y="1036322"/>
            <a:ext cx="8685982" cy="1200329"/>
          </a:xfrm>
        </p:spPr>
        <p:txBody>
          <a:bodyPr>
            <a:spAutoFit/>
          </a:bodyPr>
          <a:lstStyle>
            <a:lvl1pPr marL="144000" indent="-144000">
              <a:buClr>
                <a:schemeClr val="accent3"/>
              </a:buClr>
              <a:defRPr sz="1400"/>
            </a:lvl1pPr>
            <a:lvl2pPr>
              <a:buClr>
                <a:schemeClr val="accent3"/>
              </a:buClr>
              <a:defRPr sz="1200"/>
            </a:lvl2pPr>
            <a:lvl3pPr>
              <a:buClr>
                <a:schemeClr val="accent3"/>
              </a:buClr>
              <a:defRPr sz="1100"/>
            </a:lvl3pPr>
            <a:lvl4pPr>
              <a:buClr>
                <a:schemeClr val="accent3"/>
              </a:buClr>
              <a:defRPr sz="1050"/>
            </a:lvl4pPr>
            <a:lvl5pPr>
              <a:buClr>
                <a:schemeClr val="accent3"/>
              </a:buClr>
              <a:defRPr sz="105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pied de page 2"/>
          <p:cNvSpPr>
            <a:spLocks noGrp="1"/>
          </p:cNvSpPr>
          <p:nvPr>
            <p:ph type="ftr" sz="quarter" idx="12"/>
          </p:nvPr>
        </p:nvSpPr>
        <p:spPr/>
        <p:txBody>
          <a:bodyPr/>
          <a:lstStyle/>
          <a:p>
            <a:r>
              <a:rPr lang="fr-FR"/>
              <a:t>©Ipsos – Rapport d’étude 16-061052-01 – Pour TVLowCost</a:t>
            </a:r>
            <a:endParaRPr lang="fr-FR" dirty="0"/>
          </a:p>
        </p:txBody>
      </p:sp>
      <p:sp>
        <p:nvSpPr>
          <p:cNvPr id="7" name="Titre 6"/>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805668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1 -Wide image">
    <p:spTree>
      <p:nvGrpSpPr>
        <p:cNvPr id="1" name=""/>
        <p:cNvGrpSpPr/>
        <p:nvPr/>
      </p:nvGrpSpPr>
      <p:grpSpPr>
        <a:xfrm>
          <a:off x="0" y="0"/>
          <a:ext cx="0" cy="0"/>
          <a:chOff x="0" y="0"/>
          <a:chExt cx="0" cy="0"/>
        </a:xfrm>
      </p:grpSpPr>
      <p:sp>
        <p:nvSpPr>
          <p:cNvPr id="17" name="Rectangle 16"/>
          <p:cNvSpPr/>
          <p:nvPr/>
        </p:nvSpPr>
        <p:spPr bwMode="white">
          <a:xfrm>
            <a:off x="0" y="6238997"/>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sz="1800"/>
          </a:p>
        </p:txBody>
      </p:sp>
      <p:sp>
        <p:nvSpPr>
          <p:cNvPr id="2" name="Title 1"/>
          <p:cNvSpPr>
            <a:spLocks noGrp="1"/>
          </p:cNvSpPr>
          <p:nvPr>
            <p:ph type="ctrTitle" hasCustomPrompt="1"/>
          </p:nvPr>
        </p:nvSpPr>
        <p:spPr>
          <a:xfrm>
            <a:off x="6741097" y="2973163"/>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7"/>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sz="1800"/>
          </a:p>
        </p:txBody>
      </p:sp>
      <p:sp>
        <p:nvSpPr>
          <p:cNvPr id="8" name="Rectangle 7"/>
          <p:cNvSpPr/>
          <p:nvPr/>
        </p:nvSpPr>
        <p:spPr bwMode="white">
          <a:xfrm>
            <a:off x="0" y="6238997"/>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sz="1800"/>
          </a:p>
        </p:txBody>
      </p:sp>
      <p:sp>
        <p:nvSpPr>
          <p:cNvPr id="9" name="TextBox 8"/>
          <p:cNvSpPr txBox="1"/>
          <p:nvPr/>
        </p:nvSpPr>
        <p:spPr>
          <a:xfrm>
            <a:off x="247312" y="6212273"/>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0" name="Rectangle 9"/>
          <p:cNvSpPr/>
          <p:nvPr/>
        </p:nvSpPr>
        <p:spPr bwMode="white">
          <a:xfrm>
            <a:off x="0" y="6238997"/>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sz="1800"/>
          </a:p>
        </p:txBody>
      </p:sp>
      <p:sp>
        <p:nvSpPr>
          <p:cNvPr id="11" name="TextBox 10"/>
          <p:cNvSpPr txBox="1"/>
          <p:nvPr/>
        </p:nvSpPr>
        <p:spPr>
          <a:xfrm>
            <a:off x="247312" y="6212273"/>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2" name="Rectangle 11"/>
          <p:cNvSpPr/>
          <p:nvPr/>
        </p:nvSpPr>
        <p:spPr bwMode="white">
          <a:xfrm>
            <a:off x="0" y="6238997"/>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sz="1800"/>
          </a:p>
        </p:txBody>
      </p:sp>
      <p:sp>
        <p:nvSpPr>
          <p:cNvPr id="13" name="TextBox 12"/>
          <p:cNvSpPr txBox="1"/>
          <p:nvPr/>
        </p:nvSpPr>
        <p:spPr>
          <a:xfrm>
            <a:off x="247312" y="6212273"/>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4" name="Rectangle 13"/>
          <p:cNvSpPr/>
          <p:nvPr/>
        </p:nvSpPr>
        <p:spPr bwMode="white">
          <a:xfrm>
            <a:off x="0" y="6238997"/>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sz="1800"/>
          </a:p>
        </p:txBody>
      </p:sp>
      <p:sp>
        <p:nvSpPr>
          <p:cNvPr id="15" name="TextBox 14"/>
          <p:cNvSpPr txBox="1"/>
          <p:nvPr/>
        </p:nvSpPr>
        <p:spPr>
          <a:xfrm>
            <a:off x="247312" y="6212273"/>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6" name="Rectangle 15"/>
          <p:cNvSpPr/>
          <p:nvPr/>
        </p:nvSpPr>
        <p:spPr bwMode="white">
          <a:xfrm>
            <a:off x="0" y="6238997"/>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sz="1800"/>
          </a:p>
        </p:txBody>
      </p:sp>
      <p:sp>
        <p:nvSpPr>
          <p:cNvPr id="19" name="TextBox 18"/>
          <p:cNvSpPr txBox="1"/>
          <p:nvPr/>
        </p:nvSpPr>
        <p:spPr>
          <a:xfrm>
            <a:off x="247312" y="6212273"/>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0" name="Rectangle 19"/>
          <p:cNvSpPr/>
          <p:nvPr/>
        </p:nvSpPr>
        <p:spPr bwMode="white">
          <a:xfrm>
            <a:off x="0" y="6238997"/>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sz="1800"/>
          </a:p>
        </p:txBody>
      </p:sp>
      <p:sp>
        <p:nvSpPr>
          <p:cNvPr id="21" name="TextBox 20"/>
          <p:cNvSpPr txBox="1"/>
          <p:nvPr/>
        </p:nvSpPr>
        <p:spPr>
          <a:xfrm>
            <a:off x="247312" y="6212273"/>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2" name="Rectangle 21"/>
          <p:cNvSpPr/>
          <p:nvPr/>
        </p:nvSpPr>
        <p:spPr bwMode="white">
          <a:xfrm>
            <a:off x="0" y="6238997"/>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sz="1800"/>
          </a:p>
        </p:txBody>
      </p:sp>
      <p:sp>
        <p:nvSpPr>
          <p:cNvPr id="23" name="TextBox 22"/>
          <p:cNvSpPr txBox="1"/>
          <p:nvPr/>
        </p:nvSpPr>
        <p:spPr>
          <a:xfrm>
            <a:off x="247312" y="6212273"/>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4" name="Rectangle 23"/>
          <p:cNvSpPr/>
          <p:nvPr userDrawn="1"/>
        </p:nvSpPr>
        <p:spPr bwMode="white">
          <a:xfrm>
            <a:off x="0" y="6238997"/>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sz="1800"/>
          </a:p>
        </p:txBody>
      </p:sp>
      <p:sp>
        <p:nvSpPr>
          <p:cNvPr id="25" name="TextBox 24"/>
          <p:cNvSpPr txBox="1"/>
          <p:nvPr userDrawn="1"/>
        </p:nvSpPr>
        <p:spPr>
          <a:xfrm>
            <a:off x="247312" y="6212273"/>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68580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fr-FR"/>
              <a:t>Cliquez sur l'icône pour ajouter une image</a:t>
            </a:r>
            <a:endParaRPr lang="en-GB"/>
          </a:p>
        </p:txBody>
      </p:sp>
      <p:sp>
        <p:nvSpPr>
          <p:cNvPr id="26" name="Text Placeholder 4"/>
          <p:cNvSpPr>
            <a:spLocks noGrp="1"/>
          </p:cNvSpPr>
          <p:nvPr>
            <p:ph type="body" sz="quarter" idx="14" hasCustomPrompt="1"/>
          </p:nvPr>
        </p:nvSpPr>
        <p:spPr>
          <a:xfrm>
            <a:off x="6741097" y="4018902"/>
            <a:ext cx="2145875" cy="1048399"/>
          </a:xfrm>
        </p:spPr>
        <p:txBody>
          <a:bodyPr/>
          <a:lstStyle>
            <a:lvl1pPr marL="0" indent="0">
              <a:lnSpc>
                <a:spcPct val="100000"/>
              </a:lnSpc>
              <a:spcBef>
                <a:spcPts val="300"/>
              </a:spcBef>
              <a:spcAft>
                <a:spcPts val="300"/>
              </a:spcAft>
              <a:buFont typeface="Arial" panose="020B0604020202020204" pitchFamily="34" charset="0"/>
              <a:buNone/>
              <a:defRPr sz="1400" cap="none" baseline="0">
                <a:solidFill>
                  <a:schemeClr val="bg2"/>
                </a:solidFill>
              </a:defRPr>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87106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grpSp>
        <p:nvGrpSpPr>
          <p:cNvPr id="12" name="Group 11"/>
          <p:cNvGrpSpPr/>
          <p:nvPr userDrawn="1"/>
        </p:nvGrpSpPr>
        <p:grpSpPr>
          <a:xfrm>
            <a:off x="8170263" y="4205621"/>
            <a:ext cx="973740" cy="2652379"/>
            <a:chOff x="11870412" y="3781425"/>
            <a:chExt cx="1570949" cy="3781425"/>
          </a:xfrm>
        </p:grpSpPr>
        <p:sp>
          <p:nvSpPr>
            <p:cNvPr id="13" name="Oval 12"/>
            <p:cNvSpPr>
              <a:spLocks/>
            </p:cNvSpPr>
            <p:nvPr/>
          </p:nvSpPr>
          <p:spPr bwMode="auto">
            <a:xfrm rot="3900000" flipH="1">
              <a:off x="12506686" y="4873163"/>
              <a:ext cx="698400" cy="789879"/>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4" name="Oval 13"/>
            <p:cNvSpPr/>
            <p:nvPr/>
          </p:nvSpPr>
          <p:spPr>
            <a:xfrm>
              <a:off x="12353809" y="4356054"/>
              <a:ext cx="464635" cy="4112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12330947" y="4060981"/>
              <a:ext cx="197470"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ight Triangle 15"/>
            <p:cNvSpPr/>
            <p:nvPr/>
          </p:nvSpPr>
          <p:spPr>
            <a:xfrm flipH="1">
              <a:off x="11870412" y="3781425"/>
              <a:ext cx="1570949" cy="378142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16"/>
            <p:cNvSpPr>
              <a:spLocks/>
            </p:cNvSpPr>
            <p:nvPr/>
          </p:nvSpPr>
          <p:spPr bwMode="auto">
            <a:xfrm rot="21075523">
              <a:off x="12263453" y="5283312"/>
              <a:ext cx="957422" cy="1142838"/>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dirty="0"/>
            </a:p>
          </p:txBody>
        </p:sp>
      </p:grpSp>
      <p:pic>
        <p:nvPicPr>
          <p:cNvPr id="19" name="Picture 18"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8521953" y="6232981"/>
            <a:ext cx="377327" cy="355982"/>
          </a:xfrm>
          <a:prstGeom prst="rect">
            <a:avLst/>
          </a:prstGeom>
        </p:spPr>
      </p:pic>
    </p:spTree>
    <p:extLst>
      <p:ext uri="{BB962C8B-B14F-4D97-AF65-F5344CB8AC3E}">
        <p14:creationId xmlns:p14="http://schemas.microsoft.com/office/powerpoint/2010/main" val="155784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8646971"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324099"/>
            <a:ext cx="6718167"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4"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71"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4"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3"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Tree>
    <p:extLst>
      <p:ext uri="{BB962C8B-B14F-4D97-AF65-F5344CB8AC3E}">
        <p14:creationId xmlns:p14="http://schemas.microsoft.com/office/powerpoint/2010/main" val="22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6858000"/>
          </a:xfrm>
        </p:spPr>
        <p:txBody>
          <a:bodyPr/>
          <a:lstStyle/>
          <a:p>
            <a:r>
              <a:rPr lang="fr-FR"/>
              <a:t>Cliquez sur l'icône pour ajouter une image</a:t>
            </a:r>
            <a:endParaRPr lang="en-GB"/>
          </a:p>
        </p:txBody>
      </p:sp>
      <p:sp>
        <p:nvSpPr>
          <p:cNvPr id="2" name="Title 1"/>
          <p:cNvSpPr>
            <a:spLocks noGrp="1"/>
          </p:cNvSpPr>
          <p:nvPr>
            <p:ph type="ctrTitle" hasCustomPrompt="1"/>
          </p:nvPr>
        </p:nvSpPr>
        <p:spPr>
          <a:xfrm>
            <a:off x="4442950" y="2952519"/>
            <a:ext cx="4450225" cy="512448"/>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442950" y="3819109"/>
            <a:ext cx="4450225" cy="1050051"/>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9" y="5375268"/>
            <a:ext cx="4444025" cy="346923"/>
          </a:xfrm>
          <a:prstGeom prst="rect">
            <a:avLst/>
          </a:prstGeom>
        </p:spPr>
        <p:txBody>
          <a:bodyPr lIns="62195" tIns="31098" rIns="62195" bIns="31098"/>
          <a:lstStyle>
            <a:lvl1pPr algn="l">
              <a:defRPr sz="800">
                <a:solidFill>
                  <a:schemeClr val="bg2"/>
                </a:solidFill>
              </a:defRPr>
            </a:lvl1pPr>
          </a:lstStyle>
          <a:p>
            <a:r>
              <a:rPr lang="en-GB"/>
              <a:t>© 2015 Ipsos.  All rights reserved. Contains Ipsos' Confidential and Proprietary information  and may not be disclosed or reproduced without the prior written consent of Ipsos.</a:t>
            </a:r>
            <a:endParaRPr lang="en-US" dirty="0"/>
          </a:p>
        </p:txBody>
      </p:sp>
      <p:sp>
        <p:nvSpPr>
          <p:cNvPr id="20" name="Text Placeholder 19"/>
          <p:cNvSpPr>
            <a:spLocks noGrp="1"/>
          </p:cNvSpPr>
          <p:nvPr>
            <p:ph type="body" sz="quarter" idx="13" hasCustomPrompt="1"/>
          </p:nvPr>
        </p:nvSpPr>
        <p:spPr>
          <a:xfrm>
            <a:off x="4442950" y="1412775"/>
            <a:ext cx="4450225" cy="1289247"/>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5982" y="620688"/>
            <a:ext cx="1147193" cy="504056"/>
          </a:xfrm>
          <a:solidFill>
            <a:schemeClr val="bg1"/>
          </a:solid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293911181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6858000"/>
          </a:xfrm>
        </p:spPr>
        <p:txBody>
          <a:bodyPr/>
          <a:lstStyle/>
          <a:p>
            <a:r>
              <a:rPr lang="fr-FR"/>
              <a:t>Cliquez sur l'icône pour ajouter une image</a:t>
            </a:r>
            <a:endParaRPr lang="en-GB"/>
          </a:p>
        </p:txBody>
      </p:sp>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140478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1952"/>
            <a:ext cx="44196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fr-FR"/>
              <a:t>Cliquez sur l'icône pour ajouter une image</a:t>
            </a:r>
            <a:endParaRPr lang="en-GB"/>
          </a:p>
        </p:txBody>
      </p:sp>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176021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7" y="857958"/>
            <a:ext cx="8654595" cy="4570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1" y="1851257"/>
            <a:ext cx="8651621" cy="3524011"/>
          </a:xfrm>
          <a:prstGeom prst="rect">
            <a:avLst/>
          </a:prstGeom>
        </p:spPr>
        <p:txBody>
          <a:bodyPr vert="horz" lIns="0" tIns="0" rIns="0" bIns="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TextBox 12"/>
          <p:cNvSpPr txBox="1"/>
          <p:nvPr/>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2"/>
              </a:solidFill>
              <a:latin typeface="+mn-lt"/>
              <a:ea typeface="+mn-ea"/>
              <a:cs typeface="+mn-cs"/>
            </a:endParaRPr>
          </a:p>
        </p:txBody>
      </p:sp>
      <p:sp>
        <p:nvSpPr>
          <p:cNvPr id="23" name="TextBox 22"/>
          <p:cNvSpPr txBox="1"/>
          <p:nvPr userDrawn="1"/>
        </p:nvSpPr>
        <p:spPr>
          <a:xfrm>
            <a:off x="629736" y="6341234"/>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2"/>
                </a:solidFill>
                <a:latin typeface="+mn-lt"/>
                <a:ea typeface="+mn-ea"/>
                <a:cs typeface="+mn-cs"/>
              </a:rPr>
              <a:t>© 2015 Ipsos.</a:t>
            </a:r>
            <a:endParaRPr lang="en-GB" sz="1200" dirty="0">
              <a:solidFill>
                <a:srgbClr val="1C1C1C">
                  <a:lumMod val="75000"/>
                  <a:lumOff val="25000"/>
                </a:srgbClr>
              </a:solidFill>
            </a:endParaRPr>
          </a:p>
        </p:txBody>
      </p:sp>
      <p:grpSp>
        <p:nvGrpSpPr>
          <p:cNvPr id="17" name="Group 16"/>
          <p:cNvGrpSpPr/>
          <p:nvPr userDrawn="1"/>
        </p:nvGrpSpPr>
        <p:grpSpPr>
          <a:xfrm>
            <a:off x="6965726" y="6232981"/>
            <a:ext cx="1933546" cy="355982"/>
            <a:chOff x="10239375" y="6688139"/>
            <a:chExt cx="2842245" cy="523426"/>
          </a:xfrm>
        </p:grpSpPr>
        <p:pic>
          <p:nvPicPr>
            <p:cNvPr id="18" name="Picture 17" descr="IPSOS_GAMECHANGERS_blue.png"/>
            <p:cNvPicPr>
              <a:picLocks noChangeAspect="1"/>
            </p:cNvPicPr>
            <p:nvPr/>
          </p:nvPicPr>
          <p:blipFill rotWithShape="1">
            <a:blip r:embed="rId45"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9" name="Picture 18" descr="IPSOS_GAMECHANGERS_blue.png"/>
            <p:cNvPicPr>
              <a:picLocks noChangeAspect="1"/>
            </p:cNvPicPr>
            <p:nvPr userDrawn="1"/>
          </p:nvPicPr>
          <p:blipFill rotWithShape="1">
            <a:blip r:embed="rId46" cstate="email">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28" name="Picture 8" descr="C:\Users\Graphics Dude Ltd\Graphics Dude Ltd\Work\PC - IM - 150415A (template pt2)\Graphics\Tags\Observer-WT-electronic-color.png"/>
          <p:cNvPicPr>
            <a:picLocks noChangeAspect="1" noChangeArrowheads="1"/>
          </p:cNvPicPr>
          <p:nvPr userDrawn="1"/>
        </p:nvPicPr>
        <p:blipFill>
          <a:blip r:embed="rId47" cstate="email">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159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700" r:id="rId39"/>
    <p:sldLayoutId id="2147483702" r:id="rId40"/>
    <p:sldLayoutId id="2147483703" r:id="rId41"/>
    <p:sldLayoutId id="2147483704" r:id="rId42"/>
    <p:sldLayoutId id="2147483706" r:id="rId43"/>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chart" Target="../charts/chart42.xml"/><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1.xml.rels><?xml version="1.0" encoding="UTF-8" standalone="yes"?>
<Relationships xmlns="http://schemas.openxmlformats.org/package/2006/relationships"><Relationship Id="rId3" Type="http://schemas.openxmlformats.org/officeDocument/2006/relationships/chart" Target="../charts/chart46.xml"/><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hart" Target="../charts/chart49.xml"/><Relationship Id="rId5" Type="http://schemas.openxmlformats.org/officeDocument/2006/relationships/chart" Target="../charts/chart48.xml"/><Relationship Id="rId4" Type="http://schemas.openxmlformats.org/officeDocument/2006/relationships/chart" Target="../charts/chart47.xml"/></Relationships>
</file>

<file path=ppt/slides/_rels/slide32.xml.rels><?xml version="1.0" encoding="UTF-8" standalone="yes"?>
<Relationships xmlns="http://schemas.openxmlformats.org/package/2006/relationships"><Relationship Id="rId3" Type="http://schemas.openxmlformats.org/officeDocument/2006/relationships/chart" Target="../charts/chart50.xml"/><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s>
</file>

<file path=ppt/slides/_rels/slide33.xml.rels><?xml version="1.0" encoding="UTF-8" standalone="yes"?>
<Relationships xmlns="http://schemas.openxmlformats.org/package/2006/relationships"><Relationship Id="rId3" Type="http://schemas.openxmlformats.org/officeDocument/2006/relationships/chart" Target="../charts/chart54.xml"/><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5.xml.rels><?xml version="1.0" encoding="UTF-8" standalone="yes"?>
<Relationships xmlns="http://schemas.openxmlformats.org/package/2006/relationships"><Relationship Id="rId3" Type="http://schemas.openxmlformats.org/officeDocument/2006/relationships/chart" Target="../charts/chart62.xml"/><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65.xml"/><Relationship Id="rId5" Type="http://schemas.openxmlformats.org/officeDocument/2006/relationships/chart" Target="../charts/chart64.xml"/><Relationship Id="rId4" Type="http://schemas.openxmlformats.org/officeDocument/2006/relationships/chart" Target="../charts/chart63.xml"/></Relationships>
</file>

<file path=ppt/slides/_rels/slide36.xml.rels><?xml version="1.0" encoding="UTF-8" standalone="yes"?>
<Relationships xmlns="http://schemas.openxmlformats.org/package/2006/relationships"><Relationship Id="rId3" Type="http://schemas.openxmlformats.org/officeDocument/2006/relationships/chart" Target="../charts/chart66.xml"/><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69.xml"/><Relationship Id="rId5" Type="http://schemas.openxmlformats.org/officeDocument/2006/relationships/chart" Target="../charts/chart68.xml"/><Relationship Id="rId4" Type="http://schemas.openxmlformats.org/officeDocument/2006/relationships/chart" Target="../charts/chart67.xml"/></Relationships>
</file>

<file path=ppt/slides/_rels/slide37.xml.rels><?xml version="1.0" encoding="UTF-8" standalone="yes"?>
<Relationships xmlns="http://schemas.openxmlformats.org/package/2006/relationships"><Relationship Id="rId3" Type="http://schemas.openxmlformats.org/officeDocument/2006/relationships/chart" Target="../charts/chart70.xml"/><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73.xml"/><Relationship Id="rId5" Type="http://schemas.openxmlformats.org/officeDocument/2006/relationships/chart" Target="../charts/chart72.xml"/><Relationship Id="rId4" Type="http://schemas.openxmlformats.org/officeDocument/2006/relationships/chart" Target="../charts/chart71.xml"/></Relationships>
</file>

<file path=ppt/slides/_rels/slide38.xml.rels><?xml version="1.0" encoding="UTF-8" standalone="yes"?>
<Relationships xmlns="http://schemas.openxmlformats.org/package/2006/relationships"><Relationship Id="rId3" Type="http://schemas.openxmlformats.org/officeDocument/2006/relationships/chart" Target="../charts/chart74.xml"/><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hart" Target="../charts/chart77.xml"/><Relationship Id="rId5" Type="http://schemas.openxmlformats.org/officeDocument/2006/relationships/chart" Target="../charts/chart76.xml"/><Relationship Id="rId4" Type="http://schemas.openxmlformats.org/officeDocument/2006/relationships/chart" Target="../charts/chart75.xml"/></Relationships>
</file>

<file path=ppt/slides/_rels/slide39.xml.rels><?xml version="1.0" encoding="UTF-8" standalone="yes"?>
<Relationships xmlns="http://schemas.openxmlformats.org/package/2006/relationships"><Relationship Id="rId3" Type="http://schemas.openxmlformats.org/officeDocument/2006/relationships/chart" Target="../charts/chart78.xml"/><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chart" Target="../charts/chart82.xml"/><Relationship Id="rId7"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41.xml.rels><?xml version="1.0" encoding="UTF-8" standalone="yes"?>
<Relationships xmlns="http://schemas.openxmlformats.org/package/2006/relationships"><Relationship Id="rId3" Type="http://schemas.openxmlformats.org/officeDocument/2006/relationships/chart" Target="../charts/chart86.xml"/><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hart" Target="../charts/chart89.xml"/><Relationship Id="rId5" Type="http://schemas.openxmlformats.org/officeDocument/2006/relationships/chart" Target="../charts/chart88.xml"/><Relationship Id="rId4" Type="http://schemas.openxmlformats.org/officeDocument/2006/relationships/chart" Target="../charts/chart87.xml"/></Relationships>
</file>

<file path=ppt/slides/_rels/slide42.xml.rels><?xml version="1.0" encoding="UTF-8" standalone="yes"?>
<Relationships xmlns="http://schemas.openxmlformats.org/package/2006/relationships"><Relationship Id="rId3" Type="http://schemas.openxmlformats.org/officeDocument/2006/relationships/chart" Target="../charts/chart90.xml"/><Relationship Id="rId7"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chart" Target="../charts/chart93.xml"/><Relationship Id="rId5" Type="http://schemas.openxmlformats.org/officeDocument/2006/relationships/chart" Target="../charts/chart92.xml"/><Relationship Id="rId4" Type="http://schemas.openxmlformats.org/officeDocument/2006/relationships/chart" Target="../charts/chart91.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7"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chart" Target="../charts/chart97.xml"/><Relationship Id="rId5" Type="http://schemas.openxmlformats.org/officeDocument/2006/relationships/chart" Target="../charts/chart96.xml"/><Relationship Id="rId4" Type="http://schemas.openxmlformats.org/officeDocument/2006/relationships/chart" Target="../charts/chart95.xml"/></Relationships>
</file>

<file path=ppt/slides/_rels/slide44.xml.rels><?xml version="1.0" encoding="UTF-8" standalone="yes"?>
<Relationships xmlns="http://schemas.openxmlformats.org/package/2006/relationships"><Relationship Id="rId3" Type="http://schemas.openxmlformats.org/officeDocument/2006/relationships/chart" Target="../charts/chart98.xml"/><Relationship Id="rId7"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chart" Target="../charts/chart101.xml"/><Relationship Id="rId5" Type="http://schemas.openxmlformats.org/officeDocument/2006/relationships/chart" Target="../charts/chart100.xml"/><Relationship Id="rId4" Type="http://schemas.openxmlformats.org/officeDocument/2006/relationships/chart" Target="../charts/chart99.xml"/></Relationships>
</file>

<file path=ppt/slides/_rels/slide45.xml.rels><?xml version="1.0" encoding="UTF-8" standalone="yes"?>
<Relationships xmlns="http://schemas.openxmlformats.org/package/2006/relationships"><Relationship Id="rId3" Type="http://schemas.openxmlformats.org/officeDocument/2006/relationships/chart" Target="../charts/chart102.xml"/><Relationship Id="rId7"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chart" Target="../charts/chart105.xml"/><Relationship Id="rId5" Type="http://schemas.openxmlformats.org/officeDocument/2006/relationships/chart" Target="../charts/chart104.xml"/><Relationship Id="rId4" Type="http://schemas.openxmlformats.org/officeDocument/2006/relationships/chart" Target="../charts/chart103.xml"/></Relationships>
</file>

<file path=ppt/slides/_rels/slide46.xml.rels><?xml version="1.0" encoding="UTF-8" standalone="yes"?>
<Relationships xmlns="http://schemas.openxmlformats.org/package/2006/relationships"><Relationship Id="rId3" Type="http://schemas.openxmlformats.org/officeDocument/2006/relationships/chart" Target="../charts/chart106.xml"/><Relationship Id="rId7"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chart" Target="../charts/chart109.xml"/><Relationship Id="rId5" Type="http://schemas.openxmlformats.org/officeDocument/2006/relationships/chart" Target="../charts/chart108.xml"/><Relationship Id="rId4" Type="http://schemas.openxmlformats.org/officeDocument/2006/relationships/chart" Target="../charts/chart107.xml"/></Relationships>
</file>

<file path=ppt/slides/_rels/slide47.xml.rels><?xml version="1.0" encoding="UTF-8" standalone="yes"?>
<Relationships xmlns="http://schemas.openxmlformats.org/package/2006/relationships"><Relationship Id="rId3" Type="http://schemas.openxmlformats.org/officeDocument/2006/relationships/chart" Target="../charts/chart110.xml"/><Relationship Id="rId7"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48.xml.rels><?xml version="1.0" encoding="UTF-8" standalone="yes"?>
<Relationships xmlns="http://schemas.openxmlformats.org/package/2006/relationships"><Relationship Id="rId3" Type="http://schemas.openxmlformats.org/officeDocument/2006/relationships/chart" Target="../charts/chart114.xml"/><Relationship Id="rId7"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chart" Target="../charts/chart117.xml"/><Relationship Id="rId5" Type="http://schemas.openxmlformats.org/officeDocument/2006/relationships/chart" Target="../charts/chart116.xml"/><Relationship Id="rId4" Type="http://schemas.openxmlformats.org/officeDocument/2006/relationships/chart" Target="../charts/chart115.xml"/></Relationships>
</file>

<file path=ppt/slides/_rels/slide49.xml.rels><?xml version="1.0" encoding="UTF-8" standalone="yes"?>
<Relationships xmlns="http://schemas.openxmlformats.org/package/2006/relationships"><Relationship Id="rId3" Type="http://schemas.openxmlformats.org/officeDocument/2006/relationships/chart" Target="../charts/chart118.xml"/><Relationship Id="rId7"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esomar.org/" TargetMode="External"/><Relationship Id="rId2" Type="http://schemas.openxmlformats.org/officeDocument/2006/relationships/hyperlink" Target="http://www.syntec-etudes.co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4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ce réservé pour une image  17"/>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sp>
        <p:nvSpPr>
          <p:cNvPr id="21" name="Title 20"/>
          <p:cNvSpPr>
            <a:spLocks noGrp="1"/>
          </p:cNvSpPr>
          <p:nvPr>
            <p:ph type="ctrTitle"/>
          </p:nvPr>
        </p:nvSpPr>
        <p:spPr>
          <a:xfrm>
            <a:off x="4122358" y="2117260"/>
            <a:ext cx="4914138" cy="1329595"/>
          </a:xfrm>
        </p:spPr>
        <p:txBody>
          <a:bodyPr/>
          <a:lstStyle/>
          <a:p>
            <a:pPr algn="ctr"/>
            <a:r>
              <a:rPr lang="en-GB" sz="3200" dirty="0"/>
              <a:t>AFPA </a:t>
            </a:r>
            <a:br>
              <a:rPr lang="en-GB" sz="3200" dirty="0"/>
            </a:br>
            <a:r>
              <a:rPr lang="en-GB" sz="3200" dirty="0"/>
              <a:t>Transformation du monde </a:t>
            </a:r>
            <a:r>
              <a:rPr lang="en-GB" sz="3200" dirty="0" err="1"/>
              <a:t>Professionnel</a:t>
            </a:r>
            <a:endParaRPr lang="en-GB" sz="3200" dirty="0"/>
          </a:p>
        </p:txBody>
      </p:sp>
      <p:sp>
        <p:nvSpPr>
          <p:cNvPr id="23" name="Text Placeholder 22"/>
          <p:cNvSpPr>
            <a:spLocks noGrp="1"/>
          </p:cNvSpPr>
          <p:nvPr>
            <p:ph type="body" sz="quarter" idx="13"/>
          </p:nvPr>
        </p:nvSpPr>
        <p:spPr>
          <a:xfrm>
            <a:off x="4167526" y="987625"/>
            <a:ext cx="4699059" cy="1001215"/>
          </a:xfrm>
        </p:spPr>
        <p:txBody>
          <a:bodyPr>
            <a:normAutofit/>
          </a:bodyPr>
          <a:lstStyle/>
          <a:p>
            <a:r>
              <a:rPr lang="en-GB" sz="2800" dirty="0"/>
              <a:t>Rapport </a:t>
            </a:r>
            <a:r>
              <a:rPr lang="en-GB" sz="2800" dirty="0" err="1"/>
              <a:t>d’étude</a:t>
            </a:r>
            <a:r>
              <a:rPr lang="en-GB" sz="2800" dirty="0"/>
              <a:t> :</a:t>
            </a:r>
          </a:p>
        </p:txBody>
      </p:sp>
      <p:grpSp>
        <p:nvGrpSpPr>
          <p:cNvPr id="7" name="Group 6"/>
          <p:cNvGrpSpPr/>
          <p:nvPr/>
        </p:nvGrpSpPr>
        <p:grpSpPr>
          <a:xfrm>
            <a:off x="323528" y="0"/>
            <a:ext cx="4932104" cy="3391805"/>
            <a:chOff x="622300" y="794"/>
            <a:chExt cx="6632574" cy="4562475"/>
          </a:xfrm>
        </p:grpSpPr>
        <p:sp>
          <p:nvSpPr>
            <p:cNvPr id="9" name="Freeform 51"/>
            <p:cNvSpPr>
              <a:spLocks/>
            </p:cNvSpPr>
            <p:nvPr userDrawn="1"/>
          </p:nvSpPr>
          <p:spPr bwMode="ltGray">
            <a:xfrm flipH="1">
              <a:off x="622300" y="794"/>
              <a:ext cx="6632574"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2"/>
            <p:cNvSpPr>
              <a:spLocks/>
            </p:cNvSpPr>
            <p:nvPr userDrawn="1"/>
          </p:nvSpPr>
          <p:spPr bwMode="ltGray">
            <a:xfrm flipH="1">
              <a:off x="1225862" y="136221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1" name="Footer Placeholder 10"/>
          <p:cNvSpPr>
            <a:spLocks noGrp="1"/>
          </p:cNvSpPr>
          <p:nvPr>
            <p:ph type="ftr" sz="quarter" idx="11"/>
          </p:nvPr>
        </p:nvSpPr>
        <p:spPr>
          <a:xfrm>
            <a:off x="4191287" y="5595509"/>
            <a:ext cx="4699059" cy="595972"/>
          </a:xfrm>
        </p:spPr>
        <p:txBody>
          <a:bodyPr/>
          <a:lstStyle>
            <a:lvl1pPr>
              <a:defRPr sz="1000">
                <a:solidFill>
                  <a:schemeClr val="accent4">
                    <a:lumMod val="75000"/>
                  </a:schemeClr>
                </a:solidFill>
              </a:defRPr>
            </a:lvl1pPr>
          </a:lstStyle>
          <a:p>
            <a:r>
              <a:rPr lang="en-GB"/>
              <a:t>© 2017 Ipsos.  All rights reserved. Contains Ipsos' Confidential and Proprietary information and may not be disclosed or reproduced without the prior written consent of Ipsos.</a:t>
            </a:r>
            <a:endParaRPr lang="en-GB" dirty="0"/>
          </a:p>
        </p:txBody>
      </p:sp>
      <p:sp>
        <p:nvSpPr>
          <p:cNvPr id="15" name="Espace réservé du pied de page 1"/>
          <p:cNvSpPr txBox="1">
            <a:spLocks/>
          </p:cNvSpPr>
          <p:nvPr/>
        </p:nvSpPr>
        <p:spPr>
          <a:xfrm>
            <a:off x="281166" y="6587437"/>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©Ipsos – Rapport d’étude 17-059072 – Pour AFPA</a:t>
            </a:r>
            <a:endParaRPr lang="en-GB" dirty="0"/>
          </a:p>
        </p:txBody>
      </p:sp>
      <p:sp>
        <p:nvSpPr>
          <p:cNvPr id="25" name="TextBox 15"/>
          <p:cNvSpPr txBox="1"/>
          <p:nvPr/>
        </p:nvSpPr>
        <p:spPr>
          <a:xfrm>
            <a:off x="107504" y="6503363"/>
            <a:ext cx="307188" cy="238005"/>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a:solidFill>
                  <a:schemeClr val="bg1"/>
                </a:solidFill>
              </a:rPr>
              <a:pPr defTabSz="924282">
                <a:lnSpc>
                  <a:spcPct val="85000"/>
                </a:lnSpc>
                <a:spcBef>
                  <a:spcPts val="204"/>
                </a:spcBef>
              </a:pPr>
              <a:t>1</a:t>
            </a:fld>
            <a:endParaRPr lang="en-GB" sz="800" dirty="0">
              <a:solidFill>
                <a:schemeClr val="bg1"/>
              </a:solidFill>
            </a:endParaRPr>
          </a:p>
        </p:txBody>
      </p:sp>
      <p:sp>
        <p:nvSpPr>
          <p:cNvPr id="3" name="Espace réservé pour une image  2"/>
          <p:cNvSpPr>
            <a:spLocks noGrp="1"/>
          </p:cNvSpPr>
          <p:nvPr>
            <p:ph type="pic" sz="quarter" idx="15"/>
          </p:nvPr>
        </p:nvSpPr>
        <p:spPr/>
      </p:sp>
      <p:pic>
        <p:nvPicPr>
          <p:cNvPr id="17" name="Espace réservé pour une image  3"/>
          <p:cNvPicPr>
            <a:picLocks noChangeAspect="1"/>
          </p:cNvPicPr>
          <p:nvPr/>
        </p:nvPicPr>
        <p:blipFill>
          <a:blip r:embed="rId3" cstate="print">
            <a:extLst>
              <a:ext uri="{28A0092B-C50C-407E-A947-70E740481C1C}">
                <a14:useLocalDpi xmlns:a14="http://schemas.microsoft.com/office/drawing/2010/main" val="0"/>
              </a:ext>
            </a:extLst>
          </a:blip>
          <a:srcRect t="22207" b="22207"/>
          <a:stretch>
            <a:fillRect/>
          </a:stretch>
        </p:blipFill>
        <p:spPr>
          <a:xfrm>
            <a:off x="7740352" y="555700"/>
            <a:ext cx="1165276" cy="648072"/>
          </a:xfrm>
          <a:prstGeom prst="rect">
            <a:avLst/>
          </a:prstGeom>
        </p:spPr>
      </p:pic>
      <p:sp>
        <p:nvSpPr>
          <p:cNvPr id="2" name="Sous-titre 1"/>
          <p:cNvSpPr>
            <a:spLocks noGrp="1"/>
          </p:cNvSpPr>
          <p:nvPr>
            <p:ph type="subTitle" idx="1"/>
          </p:nvPr>
        </p:nvSpPr>
        <p:spPr/>
        <p:txBody>
          <a:bodyPr/>
          <a:lstStyle/>
          <a:p>
            <a:endParaRPr lang="fr-FR"/>
          </a:p>
        </p:txBody>
      </p:sp>
    </p:spTree>
    <p:extLst>
      <p:ext uri="{BB962C8B-B14F-4D97-AF65-F5344CB8AC3E}">
        <p14:creationId xmlns:p14="http://schemas.microsoft.com/office/powerpoint/2010/main" val="267182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p:cNvSpPr txBox="1">
            <a:spLocks/>
          </p:cNvSpPr>
          <p:nvPr/>
        </p:nvSpPr>
        <p:spPr>
          <a:xfrm>
            <a:off x="251520" y="548680"/>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a:solidFill>
                  <a:schemeClr val="bg1">
                    <a:lumMod val="65000"/>
                  </a:schemeClr>
                </a:solidFill>
              </a:rPr>
              <a:t>Synthèse des résultats (1/3)</a:t>
            </a:r>
          </a:p>
        </p:txBody>
      </p:sp>
      <p:sp>
        <p:nvSpPr>
          <p:cNvPr id="3" name="Espace réservé du pied de page 1"/>
          <p:cNvSpPr txBox="1">
            <a:spLocks/>
          </p:cNvSpPr>
          <p:nvPr/>
        </p:nvSpPr>
        <p:spPr>
          <a:xfrm>
            <a:off x="467544" y="6453336"/>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2" name="ZoneTexte 1"/>
          <p:cNvSpPr txBox="1"/>
          <p:nvPr/>
        </p:nvSpPr>
        <p:spPr>
          <a:xfrm>
            <a:off x="467544" y="1196752"/>
            <a:ext cx="8424936" cy="4170372"/>
          </a:xfrm>
          <a:prstGeom prst="rect">
            <a:avLst/>
          </a:prstGeom>
        </p:spPr>
        <p:txBody>
          <a:bodyPr vert="horz" wrap="square" lIns="0" tIns="0" rIns="0" bIns="0" rtlCol="0">
            <a:spAutoFit/>
          </a:bodyPr>
          <a:lstStyle/>
          <a:p>
            <a:r>
              <a:rPr lang="fr-FR" sz="1100" b="1" u="sng" dirty="0"/>
              <a:t>La transformation du monde professionnel :</a:t>
            </a:r>
          </a:p>
          <a:p>
            <a:endParaRPr lang="fr-FR" sz="700" dirty="0"/>
          </a:p>
          <a:p>
            <a:endParaRPr lang="fr-FR" sz="700" dirty="0"/>
          </a:p>
          <a:p>
            <a:endParaRPr lang="fr-FR" sz="700" dirty="0"/>
          </a:p>
          <a:p>
            <a:pPr lvl="0"/>
            <a:r>
              <a:rPr lang="fr-FR" sz="1100" dirty="0"/>
              <a:t>« </a:t>
            </a:r>
            <a:r>
              <a:rPr lang="fr-FR" sz="1100" b="1" dirty="0"/>
              <a:t>Le monde professionnel connait une transformation sans précédent dans l’histoire</a:t>
            </a:r>
            <a:r>
              <a:rPr lang="fr-FR" sz="1100" dirty="0"/>
              <a:t> » : 92% des actifs âgés de 18 à 65 ans actifs sont d’accord avec cette affirmation, 36% se déclarant tout à fait d’accord. </a:t>
            </a:r>
          </a:p>
          <a:p>
            <a:r>
              <a:rPr lang="fr-FR" sz="1100" dirty="0"/>
              <a:t>Ce taux est significativement supérieur auprès de certaines catégories de la population : </a:t>
            </a:r>
          </a:p>
          <a:p>
            <a:pPr lvl="0"/>
            <a:r>
              <a:rPr lang="fr-FR" sz="1100" dirty="0"/>
              <a:t>40% chez les personnes appartenant aux catégories socio professionnelles « supérieures » (Indépendants, cadres supérieurs ou professions intermédiaires) – 41% chez les seuls Artisans, commerçants, professions libérales et cadres supérieurs</a:t>
            </a:r>
          </a:p>
          <a:p>
            <a:pPr lvl="0"/>
            <a:r>
              <a:rPr lang="fr-FR" sz="1100" dirty="0"/>
              <a:t>40% chez les personnes vivant au sein de foyers dont les revenus annuels sont supérieurs à 36.000€</a:t>
            </a:r>
          </a:p>
          <a:p>
            <a:pPr lvl="0"/>
            <a:r>
              <a:rPr lang="fr-FR" sz="1100" dirty="0"/>
              <a:t>43% chez les actifs des Hauts de France </a:t>
            </a:r>
          </a:p>
          <a:p>
            <a:r>
              <a:rPr lang="fr-FR" sz="1100" dirty="0"/>
              <a:t> </a:t>
            </a:r>
          </a:p>
          <a:p>
            <a:pPr lvl="0"/>
            <a:r>
              <a:rPr lang="fr-FR" sz="1100" dirty="0"/>
              <a:t>Une grande partie des interviewés peine à trancher s’ils </a:t>
            </a:r>
            <a:r>
              <a:rPr lang="fr-FR" sz="1100" b="1" dirty="0"/>
              <a:t>considèrent ces évolutions pour leur emploi ou celui de leurs proches comme une menace ou une opportunité</a:t>
            </a:r>
            <a:r>
              <a:rPr lang="fr-FR" sz="1100" dirty="0"/>
              <a:t> : 44% ont considéré que ni l’une ni l’autre des propositions ne permettait de répondre clairement à la problématique (48% auprès des femmes). Pour le reste des actifs, 31% considèrent ces évolutions comme une menace et 26% comme une opportunité. </a:t>
            </a:r>
          </a:p>
          <a:p>
            <a:r>
              <a:rPr lang="fr-FR" sz="1100" b="1" i="1" dirty="0"/>
              <a:t> </a:t>
            </a:r>
            <a:endParaRPr lang="fr-FR" sz="1100" dirty="0"/>
          </a:p>
          <a:p>
            <a:r>
              <a:rPr lang="fr-FR" sz="1100" b="1" i="1" dirty="0"/>
              <a:t>Ces évolutions sont significativement plus vues comme une menace par les populations suivantes : </a:t>
            </a:r>
            <a:endParaRPr lang="fr-FR" sz="1100" dirty="0"/>
          </a:p>
          <a:p>
            <a:pPr lvl="0"/>
            <a:r>
              <a:rPr lang="fr-FR" sz="1100" dirty="0"/>
              <a:t>Les personnes âgées de 55-65 ans ainsi que celles ne travaillant pas actuellement mais en recherche d'emploi : 39% (versus 31% pour les actifs au global)</a:t>
            </a:r>
          </a:p>
          <a:p>
            <a:pPr lvl="0"/>
            <a:r>
              <a:rPr lang="fr-FR" sz="1100" dirty="0"/>
              <a:t>34% auprès des CSP- (Agriculteurs, Employés et Ouvriers) </a:t>
            </a:r>
          </a:p>
          <a:p>
            <a:pPr lvl="0"/>
            <a:r>
              <a:rPr lang="fr-FR" sz="1100" dirty="0"/>
              <a:t>35% auprès de ceux n’ayant pas de diplôme, un diplôme inférieur au BAC ou encore les foyers dont les revenus annuels sont inférieurs ou égal à 24 000 euros.</a:t>
            </a:r>
          </a:p>
          <a:p>
            <a:pPr lvl="0"/>
            <a:r>
              <a:rPr lang="fr-FR" sz="1100" dirty="0"/>
              <a:t>36% auprès des habitants d’agglomérations de 2 000 à 20 000 habitants.</a:t>
            </a:r>
          </a:p>
          <a:p>
            <a:r>
              <a:rPr lang="fr-FR" sz="1100" dirty="0"/>
              <a:t> </a:t>
            </a:r>
          </a:p>
          <a:p>
            <a:r>
              <a:rPr lang="fr-FR" sz="900" dirty="0"/>
              <a:t> </a:t>
            </a:r>
          </a:p>
          <a:p>
            <a:pPr marL="4763"/>
            <a:endParaRPr lang="fr-FR" sz="800" dirty="0"/>
          </a:p>
        </p:txBody>
      </p:sp>
      <p:pic>
        <p:nvPicPr>
          <p:cNvPr id="6" name="Espace réservé pour une image  3"/>
          <p:cNvPicPr>
            <a:picLocks noChangeAspect="1"/>
          </p:cNvPicPr>
          <p:nvPr/>
        </p:nvPicPr>
        <p:blipFill>
          <a:blip r:embed="rId2"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196962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p:cNvSpPr txBox="1">
            <a:spLocks/>
          </p:cNvSpPr>
          <p:nvPr/>
        </p:nvSpPr>
        <p:spPr>
          <a:xfrm>
            <a:off x="179512" y="116632"/>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a:solidFill>
                  <a:schemeClr val="bg1">
                    <a:lumMod val="65000"/>
                  </a:schemeClr>
                </a:solidFill>
              </a:rPr>
              <a:t>Synthèse des résultats (2/3)</a:t>
            </a:r>
          </a:p>
        </p:txBody>
      </p:sp>
      <p:sp>
        <p:nvSpPr>
          <p:cNvPr id="3" name="Espace réservé du pied de page 1"/>
          <p:cNvSpPr txBox="1">
            <a:spLocks/>
          </p:cNvSpPr>
          <p:nvPr/>
        </p:nvSpPr>
        <p:spPr>
          <a:xfrm>
            <a:off x="539552" y="6453336"/>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2" name="ZoneTexte 1"/>
          <p:cNvSpPr txBox="1"/>
          <p:nvPr/>
        </p:nvSpPr>
        <p:spPr>
          <a:xfrm>
            <a:off x="395536" y="908720"/>
            <a:ext cx="7992888" cy="5255285"/>
          </a:xfrm>
          <a:prstGeom prst="rect">
            <a:avLst/>
          </a:prstGeom>
        </p:spPr>
        <p:txBody>
          <a:bodyPr vert="horz" wrap="square" lIns="0" tIns="0" rIns="0" bIns="0" rtlCol="0">
            <a:spAutoFit/>
          </a:bodyPr>
          <a:lstStyle/>
          <a:p>
            <a:r>
              <a:rPr lang="fr-FR" sz="1200" b="1" i="1" dirty="0"/>
              <a:t>Ces évolutions sont significativement plus vues comme une opportunité par les populations suivantes :</a:t>
            </a:r>
          </a:p>
          <a:p>
            <a:r>
              <a:rPr lang="fr-FR" sz="1050" b="1" i="1" dirty="0"/>
              <a:t> </a:t>
            </a:r>
            <a:endParaRPr lang="fr-FR" sz="1050" dirty="0"/>
          </a:p>
          <a:p>
            <a:pPr lvl="0"/>
            <a:r>
              <a:rPr lang="fr-FR" sz="1100" dirty="0"/>
              <a:t>Les actifs âgés de 25 à 34 ans (31% versus 26% chez les actifs en général)</a:t>
            </a:r>
          </a:p>
          <a:p>
            <a:pPr lvl="0"/>
            <a:r>
              <a:rPr lang="fr-FR" sz="1100" dirty="0"/>
              <a:t>Les plus diplômés, ceux ayant au moins le BAC ou un diplôme supérieur, pour lesquels le taux est à 28% </a:t>
            </a:r>
          </a:p>
          <a:p>
            <a:pPr lvl="0"/>
            <a:r>
              <a:rPr lang="fr-FR" sz="1100" dirty="0"/>
              <a:t>Les habitant de la Région Parisienne : 29% </a:t>
            </a:r>
          </a:p>
          <a:p>
            <a:pPr lvl="0"/>
            <a:r>
              <a:rPr lang="fr-FR" sz="1100" dirty="0"/>
              <a:t>Les personnes classées comme CSP+ (Indépendants, cadres supérieurs, et professions Intermédiaires) ou celles appartenant à des foyers dont les revenus annuels sont égaux ou supérieurs à 36.001€ : 30%. </a:t>
            </a:r>
          </a:p>
          <a:p>
            <a:pPr lvl="0"/>
            <a:r>
              <a:rPr lang="fr-FR" sz="1100" dirty="0"/>
              <a:t>A noter : le taux atteint 34% auprès des actifs travaillant à leur compte et 37% auprès des seuls artisans, commerçants, professions libérales et cadres supérieurs.</a:t>
            </a:r>
          </a:p>
          <a:p>
            <a:r>
              <a:rPr lang="fr-FR" sz="1100" dirty="0"/>
              <a:t> </a:t>
            </a:r>
          </a:p>
          <a:p>
            <a:r>
              <a:rPr lang="fr-FR" sz="1100" dirty="0"/>
              <a:t>Le taux des actifs se </a:t>
            </a:r>
            <a:r>
              <a:rPr lang="fr-FR" sz="1100" b="1" dirty="0"/>
              <a:t>sentant suffisamment armés professionnellement</a:t>
            </a:r>
            <a:r>
              <a:rPr lang="fr-FR" sz="1100" dirty="0"/>
              <a:t> face à ces mutations est de 28%. 31% répondent par la négative. </a:t>
            </a:r>
          </a:p>
          <a:p>
            <a:r>
              <a:rPr lang="fr-FR" sz="1100" dirty="0"/>
              <a:t>35% ne savent pas et 6% ne se sentent pas concernés. </a:t>
            </a:r>
          </a:p>
          <a:p>
            <a:r>
              <a:rPr lang="fr-FR" sz="1100" dirty="0"/>
              <a:t> </a:t>
            </a:r>
          </a:p>
          <a:p>
            <a:r>
              <a:rPr lang="fr-FR" sz="1100" dirty="0"/>
              <a:t>Les salariés à temps plein se sentent significativement plus armés (30%) que les salariés à temps partiel (21%) ou encore que ceux ne travaillant pas actuellement mais en recherche d'emploi (14%). Même si les bases sont faibles sur ces deux dernières populations, la tendance est réelle. Ainsi, les personnes ne travaillant pas actuellement mais en recherche d'emploi ont déclaré de manière significativement plus importante que les actifs dans leur totalité (40% vs 31%) ne pas être suffisamment armés professionnellement pour faire face à ces mutations. </a:t>
            </a:r>
          </a:p>
          <a:p>
            <a:r>
              <a:rPr lang="fr-FR" sz="1100" dirty="0"/>
              <a:t>De la même manière, ce sont les habitants des villes densément peuplées (plus de 100 000 habitants) ou les plus diplômés qui se sentent les plus armés. Dans la population des artisans, commerçants, professions libérales, ou cadres supérieurs ce taux atteint 40% (versus 28% dans la population active au total)</a:t>
            </a:r>
          </a:p>
          <a:p>
            <a:r>
              <a:rPr lang="fr-FR" sz="1100" dirty="0"/>
              <a:t> </a:t>
            </a:r>
          </a:p>
          <a:p>
            <a:r>
              <a:rPr lang="fr-FR" sz="1100" dirty="0"/>
              <a:t>Sans véritable surprise :  </a:t>
            </a:r>
          </a:p>
          <a:p>
            <a:pPr lvl="0"/>
            <a:r>
              <a:rPr lang="fr-FR" sz="1100" dirty="0"/>
              <a:t>Auprès de ceux qui se déclarent non armés pour faire face à ces mutations le taux du sentiment de menace monte à 55% (versus 31% chez les actifs en général)</a:t>
            </a:r>
          </a:p>
          <a:p>
            <a:pPr lvl="0"/>
            <a:r>
              <a:rPr lang="fr-FR" sz="1100" dirty="0"/>
              <a:t>Auprès de ceux qui se déclarent armés pour faire face à ces mutations ce sentiment de menace chute à 16%. Le sentiment d’opportunité grimpant quant à lui à 46% (versus 26% chez les actifs en général).</a:t>
            </a:r>
          </a:p>
          <a:p>
            <a:r>
              <a:rPr lang="fr-FR" sz="1100" dirty="0"/>
              <a:t> </a:t>
            </a:r>
          </a:p>
          <a:p>
            <a:pPr lvl="0"/>
            <a:r>
              <a:rPr lang="fr-FR" sz="1100" dirty="0"/>
              <a:t>Dans ce contexte, seul un tiers (31%) des actifs interrogés considèrent leur </a:t>
            </a:r>
            <a:r>
              <a:rPr lang="fr-FR" sz="1100" b="1" dirty="0"/>
              <a:t>entreprise comme prête pour faire face à ces mutations</a:t>
            </a:r>
            <a:r>
              <a:rPr lang="fr-FR" sz="1100" dirty="0"/>
              <a:t>. 27% considèrent au contraire leur entreprise non prête. 31% ne savent pas répondre à la question, 11% ne sont pas concernés.</a:t>
            </a:r>
          </a:p>
          <a:p>
            <a:pPr marL="4763"/>
            <a:endParaRPr lang="fr-FR" sz="1200" dirty="0"/>
          </a:p>
        </p:txBody>
      </p:sp>
      <p:pic>
        <p:nvPicPr>
          <p:cNvPr id="6" name="Espace réservé pour une image  3"/>
          <p:cNvPicPr>
            <a:picLocks noChangeAspect="1"/>
          </p:cNvPicPr>
          <p:nvPr/>
        </p:nvPicPr>
        <p:blipFill>
          <a:blip r:embed="rId2"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293808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p:cNvSpPr txBox="1">
            <a:spLocks/>
          </p:cNvSpPr>
          <p:nvPr/>
        </p:nvSpPr>
        <p:spPr>
          <a:xfrm>
            <a:off x="107504" y="116632"/>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a:solidFill>
                  <a:schemeClr val="bg1">
                    <a:lumMod val="65000"/>
                  </a:schemeClr>
                </a:solidFill>
              </a:rPr>
              <a:t>Synthèse des résultats (3/3)</a:t>
            </a:r>
          </a:p>
        </p:txBody>
      </p:sp>
      <p:sp>
        <p:nvSpPr>
          <p:cNvPr id="3" name="Espace réservé du pied de page 1"/>
          <p:cNvSpPr txBox="1">
            <a:spLocks/>
          </p:cNvSpPr>
          <p:nvPr/>
        </p:nvSpPr>
        <p:spPr>
          <a:xfrm>
            <a:off x="539552" y="6453336"/>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2" name="ZoneTexte 1"/>
          <p:cNvSpPr txBox="1"/>
          <p:nvPr/>
        </p:nvSpPr>
        <p:spPr>
          <a:xfrm>
            <a:off x="179512" y="563969"/>
            <a:ext cx="8856984" cy="6294031"/>
          </a:xfrm>
          <a:prstGeom prst="rect">
            <a:avLst/>
          </a:prstGeom>
        </p:spPr>
        <p:txBody>
          <a:bodyPr vert="horz" wrap="square" lIns="0" tIns="0" rIns="0" bIns="0" rtlCol="0">
            <a:spAutoFit/>
          </a:bodyPr>
          <a:lstStyle/>
          <a:p>
            <a:r>
              <a:rPr lang="fr-FR" sz="1200" b="1" u="sng" dirty="0"/>
              <a:t>La formation professionnelle : la solution ?  </a:t>
            </a:r>
            <a:endParaRPr lang="fr-FR" sz="1200" dirty="0"/>
          </a:p>
          <a:p>
            <a:r>
              <a:rPr lang="fr-FR" sz="800" b="1" dirty="0"/>
              <a:t> </a:t>
            </a:r>
            <a:endParaRPr lang="fr-FR" sz="800" dirty="0"/>
          </a:p>
          <a:p>
            <a:pPr lvl="0"/>
            <a:r>
              <a:rPr lang="fr-FR" sz="1000" b="1" dirty="0"/>
              <a:t>A la question de savoir ce que les actifs seraient prêts à faire si leur emploi était menacé : </a:t>
            </a:r>
            <a:endParaRPr lang="fr-FR" sz="1000" dirty="0"/>
          </a:p>
          <a:p>
            <a:pPr lvl="0"/>
            <a:r>
              <a:rPr lang="fr-FR" sz="1000" dirty="0"/>
              <a:t>De manière significativement supérieure à toutes les autres propositions ils se déclarent à 82% prêts à </a:t>
            </a:r>
            <a:r>
              <a:rPr lang="fr-FR" sz="1000" b="1" dirty="0"/>
              <a:t>suivre une formation pour se préparer à un nouveau métier</a:t>
            </a:r>
            <a:r>
              <a:rPr lang="fr-FR" sz="1000" dirty="0"/>
              <a:t> (de nouvelles fonctions). A noter : les personnes disposant de formations égales ou inférieures au Bac sont moins nombreuses que les autres à se déclarer en faveur de cette proposition (74%)</a:t>
            </a:r>
          </a:p>
          <a:p>
            <a:r>
              <a:rPr lang="fr-FR" sz="1000" dirty="0"/>
              <a:t> </a:t>
            </a:r>
          </a:p>
          <a:p>
            <a:pPr lvl="0"/>
            <a:r>
              <a:rPr lang="fr-FR" sz="1000" dirty="0"/>
              <a:t>80% à </a:t>
            </a:r>
            <a:r>
              <a:rPr lang="fr-FR" sz="1000" b="1" dirty="0"/>
              <a:t>changer d’entreprise</a:t>
            </a:r>
            <a:endParaRPr lang="fr-FR" sz="1000" dirty="0"/>
          </a:p>
          <a:p>
            <a:r>
              <a:rPr lang="fr-FR" sz="1000" dirty="0"/>
              <a:t> </a:t>
            </a:r>
          </a:p>
          <a:p>
            <a:pPr lvl="0"/>
            <a:r>
              <a:rPr lang="fr-FR" sz="1000" dirty="0"/>
              <a:t>75% à </a:t>
            </a:r>
            <a:r>
              <a:rPr lang="fr-FR" sz="1000" b="1" dirty="0"/>
              <a:t>changer de métier</a:t>
            </a:r>
            <a:endParaRPr lang="fr-FR" sz="1000" dirty="0"/>
          </a:p>
          <a:p>
            <a:r>
              <a:rPr lang="fr-FR" sz="1000" dirty="0"/>
              <a:t> </a:t>
            </a:r>
          </a:p>
          <a:p>
            <a:pPr lvl="0"/>
            <a:r>
              <a:rPr lang="fr-FR" sz="1000" dirty="0"/>
              <a:t>Dans une moindre mesure et de manière significativement inferieure par rapport aux autres propositions, seuls 45% des actifs interrogés se déclarent prêts à </a:t>
            </a:r>
            <a:r>
              <a:rPr lang="fr-FR" sz="1000" b="1" dirty="0"/>
              <a:t>changer de région</a:t>
            </a:r>
            <a:r>
              <a:rPr lang="fr-FR" sz="1000" dirty="0"/>
              <a:t> et 33% à </a:t>
            </a:r>
            <a:r>
              <a:rPr lang="fr-FR" sz="1000" b="1" dirty="0"/>
              <a:t>créer leur propre activité/entreprise</a:t>
            </a:r>
            <a:r>
              <a:rPr lang="fr-FR" sz="1000" dirty="0"/>
              <a:t>. On notera que, en ce qui concerne le fait de changer de région ce sont les Franciliens et les habitants des Hauts de France qui se déclarent significativement plus en faveur de ce changement que ceux des autres régions (respectivement 52 et 53%). A l’inverse les habitants d’Aquitaine et de Bretagne se déclarent significativement moins en faveur de ce changement (37% et 33%) que ce qui est observé au sein de la population des actifs en général (45%). A noter également : les moins diplômés (personnes n’ayant pas de diplôme ou un diplôme inférieur BAC) sollicitent moins que les autres le changement de région (40%).</a:t>
            </a:r>
          </a:p>
          <a:p>
            <a:r>
              <a:rPr lang="fr-FR" sz="1000" dirty="0"/>
              <a:t> </a:t>
            </a:r>
          </a:p>
          <a:p>
            <a:pPr lvl="0"/>
            <a:r>
              <a:rPr lang="fr-FR" sz="1000" b="1" dirty="0"/>
              <a:t>La formation professionnelle tout au long de la vie est plus souvent considérée</a:t>
            </a:r>
            <a:r>
              <a:rPr lang="fr-FR" sz="1000" dirty="0"/>
              <a:t> (77%) </a:t>
            </a:r>
            <a:r>
              <a:rPr lang="fr-FR" sz="1000" b="1" dirty="0"/>
              <a:t>comme l’élément pouvant aider à sécuriser l’avenir professionnel que les diplômes de la formation initiale</a:t>
            </a:r>
            <a:r>
              <a:rPr lang="fr-FR" sz="1000" dirty="0"/>
              <a:t> (10%). Cette tendance est supérieure auprès des populations salariées à temps plein (79%), bretonnes (86%), diplômées supérieures au BAC (79%).</a:t>
            </a:r>
          </a:p>
          <a:p>
            <a:r>
              <a:rPr lang="fr-FR" sz="1000" dirty="0"/>
              <a:t> </a:t>
            </a:r>
          </a:p>
          <a:p>
            <a:pPr lvl="0"/>
            <a:r>
              <a:rPr lang="fr-FR" sz="1000" dirty="0"/>
              <a:t>L’information disponible concernant les dispositifs de la formation professionnelle est perçue par les actifs interrogés plus </a:t>
            </a:r>
            <a:r>
              <a:rPr lang="fr-FR" sz="1000" b="1" dirty="0"/>
              <a:t>accessible</a:t>
            </a:r>
            <a:r>
              <a:rPr lang="fr-FR" sz="1000" dirty="0"/>
              <a:t> (45%) que </a:t>
            </a:r>
            <a:r>
              <a:rPr lang="fr-FR" sz="1000" b="1" dirty="0"/>
              <a:t>claire </a:t>
            </a:r>
            <a:r>
              <a:rPr lang="fr-FR" sz="1000" dirty="0"/>
              <a:t>(37%).</a:t>
            </a:r>
          </a:p>
          <a:p>
            <a:r>
              <a:rPr lang="fr-FR" sz="1000" dirty="0"/>
              <a:t> </a:t>
            </a:r>
          </a:p>
          <a:p>
            <a:pPr lvl="0"/>
            <a:r>
              <a:rPr lang="fr-FR" sz="1000" dirty="0"/>
              <a:t>Enfin, </a:t>
            </a:r>
            <a:r>
              <a:rPr lang="fr-FR" sz="1000" b="1" dirty="0"/>
              <a:t>les priorités définies par les interviewés de la prochaine réforme de la formation professionnelle</a:t>
            </a:r>
            <a:r>
              <a:rPr lang="fr-FR" sz="1000" dirty="0"/>
              <a:t> : </a:t>
            </a:r>
          </a:p>
          <a:p>
            <a:r>
              <a:rPr lang="fr-FR" sz="1000" dirty="0"/>
              <a:t> </a:t>
            </a:r>
          </a:p>
          <a:p>
            <a:pPr lvl="0"/>
            <a:r>
              <a:rPr lang="fr-FR" sz="1000" dirty="0"/>
              <a:t>Pouvoir se former pendant son temps de travail pour 21% des actifs interviewés (taux significativement supérieur auprès des salariés : 23%)</a:t>
            </a:r>
          </a:p>
          <a:p>
            <a:r>
              <a:rPr lang="fr-FR" sz="1000" dirty="0"/>
              <a:t> </a:t>
            </a:r>
          </a:p>
          <a:p>
            <a:pPr lvl="0"/>
            <a:r>
              <a:rPr lang="fr-FR" sz="1000" dirty="0"/>
              <a:t>Un système souple prenant en compte toute les situations professionnelles (chômage, changement de métier, évolution) : 20% (Demandeurs d'emploi : 29%)</a:t>
            </a:r>
          </a:p>
          <a:p>
            <a:r>
              <a:rPr lang="fr-FR" sz="1000" dirty="0"/>
              <a:t> </a:t>
            </a:r>
          </a:p>
          <a:p>
            <a:pPr lvl="0"/>
            <a:r>
              <a:rPr lang="fr-FR" sz="1000" dirty="0"/>
              <a:t>Une simplification de l'accès à la formation : 15%</a:t>
            </a:r>
          </a:p>
          <a:p>
            <a:r>
              <a:rPr lang="fr-FR" sz="1000" dirty="0"/>
              <a:t> </a:t>
            </a:r>
          </a:p>
          <a:p>
            <a:r>
              <a:rPr lang="fr-FR" sz="1000" dirty="0"/>
              <a:t> </a:t>
            </a:r>
          </a:p>
          <a:p>
            <a:r>
              <a:rPr lang="fr-FR" sz="1000" b="1" i="1" dirty="0"/>
              <a:t>Dans une moindre mesure : </a:t>
            </a:r>
            <a:endParaRPr lang="fr-FR" sz="1000" dirty="0"/>
          </a:p>
          <a:p>
            <a:pPr lvl="0"/>
            <a:r>
              <a:rPr lang="fr-FR" sz="1000" dirty="0"/>
              <a:t>Pouvoir choisir vous-même votre formation et votre organisme de formation : 12%</a:t>
            </a:r>
          </a:p>
          <a:p>
            <a:pPr lvl="0"/>
            <a:r>
              <a:rPr lang="fr-FR" sz="1000" dirty="0"/>
              <a:t>Des formations qui préparent à changer de métier 12%</a:t>
            </a:r>
          </a:p>
          <a:p>
            <a:pPr lvl="0"/>
            <a:r>
              <a:rPr lang="fr-FR" sz="1000" dirty="0"/>
              <a:t>Des droits individuels à la formation plus importants 9%</a:t>
            </a:r>
          </a:p>
          <a:p>
            <a:pPr lvl="0"/>
            <a:endParaRPr lang="fr-FR" sz="1000" dirty="0"/>
          </a:p>
          <a:p>
            <a:r>
              <a:rPr lang="fr-FR" sz="1000" i="1" dirty="0"/>
              <a:t>NB : Toutes ces conclusions sont également observables sur l’ensemble de la population française interrogée âgée de 18 à 65 ans.  </a:t>
            </a:r>
            <a:endParaRPr lang="fr-FR" sz="1000" dirty="0"/>
          </a:p>
          <a:p>
            <a:pPr lvl="0"/>
            <a:endParaRPr lang="fr-FR" sz="1000" dirty="0"/>
          </a:p>
          <a:p>
            <a:r>
              <a:rPr lang="fr-FR" sz="900" dirty="0"/>
              <a:t> </a:t>
            </a:r>
          </a:p>
          <a:p>
            <a:pPr marL="4763"/>
            <a:endParaRPr lang="fr-FR" sz="1100" dirty="0"/>
          </a:p>
        </p:txBody>
      </p:sp>
      <p:pic>
        <p:nvPicPr>
          <p:cNvPr id="6" name="Espace réservé pour une image  3"/>
          <p:cNvPicPr>
            <a:picLocks noChangeAspect="1"/>
          </p:cNvPicPr>
          <p:nvPr/>
        </p:nvPicPr>
        <p:blipFill>
          <a:blip r:embed="rId2"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228035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13"/>
          </p:nvPr>
        </p:nvSpPr>
        <p:spPr bwMode="white">
          <a:xfrm>
            <a:off x="2" y="817101"/>
            <a:ext cx="9144000" cy="829179"/>
          </a:xfrm>
        </p:spPr>
        <p:txBody>
          <a:bodyPr>
            <a:noAutofit/>
          </a:bodyPr>
          <a:lstStyle/>
          <a:p>
            <a:pPr algn="ctr"/>
            <a:r>
              <a:rPr lang="en-GB" sz="5400" b="1" dirty="0" err="1"/>
              <a:t>Résultats</a:t>
            </a:r>
            <a:r>
              <a:rPr lang="en-GB" sz="5400" b="1" dirty="0"/>
              <a:t> </a:t>
            </a:r>
            <a:r>
              <a:rPr lang="en-GB" sz="5400" b="1" dirty="0" err="1"/>
              <a:t>clés</a:t>
            </a:r>
            <a:endParaRPr lang="en-GB" sz="5400" b="1" dirty="0"/>
          </a:p>
        </p:txBody>
      </p:sp>
      <p:sp>
        <p:nvSpPr>
          <p:cNvPr id="13" name="TextBox 12"/>
          <p:cNvSpPr txBox="1"/>
          <p:nvPr/>
        </p:nvSpPr>
        <p:spPr>
          <a:xfrm>
            <a:off x="2" y="-555664"/>
            <a:ext cx="9143999" cy="437623"/>
          </a:xfrm>
          <a:prstGeom prst="rect">
            <a:avLst/>
          </a:prstGeom>
          <a:solidFill>
            <a:schemeClr val="bg1"/>
          </a:solidFill>
        </p:spPr>
        <p:txBody>
          <a:bodyPr vert="horz" wrap="none" lIns="0" tIns="0" rIns="0" bIns="0" rtlCol="0" anchor="ctr">
            <a:normAutofit/>
          </a:bodyPr>
          <a:lstStyle/>
          <a:p>
            <a:r>
              <a:rPr lang="en-GB" sz="1400" dirty="0"/>
              <a:t> To replace the image: Copy desired new image, select existing image below, delete, select placeholder, paste &amp; “send to back”</a:t>
            </a:r>
          </a:p>
        </p:txBody>
      </p:sp>
      <p:sp>
        <p:nvSpPr>
          <p:cNvPr id="16" name="TextBox 15"/>
          <p:cNvSpPr txBox="1"/>
          <p:nvPr/>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13</a:t>
            </a:fld>
            <a:endParaRPr lang="en-GB" sz="800" kern="1200" dirty="0">
              <a:solidFill>
                <a:schemeClr val="bg1"/>
              </a:solidFill>
              <a:latin typeface="+mn-lt"/>
              <a:ea typeface="+mn-ea"/>
              <a:cs typeface="+mn-cs"/>
            </a:endParaRPr>
          </a:p>
        </p:txBody>
      </p:sp>
      <p:pic>
        <p:nvPicPr>
          <p:cNvPr id="8" name="Picture 8" descr="C:\Users\Graphics Dude Ltd\Graphics Dude Ltd\Work\PC - IM - 150415A (template pt2)\Graphics\Tags\Observer-WT-electronic-color.png"/>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414235" y="206620"/>
            <a:ext cx="1473226" cy="220606"/>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pied de page 1"/>
          <p:cNvSpPr txBox="1">
            <a:spLocks/>
          </p:cNvSpPr>
          <p:nvPr/>
        </p:nvSpPr>
        <p:spPr>
          <a:xfrm>
            <a:off x="546822" y="6434663"/>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rPr>
              <a:t>©Ipsos – Rapport d’étude 17-059072 – Pour AFPA</a:t>
            </a:r>
            <a:endParaRPr lang="en-GB" dirty="0">
              <a:solidFill>
                <a:schemeClr val="bg1"/>
              </a:solidFill>
            </a:endParaRPr>
          </a:p>
        </p:txBody>
      </p:sp>
      <p:grpSp>
        <p:nvGrpSpPr>
          <p:cNvPr id="11" name="Groupe 10"/>
          <p:cNvGrpSpPr/>
          <p:nvPr/>
        </p:nvGrpSpPr>
        <p:grpSpPr>
          <a:xfrm>
            <a:off x="8021974" y="715754"/>
            <a:ext cx="787400" cy="515937"/>
            <a:chOff x="8175625" y="150813"/>
            <a:chExt cx="787400" cy="515937"/>
          </a:xfrm>
        </p:grpSpPr>
        <p:sp>
          <p:nvSpPr>
            <p:cNvPr id="12" name="Freeform 5"/>
            <p:cNvSpPr>
              <a:spLocks noEditPoints="1"/>
            </p:cNvSpPr>
            <p:nvPr/>
          </p:nvSpPr>
          <p:spPr bwMode="auto">
            <a:xfrm>
              <a:off x="8175625" y="150813"/>
              <a:ext cx="787400" cy="515937"/>
            </a:xfrm>
            <a:custGeom>
              <a:avLst/>
              <a:gdLst>
                <a:gd name="T0" fmla="*/ 461 w 992"/>
                <a:gd name="T1" fmla="*/ 1 h 650"/>
                <a:gd name="T2" fmla="*/ 357 w 992"/>
                <a:gd name="T3" fmla="*/ 21 h 650"/>
                <a:gd name="T4" fmla="*/ 227 w 992"/>
                <a:gd name="T5" fmla="*/ 80 h 650"/>
                <a:gd name="T6" fmla="*/ 112 w 992"/>
                <a:gd name="T7" fmla="*/ 171 h 650"/>
                <a:gd name="T8" fmla="*/ 12 w 992"/>
                <a:gd name="T9" fmla="*/ 287 h 650"/>
                <a:gd name="T10" fmla="*/ 1 w 992"/>
                <a:gd name="T11" fmla="*/ 314 h 650"/>
                <a:gd name="T12" fmla="*/ 7 w 992"/>
                <a:gd name="T13" fmla="*/ 355 h 650"/>
                <a:gd name="T14" fmla="*/ 59 w 992"/>
                <a:gd name="T15" fmla="*/ 424 h 650"/>
                <a:gd name="T16" fmla="*/ 168 w 992"/>
                <a:gd name="T17" fmla="*/ 527 h 650"/>
                <a:gd name="T18" fmla="*/ 291 w 992"/>
                <a:gd name="T19" fmla="*/ 603 h 650"/>
                <a:gd name="T20" fmla="*/ 426 w 992"/>
                <a:gd name="T21" fmla="*/ 645 h 650"/>
                <a:gd name="T22" fmla="*/ 496 w 992"/>
                <a:gd name="T23" fmla="*/ 650 h 650"/>
                <a:gd name="T24" fmla="*/ 550 w 992"/>
                <a:gd name="T25" fmla="*/ 647 h 650"/>
                <a:gd name="T26" fmla="*/ 669 w 992"/>
                <a:gd name="T27" fmla="*/ 617 h 650"/>
                <a:gd name="T28" fmla="*/ 796 w 992"/>
                <a:gd name="T29" fmla="*/ 549 h 650"/>
                <a:gd name="T30" fmla="*/ 908 w 992"/>
                <a:gd name="T31" fmla="*/ 451 h 650"/>
                <a:gd name="T32" fmla="*/ 980 w 992"/>
                <a:gd name="T33" fmla="*/ 363 h 650"/>
                <a:gd name="T34" fmla="*/ 992 w 992"/>
                <a:gd name="T35" fmla="*/ 325 h 650"/>
                <a:gd name="T36" fmla="*/ 980 w 992"/>
                <a:gd name="T37" fmla="*/ 287 h 650"/>
                <a:gd name="T38" fmla="*/ 908 w 992"/>
                <a:gd name="T39" fmla="*/ 198 h 650"/>
                <a:gd name="T40" fmla="*/ 796 w 992"/>
                <a:gd name="T41" fmla="*/ 100 h 650"/>
                <a:gd name="T42" fmla="*/ 669 w 992"/>
                <a:gd name="T43" fmla="*/ 33 h 650"/>
                <a:gd name="T44" fmla="*/ 550 w 992"/>
                <a:gd name="T45" fmla="*/ 3 h 650"/>
                <a:gd name="T46" fmla="*/ 496 w 992"/>
                <a:gd name="T47" fmla="*/ 0 h 650"/>
                <a:gd name="T48" fmla="*/ 525 w 992"/>
                <a:gd name="T49" fmla="*/ 54 h 650"/>
                <a:gd name="T50" fmla="*/ 577 w 992"/>
                <a:gd name="T51" fmla="*/ 65 h 650"/>
                <a:gd name="T52" fmla="*/ 649 w 992"/>
                <a:gd name="T53" fmla="*/ 99 h 650"/>
                <a:gd name="T54" fmla="*/ 722 w 992"/>
                <a:gd name="T55" fmla="*/ 172 h 650"/>
                <a:gd name="T56" fmla="*/ 756 w 992"/>
                <a:gd name="T57" fmla="*/ 244 h 650"/>
                <a:gd name="T58" fmla="*/ 767 w 992"/>
                <a:gd name="T59" fmla="*/ 296 h 650"/>
                <a:gd name="T60" fmla="*/ 768 w 992"/>
                <a:gd name="T61" fmla="*/ 338 h 650"/>
                <a:gd name="T62" fmla="*/ 760 w 992"/>
                <a:gd name="T63" fmla="*/ 393 h 650"/>
                <a:gd name="T64" fmla="*/ 735 w 992"/>
                <a:gd name="T65" fmla="*/ 455 h 650"/>
                <a:gd name="T66" fmla="*/ 669 w 992"/>
                <a:gd name="T67" fmla="*/ 535 h 650"/>
                <a:gd name="T68" fmla="*/ 590 w 992"/>
                <a:gd name="T69" fmla="*/ 581 h 650"/>
                <a:gd name="T70" fmla="*/ 538 w 992"/>
                <a:gd name="T71" fmla="*/ 594 h 650"/>
                <a:gd name="T72" fmla="*/ 496 w 992"/>
                <a:gd name="T73" fmla="*/ 597 h 650"/>
                <a:gd name="T74" fmla="*/ 441 w 992"/>
                <a:gd name="T75" fmla="*/ 592 h 650"/>
                <a:gd name="T76" fmla="*/ 391 w 992"/>
                <a:gd name="T77" fmla="*/ 575 h 650"/>
                <a:gd name="T78" fmla="*/ 304 w 992"/>
                <a:gd name="T79" fmla="*/ 517 h 650"/>
                <a:gd name="T80" fmla="*/ 246 w 992"/>
                <a:gd name="T81" fmla="*/ 430 h 650"/>
                <a:gd name="T82" fmla="*/ 229 w 992"/>
                <a:gd name="T83" fmla="*/ 380 h 650"/>
                <a:gd name="T84" fmla="*/ 224 w 992"/>
                <a:gd name="T85" fmla="*/ 325 h 650"/>
                <a:gd name="T86" fmla="*/ 227 w 992"/>
                <a:gd name="T87" fmla="*/ 283 h 650"/>
                <a:gd name="T88" fmla="*/ 240 w 992"/>
                <a:gd name="T89" fmla="*/ 231 h 650"/>
                <a:gd name="T90" fmla="*/ 286 w 992"/>
                <a:gd name="T91" fmla="*/ 152 h 650"/>
                <a:gd name="T92" fmla="*/ 367 w 992"/>
                <a:gd name="T93" fmla="*/ 86 h 650"/>
                <a:gd name="T94" fmla="*/ 428 w 992"/>
                <a:gd name="T95" fmla="*/ 61 h 650"/>
                <a:gd name="T96" fmla="*/ 483 w 992"/>
                <a:gd name="T97" fmla="*/ 5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2" h="650">
                  <a:moveTo>
                    <a:pt x="496" y="0"/>
                  </a:moveTo>
                  <a:lnTo>
                    <a:pt x="496" y="0"/>
                  </a:lnTo>
                  <a:lnTo>
                    <a:pt x="478" y="0"/>
                  </a:lnTo>
                  <a:lnTo>
                    <a:pt x="461" y="1"/>
                  </a:lnTo>
                  <a:lnTo>
                    <a:pt x="443" y="3"/>
                  </a:lnTo>
                  <a:lnTo>
                    <a:pt x="426" y="5"/>
                  </a:lnTo>
                  <a:lnTo>
                    <a:pt x="391" y="12"/>
                  </a:lnTo>
                  <a:lnTo>
                    <a:pt x="357" y="21"/>
                  </a:lnTo>
                  <a:lnTo>
                    <a:pt x="324" y="33"/>
                  </a:lnTo>
                  <a:lnTo>
                    <a:pt x="291" y="46"/>
                  </a:lnTo>
                  <a:lnTo>
                    <a:pt x="259" y="63"/>
                  </a:lnTo>
                  <a:lnTo>
                    <a:pt x="227" y="80"/>
                  </a:lnTo>
                  <a:lnTo>
                    <a:pt x="198" y="100"/>
                  </a:lnTo>
                  <a:lnTo>
                    <a:pt x="168" y="122"/>
                  </a:lnTo>
                  <a:lnTo>
                    <a:pt x="139" y="146"/>
                  </a:lnTo>
                  <a:lnTo>
                    <a:pt x="112" y="171"/>
                  </a:lnTo>
                  <a:lnTo>
                    <a:pt x="84" y="198"/>
                  </a:lnTo>
                  <a:lnTo>
                    <a:pt x="59" y="226"/>
                  </a:lnTo>
                  <a:lnTo>
                    <a:pt x="35" y="256"/>
                  </a:lnTo>
                  <a:lnTo>
                    <a:pt x="12" y="287"/>
                  </a:lnTo>
                  <a:lnTo>
                    <a:pt x="12" y="287"/>
                  </a:lnTo>
                  <a:lnTo>
                    <a:pt x="7" y="295"/>
                  </a:lnTo>
                  <a:lnTo>
                    <a:pt x="3" y="304"/>
                  </a:lnTo>
                  <a:lnTo>
                    <a:pt x="1" y="314"/>
                  </a:lnTo>
                  <a:lnTo>
                    <a:pt x="0" y="325"/>
                  </a:lnTo>
                  <a:lnTo>
                    <a:pt x="1" y="335"/>
                  </a:lnTo>
                  <a:lnTo>
                    <a:pt x="3" y="345"/>
                  </a:lnTo>
                  <a:lnTo>
                    <a:pt x="7" y="355"/>
                  </a:lnTo>
                  <a:lnTo>
                    <a:pt x="12" y="363"/>
                  </a:lnTo>
                  <a:lnTo>
                    <a:pt x="12" y="363"/>
                  </a:lnTo>
                  <a:lnTo>
                    <a:pt x="35" y="394"/>
                  </a:lnTo>
                  <a:lnTo>
                    <a:pt x="59" y="424"/>
                  </a:lnTo>
                  <a:lnTo>
                    <a:pt x="84" y="451"/>
                  </a:lnTo>
                  <a:lnTo>
                    <a:pt x="112" y="479"/>
                  </a:lnTo>
                  <a:lnTo>
                    <a:pt x="139" y="504"/>
                  </a:lnTo>
                  <a:lnTo>
                    <a:pt x="168" y="527"/>
                  </a:lnTo>
                  <a:lnTo>
                    <a:pt x="198" y="549"/>
                  </a:lnTo>
                  <a:lnTo>
                    <a:pt x="227" y="569"/>
                  </a:lnTo>
                  <a:lnTo>
                    <a:pt x="259" y="587"/>
                  </a:lnTo>
                  <a:lnTo>
                    <a:pt x="291" y="603"/>
                  </a:lnTo>
                  <a:lnTo>
                    <a:pt x="324" y="617"/>
                  </a:lnTo>
                  <a:lnTo>
                    <a:pt x="357" y="628"/>
                  </a:lnTo>
                  <a:lnTo>
                    <a:pt x="391" y="638"/>
                  </a:lnTo>
                  <a:lnTo>
                    <a:pt x="426" y="645"/>
                  </a:lnTo>
                  <a:lnTo>
                    <a:pt x="443" y="647"/>
                  </a:lnTo>
                  <a:lnTo>
                    <a:pt x="461" y="648"/>
                  </a:lnTo>
                  <a:lnTo>
                    <a:pt x="478" y="649"/>
                  </a:lnTo>
                  <a:lnTo>
                    <a:pt x="496" y="650"/>
                  </a:lnTo>
                  <a:lnTo>
                    <a:pt x="496" y="650"/>
                  </a:lnTo>
                  <a:lnTo>
                    <a:pt x="515" y="649"/>
                  </a:lnTo>
                  <a:lnTo>
                    <a:pt x="532" y="648"/>
                  </a:lnTo>
                  <a:lnTo>
                    <a:pt x="550" y="647"/>
                  </a:lnTo>
                  <a:lnTo>
                    <a:pt x="567" y="645"/>
                  </a:lnTo>
                  <a:lnTo>
                    <a:pt x="602" y="638"/>
                  </a:lnTo>
                  <a:lnTo>
                    <a:pt x="636" y="628"/>
                  </a:lnTo>
                  <a:lnTo>
                    <a:pt x="669" y="617"/>
                  </a:lnTo>
                  <a:lnTo>
                    <a:pt x="702" y="603"/>
                  </a:lnTo>
                  <a:lnTo>
                    <a:pt x="734" y="587"/>
                  </a:lnTo>
                  <a:lnTo>
                    <a:pt x="765" y="569"/>
                  </a:lnTo>
                  <a:lnTo>
                    <a:pt x="796" y="549"/>
                  </a:lnTo>
                  <a:lnTo>
                    <a:pt x="825" y="527"/>
                  </a:lnTo>
                  <a:lnTo>
                    <a:pt x="854" y="504"/>
                  </a:lnTo>
                  <a:lnTo>
                    <a:pt x="881" y="479"/>
                  </a:lnTo>
                  <a:lnTo>
                    <a:pt x="908" y="451"/>
                  </a:lnTo>
                  <a:lnTo>
                    <a:pt x="933" y="424"/>
                  </a:lnTo>
                  <a:lnTo>
                    <a:pt x="957" y="394"/>
                  </a:lnTo>
                  <a:lnTo>
                    <a:pt x="980" y="363"/>
                  </a:lnTo>
                  <a:lnTo>
                    <a:pt x="980" y="363"/>
                  </a:lnTo>
                  <a:lnTo>
                    <a:pt x="985" y="355"/>
                  </a:lnTo>
                  <a:lnTo>
                    <a:pt x="990" y="345"/>
                  </a:lnTo>
                  <a:lnTo>
                    <a:pt x="992" y="335"/>
                  </a:lnTo>
                  <a:lnTo>
                    <a:pt x="992" y="325"/>
                  </a:lnTo>
                  <a:lnTo>
                    <a:pt x="992" y="314"/>
                  </a:lnTo>
                  <a:lnTo>
                    <a:pt x="990" y="304"/>
                  </a:lnTo>
                  <a:lnTo>
                    <a:pt x="985" y="295"/>
                  </a:lnTo>
                  <a:lnTo>
                    <a:pt x="980" y="287"/>
                  </a:lnTo>
                  <a:lnTo>
                    <a:pt x="980" y="287"/>
                  </a:lnTo>
                  <a:lnTo>
                    <a:pt x="957" y="256"/>
                  </a:lnTo>
                  <a:lnTo>
                    <a:pt x="933" y="226"/>
                  </a:lnTo>
                  <a:lnTo>
                    <a:pt x="908" y="198"/>
                  </a:lnTo>
                  <a:lnTo>
                    <a:pt x="881" y="171"/>
                  </a:lnTo>
                  <a:lnTo>
                    <a:pt x="854" y="146"/>
                  </a:lnTo>
                  <a:lnTo>
                    <a:pt x="825" y="122"/>
                  </a:lnTo>
                  <a:lnTo>
                    <a:pt x="796" y="100"/>
                  </a:lnTo>
                  <a:lnTo>
                    <a:pt x="765" y="80"/>
                  </a:lnTo>
                  <a:lnTo>
                    <a:pt x="734" y="63"/>
                  </a:lnTo>
                  <a:lnTo>
                    <a:pt x="702" y="46"/>
                  </a:lnTo>
                  <a:lnTo>
                    <a:pt x="669" y="33"/>
                  </a:lnTo>
                  <a:lnTo>
                    <a:pt x="636" y="21"/>
                  </a:lnTo>
                  <a:lnTo>
                    <a:pt x="602" y="12"/>
                  </a:lnTo>
                  <a:lnTo>
                    <a:pt x="567" y="5"/>
                  </a:lnTo>
                  <a:lnTo>
                    <a:pt x="550" y="3"/>
                  </a:lnTo>
                  <a:lnTo>
                    <a:pt x="532" y="1"/>
                  </a:lnTo>
                  <a:lnTo>
                    <a:pt x="515" y="0"/>
                  </a:lnTo>
                  <a:lnTo>
                    <a:pt x="496" y="0"/>
                  </a:lnTo>
                  <a:lnTo>
                    <a:pt x="496" y="0"/>
                  </a:lnTo>
                  <a:close/>
                  <a:moveTo>
                    <a:pt x="496" y="53"/>
                  </a:moveTo>
                  <a:lnTo>
                    <a:pt x="496" y="53"/>
                  </a:lnTo>
                  <a:lnTo>
                    <a:pt x="510" y="53"/>
                  </a:lnTo>
                  <a:lnTo>
                    <a:pt x="525" y="54"/>
                  </a:lnTo>
                  <a:lnTo>
                    <a:pt x="538" y="56"/>
                  </a:lnTo>
                  <a:lnTo>
                    <a:pt x="551" y="58"/>
                  </a:lnTo>
                  <a:lnTo>
                    <a:pt x="564" y="61"/>
                  </a:lnTo>
                  <a:lnTo>
                    <a:pt x="577" y="65"/>
                  </a:lnTo>
                  <a:lnTo>
                    <a:pt x="590" y="69"/>
                  </a:lnTo>
                  <a:lnTo>
                    <a:pt x="602" y="74"/>
                  </a:lnTo>
                  <a:lnTo>
                    <a:pt x="627" y="86"/>
                  </a:lnTo>
                  <a:lnTo>
                    <a:pt x="649" y="99"/>
                  </a:lnTo>
                  <a:lnTo>
                    <a:pt x="669" y="114"/>
                  </a:lnTo>
                  <a:lnTo>
                    <a:pt x="689" y="132"/>
                  </a:lnTo>
                  <a:lnTo>
                    <a:pt x="707" y="152"/>
                  </a:lnTo>
                  <a:lnTo>
                    <a:pt x="722" y="172"/>
                  </a:lnTo>
                  <a:lnTo>
                    <a:pt x="735" y="195"/>
                  </a:lnTo>
                  <a:lnTo>
                    <a:pt x="747" y="218"/>
                  </a:lnTo>
                  <a:lnTo>
                    <a:pt x="752" y="231"/>
                  </a:lnTo>
                  <a:lnTo>
                    <a:pt x="756" y="244"/>
                  </a:lnTo>
                  <a:lnTo>
                    <a:pt x="760" y="257"/>
                  </a:lnTo>
                  <a:lnTo>
                    <a:pt x="763" y="270"/>
                  </a:lnTo>
                  <a:lnTo>
                    <a:pt x="765" y="283"/>
                  </a:lnTo>
                  <a:lnTo>
                    <a:pt x="767" y="296"/>
                  </a:lnTo>
                  <a:lnTo>
                    <a:pt x="768" y="311"/>
                  </a:lnTo>
                  <a:lnTo>
                    <a:pt x="768" y="325"/>
                  </a:lnTo>
                  <a:lnTo>
                    <a:pt x="768" y="325"/>
                  </a:lnTo>
                  <a:lnTo>
                    <a:pt x="768" y="338"/>
                  </a:lnTo>
                  <a:lnTo>
                    <a:pt x="767" y="352"/>
                  </a:lnTo>
                  <a:lnTo>
                    <a:pt x="765" y="366"/>
                  </a:lnTo>
                  <a:lnTo>
                    <a:pt x="763" y="380"/>
                  </a:lnTo>
                  <a:lnTo>
                    <a:pt x="760" y="393"/>
                  </a:lnTo>
                  <a:lnTo>
                    <a:pt x="756" y="405"/>
                  </a:lnTo>
                  <a:lnTo>
                    <a:pt x="752" y="418"/>
                  </a:lnTo>
                  <a:lnTo>
                    <a:pt x="747" y="430"/>
                  </a:lnTo>
                  <a:lnTo>
                    <a:pt x="735" y="455"/>
                  </a:lnTo>
                  <a:lnTo>
                    <a:pt x="722" y="477"/>
                  </a:lnTo>
                  <a:lnTo>
                    <a:pt x="707" y="497"/>
                  </a:lnTo>
                  <a:lnTo>
                    <a:pt x="689" y="517"/>
                  </a:lnTo>
                  <a:lnTo>
                    <a:pt x="669" y="535"/>
                  </a:lnTo>
                  <a:lnTo>
                    <a:pt x="649" y="550"/>
                  </a:lnTo>
                  <a:lnTo>
                    <a:pt x="627" y="564"/>
                  </a:lnTo>
                  <a:lnTo>
                    <a:pt x="602" y="575"/>
                  </a:lnTo>
                  <a:lnTo>
                    <a:pt x="590" y="581"/>
                  </a:lnTo>
                  <a:lnTo>
                    <a:pt x="577" y="585"/>
                  </a:lnTo>
                  <a:lnTo>
                    <a:pt x="564" y="589"/>
                  </a:lnTo>
                  <a:lnTo>
                    <a:pt x="551" y="592"/>
                  </a:lnTo>
                  <a:lnTo>
                    <a:pt x="538" y="594"/>
                  </a:lnTo>
                  <a:lnTo>
                    <a:pt x="525" y="595"/>
                  </a:lnTo>
                  <a:lnTo>
                    <a:pt x="510" y="596"/>
                  </a:lnTo>
                  <a:lnTo>
                    <a:pt x="496" y="597"/>
                  </a:lnTo>
                  <a:lnTo>
                    <a:pt x="496" y="597"/>
                  </a:lnTo>
                  <a:lnTo>
                    <a:pt x="483" y="596"/>
                  </a:lnTo>
                  <a:lnTo>
                    <a:pt x="469" y="595"/>
                  </a:lnTo>
                  <a:lnTo>
                    <a:pt x="455" y="594"/>
                  </a:lnTo>
                  <a:lnTo>
                    <a:pt x="441" y="592"/>
                  </a:lnTo>
                  <a:lnTo>
                    <a:pt x="428" y="589"/>
                  </a:lnTo>
                  <a:lnTo>
                    <a:pt x="416" y="585"/>
                  </a:lnTo>
                  <a:lnTo>
                    <a:pt x="403" y="581"/>
                  </a:lnTo>
                  <a:lnTo>
                    <a:pt x="391" y="575"/>
                  </a:lnTo>
                  <a:lnTo>
                    <a:pt x="367" y="564"/>
                  </a:lnTo>
                  <a:lnTo>
                    <a:pt x="345" y="550"/>
                  </a:lnTo>
                  <a:lnTo>
                    <a:pt x="324" y="535"/>
                  </a:lnTo>
                  <a:lnTo>
                    <a:pt x="304" y="517"/>
                  </a:lnTo>
                  <a:lnTo>
                    <a:pt x="286" y="497"/>
                  </a:lnTo>
                  <a:lnTo>
                    <a:pt x="271" y="477"/>
                  </a:lnTo>
                  <a:lnTo>
                    <a:pt x="257" y="455"/>
                  </a:lnTo>
                  <a:lnTo>
                    <a:pt x="246" y="430"/>
                  </a:lnTo>
                  <a:lnTo>
                    <a:pt x="240" y="418"/>
                  </a:lnTo>
                  <a:lnTo>
                    <a:pt x="236" y="405"/>
                  </a:lnTo>
                  <a:lnTo>
                    <a:pt x="233" y="393"/>
                  </a:lnTo>
                  <a:lnTo>
                    <a:pt x="229" y="380"/>
                  </a:lnTo>
                  <a:lnTo>
                    <a:pt x="227" y="366"/>
                  </a:lnTo>
                  <a:lnTo>
                    <a:pt x="226" y="352"/>
                  </a:lnTo>
                  <a:lnTo>
                    <a:pt x="225" y="338"/>
                  </a:lnTo>
                  <a:lnTo>
                    <a:pt x="224" y="325"/>
                  </a:lnTo>
                  <a:lnTo>
                    <a:pt x="224" y="325"/>
                  </a:lnTo>
                  <a:lnTo>
                    <a:pt x="225" y="311"/>
                  </a:lnTo>
                  <a:lnTo>
                    <a:pt x="226" y="296"/>
                  </a:lnTo>
                  <a:lnTo>
                    <a:pt x="227" y="283"/>
                  </a:lnTo>
                  <a:lnTo>
                    <a:pt x="229" y="270"/>
                  </a:lnTo>
                  <a:lnTo>
                    <a:pt x="233" y="257"/>
                  </a:lnTo>
                  <a:lnTo>
                    <a:pt x="236" y="244"/>
                  </a:lnTo>
                  <a:lnTo>
                    <a:pt x="240" y="231"/>
                  </a:lnTo>
                  <a:lnTo>
                    <a:pt x="246" y="218"/>
                  </a:lnTo>
                  <a:lnTo>
                    <a:pt x="257" y="195"/>
                  </a:lnTo>
                  <a:lnTo>
                    <a:pt x="271" y="172"/>
                  </a:lnTo>
                  <a:lnTo>
                    <a:pt x="286" y="152"/>
                  </a:lnTo>
                  <a:lnTo>
                    <a:pt x="304" y="132"/>
                  </a:lnTo>
                  <a:lnTo>
                    <a:pt x="324" y="114"/>
                  </a:lnTo>
                  <a:lnTo>
                    <a:pt x="345" y="99"/>
                  </a:lnTo>
                  <a:lnTo>
                    <a:pt x="367" y="86"/>
                  </a:lnTo>
                  <a:lnTo>
                    <a:pt x="391" y="74"/>
                  </a:lnTo>
                  <a:lnTo>
                    <a:pt x="403" y="69"/>
                  </a:lnTo>
                  <a:lnTo>
                    <a:pt x="416" y="65"/>
                  </a:lnTo>
                  <a:lnTo>
                    <a:pt x="428" y="61"/>
                  </a:lnTo>
                  <a:lnTo>
                    <a:pt x="441" y="58"/>
                  </a:lnTo>
                  <a:lnTo>
                    <a:pt x="455" y="56"/>
                  </a:lnTo>
                  <a:lnTo>
                    <a:pt x="469" y="54"/>
                  </a:lnTo>
                  <a:lnTo>
                    <a:pt x="483" y="53"/>
                  </a:lnTo>
                  <a:lnTo>
                    <a:pt x="496" y="53"/>
                  </a:lnTo>
                  <a:lnTo>
                    <a:pt x="496" y="5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p:cNvSpPr>
              <a:spLocks/>
            </p:cNvSpPr>
            <p:nvPr/>
          </p:nvSpPr>
          <p:spPr bwMode="auto">
            <a:xfrm>
              <a:off x="8412163" y="252413"/>
              <a:ext cx="314325" cy="312737"/>
            </a:xfrm>
            <a:custGeom>
              <a:avLst/>
              <a:gdLst>
                <a:gd name="T0" fmla="*/ 103 w 396"/>
                <a:gd name="T1" fmla="*/ 26 h 396"/>
                <a:gd name="T2" fmla="*/ 131 w 396"/>
                <a:gd name="T3" fmla="*/ 11 h 396"/>
                <a:gd name="T4" fmla="*/ 162 w 396"/>
                <a:gd name="T5" fmla="*/ 4 h 396"/>
                <a:gd name="T6" fmla="*/ 193 w 396"/>
                <a:gd name="T7" fmla="*/ 0 h 396"/>
                <a:gd name="T8" fmla="*/ 224 w 396"/>
                <a:gd name="T9" fmla="*/ 1 h 396"/>
                <a:gd name="T10" fmla="*/ 255 w 396"/>
                <a:gd name="T11" fmla="*/ 8 h 396"/>
                <a:gd name="T12" fmla="*/ 285 w 396"/>
                <a:gd name="T13" fmla="*/ 20 h 396"/>
                <a:gd name="T14" fmla="*/ 312 w 396"/>
                <a:gd name="T15" fmla="*/ 37 h 396"/>
                <a:gd name="T16" fmla="*/ 338 w 396"/>
                <a:gd name="T17" fmla="*/ 57 h 396"/>
                <a:gd name="T18" fmla="*/ 352 w 396"/>
                <a:gd name="T19" fmla="*/ 73 h 396"/>
                <a:gd name="T20" fmla="*/ 374 w 396"/>
                <a:gd name="T21" fmla="*/ 106 h 396"/>
                <a:gd name="T22" fmla="*/ 388 w 396"/>
                <a:gd name="T23" fmla="*/ 141 h 396"/>
                <a:gd name="T24" fmla="*/ 394 w 396"/>
                <a:gd name="T25" fmla="*/ 178 h 396"/>
                <a:gd name="T26" fmla="*/ 394 w 396"/>
                <a:gd name="T27" fmla="*/ 217 h 396"/>
                <a:gd name="T28" fmla="*/ 388 w 396"/>
                <a:gd name="T29" fmla="*/ 254 h 396"/>
                <a:gd name="T30" fmla="*/ 374 w 396"/>
                <a:gd name="T31" fmla="*/ 289 h 396"/>
                <a:gd name="T32" fmla="*/ 352 w 396"/>
                <a:gd name="T33" fmla="*/ 322 h 396"/>
                <a:gd name="T34" fmla="*/ 338 w 396"/>
                <a:gd name="T35" fmla="*/ 337 h 396"/>
                <a:gd name="T36" fmla="*/ 307 w 396"/>
                <a:gd name="T37" fmla="*/ 363 h 396"/>
                <a:gd name="T38" fmla="*/ 273 w 396"/>
                <a:gd name="T39" fmla="*/ 381 h 396"/>
                <a:gd name="T40" fmla="*/ 236 w 396"/>
                <a:gd name="T41" fmla="*/ 391 h 396"/>
                <a:gd name="T42" fmla="*/ 198 w 396"/>
                <a:gd name="T43" fmla="*/ 396 h 396"/>
                <a:gd name="T44" fmla="*/ 161 w 396"/>
                <a:gd name="T45" fmla="*/ 391 h 396"/>
                <a:gd name="T46" fmla="*/ 124 w 396"/>
                <a:gd name="T47" fmla="*/ 381 h 396"/>
                <a:gd name="T48" fmla="*/ 89 w 396"/>
                <a:gd name="T49" fmla="*/ 363 h 396"/>
                <a:gd name="T50" fmla="*/ 59 w 396"/>
                <a:gd name="T51" fmla="*/ 337 h 396"/>
                <a:gd name="T52" fmla="*/ 48 w 396"/>
                <a:gd name="T53" fmla="*/ 325 h 396"/>
                <a:gd name="T54" fmla="*/ 29 w 396"/>
                <a:gd name="T55" fmla="*/ 299 h 396"/>
                <a:gd name="T56" fmla="*/ 15 w 396"/>
                <a:gd name="T57" fmla="*/ 272 h 396"/>
                <a:gd name="T58" fmla="*/ 6 w 396"/>
                <a:gd name="T59" fmla="*/ 242 h 396"/>
                <a:gd name="T60" fmla="*/ 2 w 396"/>
                <a:gd name="T61" fmla="*/ 211 h 396"/>
                <a:gd name="T62" fmla="*/ 2 w 396"/>
                <a:gd name="T63" fmla="*/ 182 h 396"/>
                <a:gd name="T64" fmla="*/ 6 w 396"/>
                <a:gd name="T65" fmla="*/ 151 h 396"/>
                <a:gd name="T66" fmla="*/ 16 w 396"/>
                <a:gd name="T67" fmla="*/ 121 h 396"/>
                <a:gd name="T68" fmla="*/ 22 w 396"/>
                <a:gd name="T69" fmla="*/ 107 h 396"/>
                <a:gd name="T70" fmla="*/ 29 w 396"/>
                <a:gd name="T71" fmla="*/ 115 h 396"/>
                <a:gd name="T72" fmla="*/ 48 w 396"/>
                <a:gd name="T73" fmla="*/ 128 h 396"/>
                <a:gd name="T74" fmla="*/ 70 w 396"/>
                <a:gd name="T75" fmla="*/ 132 h 396"/>
                <a:gd name="T76" fmla="*/ 92 w 396"/>
                <a:gd name="T77" fmla="*/ 128 h 396"/>
                <a:gd name="T78" fmla="*/ 111 w 396"/>
                <a:gd name="T79" fmla="*/ 115 h 396"/>
                <a:gd name="T80" fmla="*/ 119 w 396"/>
                <a:gd name="T81" fmla="*/ 106 h 396"/>
                <a:gd name="T82" fmla="*/ 127 w 396"/>
                <a:gd name="T83" fmla="*/ 85 h 396"/>
                <a:gd name="T84" fmla="*/ 127 w 396"/>
                <a:gd name="T85" fmla="*/ 63 h 396"/>
                <a:gd name="T86" fmla="*/ 119 w 396"/>
                <a:gd name="T87" fmla="*/ 42 h 396"/>
                <a:gd name="T88" fmla="*/ 111 w 396"/>
                <a:gd name="T89" fmla="*/ 32 h 396"/>
                <a:gd name="T90" fmla="*/ 103 w 396"/>
                <a:gd name="T9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6">
                  <a:moveTo>
                    <a:pt x="103" y="26"/>
                  </a:moveTo>
                  <a:lnTo>
                    <a:pt x="103" y="26"/>
                  </a:lnTo>
                  <a:lnTo>
                    <a:pt x="117" y="18"/>
                  </a:lnTo>
                  <a:lnTo>
                    <a:pt x="131" y="11"/>
                  </a:lnTo>
                  <a:lnTo>
                    <a:pt x="146" y="7"/>
                  </a:lnTo>
                  <a:lnTo>
                    <a:pt x="162" y="4"/>
                  </a:lnTo>
                  <a:lnTo>
                    <a:pt x="177" y="1"/>
                  </a:lnTo>
                  <a:lnTo>
                    <a:pt x="193" y="0"/>
                  </a:lnTo>
                  <a:lnTo>
                    <a:pt x="209" y="0"/>
                  </a:lnTo>
                  <a:lnTo>
                    <a:pt x="224" y="1"/>
                  </a:lnTo>
                  <a:lnTo>
                    <a:pt x="240" y="5"/>
                  </a:lnTo>
                  <a:lnTo>
                    <a:pt x="255" y="8"/>
                  </a:lnTo>
                  <a:lnTo>
                    <a:pt x="270" y="14"/>
                  </a:lnTo>
                  <a:lnTo>
                    <a:pt x="285" y="20"/>
                  </a:lnTo>
                  <a:lnTo>
                    <a:pt x="299" y="28"/>
                  </a:lnTo>
                  <a:lnTo>
                    <a:pt x="312" y="37"/>
                  </a:lnTo>
                  <a:lnTo>
                    <a:pt x="325" y="46"/>
                  </a:lnTo>
                  <a:lnTo>
                    <a:pt x="338" y="57"/>
                  </a:lnTo>
                  <a:lnTo>
                    <a:pt x="338" y="57"/>
                  </a:lnTo>
                  <a:lnTo>
                    <a:pt x="352" y="73"/>
                  </a:lnTo>
                  <a:lnTo>
                    <a:pt x="364" y="89"/>
                  </a:lnTo>
                  <a:lnTo>
                    <a:pt x="374" y="106"/>
                  </a:lnTo>
                  <a:lnTo>
                    <a:pt x="381" y="123"/>
                  </a:lnTo>
                  <a:lnTo>
                    <a:pt x="388" y="141"/>
                  </a:lnTo>
                  <a:lnTo>
                    <a:pt x="392" y="160"/>
                  </a:lnTo>
                  <a:lnTo>
                    <a:pt x="394" y="178"/>
                  </a:lnTo>
                  <a:lnTo>
                    <a:pt x="396" y="198"/>
                  </a:lnTo>
                  <a:lnTo>
                    <a:pt x="394" y="217"/>
                  </a:lnTo>
                  <a:lnTo>
                    <a:pt x="392" y="235"/>
                  </a:lnTo>
                  <a:lnTo>
                    <a:pt x="388" y="254"/>
                  </a:lnTo>
                  <a:lnTo>
                    <a:pt x="381" y="272"/>
                  </a:lnTo>
                  <a:lnTo>
                    <a:pt x="374" y="289"/>
                  </a:lnTo>
                  <a:lnTo>
                    <a:pt x="364" y="307"/>
                  </a:lnTo>
                  <a:lnTo>
                    <a:pt x="352" y="322"/>
                  </a:lnTo>
                  <a:lnTo>
                    <a:pt x="338" y="337"/>
                  </a:lnTo>
                  <a:lnTo>
                    <a:pt x="338" y="337"/>
                  </a:lnTo>
                  <a:lnTo>
                    <a:pt x="323" y="351"/>
                  </a:lnTo>
                  <a:lnTo>
                    <a:pt x="307" y="363"/>
                  </a:lnTo>
                  <a:lnTo>
                    <a:pt x="290" y="373"/>
                  </a:lnTo>
                  <a:lnTo>
                    <a:pt x="273" y="381"/>
                  </a:lnTo>
                  <a:lnTo>
                    <a:pt x="255" y="387"/>
                  </a:lnTo>
                  <a:lnTo>
                    <a:pt x="236" y="391"/>
                  </a:lnTo>
                  <a:lnTo>
                    <a:pt x="218" y="395"/>
                  </a:lnTo>
                  <a:lnTo>
                    <a:pt x="198" y="396"/>
                  </a:lnTo>
                  <a:lnTo>
                    <a:pt x="179" y="395"/>
                  </a:lnTo>
                  <a:lnTo>
                    <a:pt x="161" y="391"/>
                  </a:lnTo>
                  <a:lnTo>
                    <a:pt x="142" y="387"/>
                  </a:lnTo>
                  <a:lnTo>
                    <a:pt x="124" y="381"/>
                  </a:lnTo>
                  <a:lnTo>
                    <a:pt x="107" y="373"/>
                  </a:lnTo>
                  <a:lnTo>
                    <a:pt x="89" y="363"/>
                  </a:lnTo>
                  <a:lnTo>
                    <a:pt x="74" y="351"/>
                  </a:lnTo>
                  <a:lnTo>
                    <a:pt x="59" y="337"/>
                  </a:lnTo>
                  <a:lnTo>
                    <a:pt x="59" y="337"/>
                  </a:lnTo>
                  <a:lnTo>
                    <a:pt x="48" y="325"/>
                  </a:lnTo>
                  <a:lnTo>
                    <a:pt x="38" y="313"/>
                  </a:lnTo>
                  <a:lnTo>
                    <a:pt x="29" y="299"/>
                  </a:lnTo>
                  <a:lnTo>
                    <a:pt x="21" y="286"/>
                  </a:lnTo>
                  <a:lnTo>
                    <a:pt x="15" y="272"/>
                  </a:lnTo>
                  <a:lnTo>
                    <a:pt x="10" y="257"/>
                  </a:lnTo>
                  <a:lnTo>
                    <a:pt x="6" y="242"/>
                  </a:lnTo>
                  <a:lnTo>
                    <a:pt x="3" y="227"/>
                  </a:lnTo>
                  <a:lnTo>
                    <a:pt x="2" y="211"/>
                  </a:lnTo>
                  <a:lnTo>
                    <a:pt x="0" y="197"/>
                  </a:lnTo>
                  <a:lnTo>
                    <a:pt x="2" y="182"/>
                  </a:lnTo>
                  <a:lnTo>
                    <a:pt x="4" y="166"/>
                  </a:lnTo>
                  <a:lnTo>
                    <a:pt x="6" y="151"/>
                  </a:lnTo>
                  <a:lnTo>
                    <a:pt x="10" y="137"/>
                  </a:lnTo>
                  <a:lnTo>
                    <a:pt x="16" y="121"/>
                  </a:lnTo>
                  <a:lnTo>
                    <a:pt x="22" y="107"/>
                  </a:lnTo>
                  <a:lnTo>
                    <a:pt x="22" y="107"/>
                  </a:lnTo>
                  <a:lnTo>
                    <a:pt x="29" y="115"/>
                  </a:lnTo>
                  <a:lnTo>
                    <a:pt x="29" y="115"/>
                  </a:lnTo>
                  <a:lnTo>
                    <a:pt x="38" y="122"/>
                  </a:lnTo>
                  <a:lnTo>
                    <a:pt x="48" y="128"/>
                  </a:lnTo>
                  <a:lnTo>
                    <a:pt x="59" y="131"/>
                  </a:lnTo>
                  <a:lnTo>
                    <a:pt x="70" y="132"/>
                  </a:lnTo>
                  <a:lnTo>
                    <a:pt x="81" y="131"/>
                  </a:lnTo>
                  <a:lnTo>
                    <a:pt x="92" y="128"/>
                  </a:lnTo>
                  <a:lnTo>
                    <a:pt x="101" y="122"/>
                  </a:lnTo>
                  <a:lnTo>
                    <a:pt x="111" y="115"/>
                  </a:lnTo>
                  <a:lnTo>
                    <a:pt x="111" y="115"/>
                  </a:lnTo>
                  <a:lnTo>
                    <a:pt x="119" y="106"/>
                  </a:lnTo>
                  <a:lnTo>
                    <a:pt x="123" y="96"/>
                  </a:lnTo>
                  <a:lnTo>
                    <a:pt x="127" y="85"/>
                  </a:lnTo>
                  <a:lnTo>
                    <a:pt x="128" y="74"/>
                  </a:lnTo>
                  <a:lnTo>
                    <a:pt x="127" y="63"/>
                  </a:lnTo>
                  <a:lnTo>
                    <a:pt x="123" y="52"/>
                  </a:lnTo>
                  <a:lnTo>
                    <a:pt x="119" y="42"/>
                  </a:lnTo>
                  <a:lnTo>
                    <a:pt x="111" y="32"/>
                  </a:lnTo>
                  <a:lnTo>
                    <a:pt x="111" y="32"/>
                  </a:lnTo>
                  <a:lnTo>
                    <a:pt x="103" y="26"/>
                  </a:lnTo>
                  <a:lnTo>
                    <a:pt x="103" y="2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36123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phique 22"/>
          <p:cNvGraphicFramePr/>
          <p:nvPr>
            <p:extLst>
              <p:ext uri="{D42A27DB-BD31-4B8C-83A1-F6EECF244321}">
                <p14:modId xmlns:p14="http://schemas.microsoft.com/office/powerpoint/2010/main" val="2086782734"/>
              </p:ext>
            </p:extLst>
          </p:nvPr>
        </p:nvGraphicFramePr>
        <p:xfrm>
          <a:off x="365023" y="2017418"/>
          <a:ext cx="6763441"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texte 1"/>
          <p:cNvSpPr txBox="1">
            <a:spLocks/>
          </p:cNvSpPr>
          <p:nvPr/>
        </p:nvSpPr>
        <p:spPr>
          <a:xfrm>
            <a:off x="251520" y="188640"/>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a:solidFill>
                  <a:schemeClr val="bg1">
                    <a:lumMod val="65000"/>
                  </a:schemeClr>
                </a:solidFill>
              </a:rPr>
              <a:t>Résultats clés</a:t>
            </a:r>
          </a:p>
        </p:txBody>
      </p:sp>
      <p:sp>
        <p:nvSpPr>
          <p:cNvPr id="7" name="Rectangle : coins arrondis 6"/>
          <p:cNvSpPr/>
          <p:nvPr/>
        </p:nvSpPr>
        <p:spPr>
          <a:xfrm>
            <a:off x="286490" y="2264672"/>
            <a:ext cx="6698889" cy="1651486"/>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p:cNvSpPr/>
          <p:nvPr/>
        </p:nvSpPr>
        <p:spPr>
          <a:xfrm>
            <a:off x="285260" y="4049418"/>
            <a:ext cx="2664296" cy="1656184"/>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grpSp>
        <p:nvGrpSpPr>
          <p:cNvPr id="10" name="Groupe 42"/>
          <p:cNvGrpSpPr/>
          <p:nvPr/>
        </p:nvGrpSpPr>
        <p:grpSpPr>
          <a:xfrm>
            <a:off x="7248416" y="2583047"/>
            <a:ext cx="683746" cy="497844"/>
            <a:chOff x="1569130" y="2733624"/>
            <a:chExt cx="631150" cy="497844"/>
          </a:xfrm>
          <a:solidFill>
            <a:srgbClr val="009900">
              <a:alpha val="51000"/>
            </a:srgbClr>
          </a:solidFill>
        </p:grpSpPr>
        <p:sp>
          <p:nvSpPr>
            <p:cNvPr id="11" name="Ellipse 10"/>
            <p:cNvSpPr/>
            <p:nvPr/>
          </p:nvSpPr>
          <p:spPr bwMode="auto">
            <a:xfrm rot="20520000">
              <a:off x="1569130" y="2733624"/>
              <a:ext cx="606409" cy="497844"/>
            </a:xfrm>
            <a:prstGeom prst="ellipse">
              <a:avLst/>
            </a:prstGeom>
            <a:grp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algn="r" eaLnBrk="0" hangingPunct="0"/>
              <a:endParaRPr lang="fr-FR" dirty="0">
                <a:solidFill>
                  <a:srgbClr val="000000"/>
                </a:solidFill>
              </a:endParaRPr>
            </a:p>
          </p:txBody>
        </p:sp>
        <p:sp>
          <p:nvSpPr>
            <p:cNvPr id="12" name="Rectangle 11"/>
            <p:cNvSpPr/>
            <p:nvPr/>
          </p:nvSpPr>
          <p:spPr>
            <a:xfrm>
              <a:off x="1577032" y="2769640"/>
              <a:ext cx="623248" cy="400110"/>
            </a:xfrm>
            <a:prstGeom prst="rect">
              <a:avLst/>
            </a:prstGeom>
            <a:noFill/>
          </p:spPr>
          <p:txBody>
            <a:bodyPr wrap="none">
              <a:spAutoFit/>
            </a:bodyPr>
            <a:lstStyle/>
            <a:p>
              <a:r>
                <a:rPr lang="fr-FR" sz="2000" b="1" dirty="0">
                  <a:solidFill>
                    <a:srgbClr val="FFFFFF"/>
                  </a:solidFill>
                  <a:latin typeface="Tahoma" pitchFamily="34" charset="0"/>
                  <a:ea typeface="Tahoma" pitchFamily="34" charset="0"/>
                  <a:cs typeface="Tahoma" pitchFamily="34" charset="0"/>
                </a:rPr>
                <a:t>93*</a:t>
              </a:r>
              <a:endParaRPr lang="fr-FR" sz="1200" b="0" dirty="0">
                <a:solidFill>
                  <a:srgbClr val="FFFFFF"/>
                </a:solidFill>
                <a:latin typeface="Tahoma" pitchFamily="34" charset="0"/>
                <a:ea typeface="Tahoma" pitchFamily="34" charset="0"/>
                <a:cs typeface="Tahoma" pitchFamily="34" charset="0"/>
              </a:endParaRPr>
            </a:p>
          </p:txBody>
        </p:sp>
      </p:grpSp>
      <p:grpSp>
        <p:nvGrpSpPr>
          <p:cNvPr id="13" name="Groupe 42"/>
          <p:cNvGrpSpPr/>
          <p:nvPr/>
        </p:nvGrpSpPr>
        <p:grpSpPr>
          <a:xfrm>
            <a:off x="3689995" y="4629123"/>
            <a:ext cx="585001" cy="432792"/>
            <a:chOff x="1580033" y="2808200"/>
            <a:chExt cx="540000" cy="432792"/>
          </a:xfrm>
          <a:solidFill>
            <a:srgbClr val="009900">
              <a:alpha val="51000"/>
            </a:srgbClr>
          </a:solidFill>
        </p:grpSpPr>
        <p:sp>
          <p:nvSpPr>
            <p:cNvPr id="14" name="Ellipse 13"/>
            <p:cNvSpPr/>
            <p:nvPr/>
          </p:nvSpPr>
          <p:spPr bwMode="auto">
            <a:xfrm rot="20520000">
              <a:off x="1580033" y="2808200"/>
              <a:ext cx="540000" cy="432792"/>
            </a:xfrm>
            <a:prstGeom prst="ellipse">
              <a:avLst/>
            </a:prstGeom>
            <a:solidFill>
              <a:srgbClr val="FF0000"/>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algn="r" eaLnBrk="0" hangingPunct="0"/>
              <a:endParaRPr lang="fr-FR" dirty="0">
                <a:solidFill>
                  <a:srgbClr val="000000"/>
                </a:solidFill>
              </a:endParaRPr>
            </a:p>
          </p:txBody>
        </p:sp>
        <p:sp>
          <p:nvSpPr>
            <p:cNvPr id="15" name="Rectangle 14"/>
            <p:cNvSpPr/>
            <p:nvPr/>
          </p:nvSpPr>
          <p:spPr>
            <a:xfrm>
              <a:off x="1689338" y="2824541"/>
              <a:ext cx="321389" cy="400110"/>
            </a:xfrm>
            <a:prstGeom prst="rect">
              <a:avLst/>
            </a:prstGeom>
            <a:noFill/>
          </p:spPr>
          <p:txBody>
            <a:bodyPr wrap="none">
              <a:spAutoFit/>
            </a:bodyPr>
            <a:lstStyle/>
            <a:p>
              <a:r>
                <a:rPr lang="fr-FR" sz="2000" b="1" dirty="0">
                  <a:solidFill>
                    <a:srgbClr val="FFFFFF"/>
                  </a:solidFill>
                  <a:latin typeface="Tahoma" pitchFamily="34" charset="0"/>
                  <a:ea typeface="Tahoma" pitchFamily="34" charset="0"/>
                  <a:cs typeface="Tahoma" pitchFamily="34" charset="0"/>
                </a:rPr>
                <a:t>7</a:t>
              </a:r>
              <a:endParaRPr lang="fr-FR" sz="1200" b="0" dirty="0">
                <a:solidFill>
                  <a:srgbClr val="FFFFFF"/>
                </a:solidFill>
                <a:latin typeface="Tahoma" pitchFamily="34" charset="0"/>
                <a:ea typeface="Tahoma" pitchFamily="34" charset="0"/>
                <a:cs typeface="Tahoma" pitchFamily="34" charset="0"/>
              </a:endParaRPr>
            </a:p>
          </p:txBody>
        </p:sp>
      </p:grpSp>
      <p:sp>
        <p:nvSpPr>
          <p:cNvPr id="16" name="Espace réservé du pied de page 1"/>
          <p:cNvSpPr txBox="1">
            <a:spLocks/>
          </p:cNvSpPr>
          <p:nvPr/>
        </p:nvSpPr>
        <p:spPr>
          <a:xfrm>
            <a:off x="539552" y="6434021"/>
            <a:ext cx="4699059" cy="280565"/>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6" name="ZoneTexte 5"/>
          <p:cNvSpPr txBox="1"/>
          <p:nvPr/>
        </p:nvSpPr>
        <p:spPr>
          <a:xfrm>
            <a:off x="7002360" y="3212178"/>
            <a:ext cx="1080120" cy="215444"/>
          </a:xfrm>
          <a:prstGeom prst="rect">
            <a:avLst/>
          </a:prstGeom>
        </p:spPr>
        <p:txBody>
          <a:bodyPr vert="horz" wrap="square" lIns="0" tIns="0" rIns="0" bIns="0" rtlCol="0">
            <a:spAutoFit/>
          </a:bodyPr>
          <a:lstStyle/>
          <a:p>
            <a:pPr marL="4763" algn="ctr"/>
            <a:r>
              <a:rPr lang="fr-FR" sz="1400" b="1" dirty="0">
                <a:solidFill>
                  <a:srgbClr val="6CBA6C"/>
                </a:solidFill>
              </a:rPr>
              <a:t>Net D’accord</a:t>
            </a:r>
          </a:p>
        </p:txBody>
      </p:sp>
      <p:sp>
        <p:nvSpPr>
          <p:cNvPr id="18" name="ZoneTexte 17"/>
          <p:cNvSpPr txBox="1"/>
          <p:nvPr/>
        </p:nvSpPr>
        <p:spPr>
          <a:xfrm>
            <a:off x="3413024" y="5127620"/>
            <a:ext cx="1276691" cy="215444"/>
          </a:xfrm>
          <a:prstGeom prst="rect">
            <a:avLst/>
          </a:prstGeom>
        </p:spPr>
        <p:txBody>
          <a:bodyPr vert="horz" wrap="square" lIns="0" tIns="0" rIns="0" bIns="0" rtlCol="0">
            <a:spAutoFit/>
          </a:bodyPr>
          <a:lstStyle/>
          <a:p>
            <a:pPr marL="4763" algn="ctr"/>
            <a:r>
              <a:rPr lang="fr-FR" sz="1400" b="1" dirty="0">
                <a:solidFill>
                  <a:srgbClr val="FF0000"/>
                </a:solidFill>
              </a:rPr>
              <a:t>Net Pas d’accord</a:t>
            </a:r>
          </a:p>
        </p:txBody>
      </p:sp>
      <p:sp>
        <p:nvSpPr>
          <p:cNvPr id="2" name="Rectangle 1"/>
          <p:cNvSpPr/>
          <p:nvPr/>
        </p:nvSpPr>
        <p:spPr>
          <a:xfrm>
            <a:off x="251520" y="629651"/>
            <a:ext cx="9577064" cy="1538883"/>
          </a:xfrm>
          <a:prstGeom prst="rect">
            <a:avLst/>
          </a:prstGeom>
        </p:spPr>
        <p:txBody>
          <a:bodyPr wrap="square">
            <a:spAutoFit/>
          </a:bodyPr>
          <a:lstStyle/>
          <a:p>
            <a:r>
              <a:rPr lang="fr-FR" sz="1400" b="1" dirty="0">
                <a:solidFill>
                  <a:srgbClr val="1F497D"/>
                </a:solidFill>
                <a:latin typeface="Helvetica" panose="020B0604020202020204" pitchFamily="34" charset="0"/>
                <a:ea typeface="Cambria" panose="02040503050406030204" pitchFamily="18" charset="0"/>
                <a:cs typeface="Times New Roman" panose="02020603050405020304" pitchFamily="18" charset="0"/>
              </a:rPr>
              <a:t>Q1- DEGRE D’ACCORD AVEC LA NOTION DE TRANSFORMATION DU MONDE PROFESSIONNEL </a:t>
            </a:r>
          </a:p>
          <a:p>
            <a:r>
              <a:rPr lang="fr-FR" sz="1100" dirty="0"/>
              <a:t>« Le monde professionnel connait une transformation sans précédent dans l'Histoire (mondialisation des échanges, </a:t>
            </a:r>
            <a:r>
              <a:rPr lang="fr-FR" sz="1100" dirty="0" err="1"/>
              <a:t>ubérisation</a:t>
            </a:r>
            <a:r>
              <a:rPr lang="fr-FR" sz="1100" dirty="0"/>
              <a:t>, révolution digitale…) »</a:t>
            </a:r>
          </a:p>
          <a:p>
            <a:r>
              <a:rPr lang="fr-FR" sz="1100" dirty="0"/>
              <a:t>Dans quelle mesure êtes-vous d’accord avec cette affirmation ? </a:t>
            </a:r>
          </a:p>
          <a:p>
            <a:endParaRPr lang="fr-FR" sz="1100" dirty="0"/>
          </a:p>
          <a:p>
            <a:r>
              <a:rPr lang="fr-FR" sz="1100" b="1" dirty="0"/>
              <a:t>Série 1 : Base = 3003 individus 18-65 ans </a:t>
            </a:r>
          </a:p>
          <a:p>
            <a:r>
              <a:rPr lang="fr-FR" sz="1100" b="1" dirty="0"/>
              <a:t>Série 2 : Base = 2273 individus </a:t>
            </a:r>
            <a:r>
              <a:rPr lang="fr-FR" sz="1100" b="1" u="sng" dirty="0"/>
              <a:t>Actifs </a:t>
            </a:r>
            <a:r>
              <a:rPr lang="fr-FR" sz="1100" b="1" dirty="0"/>
              <a:t>→ à temps plein, à temps partiel, à leur compte ou en recherche d’emploi</a:t>
            </a:r>
          </a:p>
          <a:p>
            <a:endParaRPr lang="fr-FR" sz="1100" b="1" dirty="0"/>
          </a:p>
          <a:p>
            <a:endParaRPr lang="fr-FR" sz="1400" dirty="0"/>
          </a:p>
        </p:txBody>
      </p:sp>
      <p:sp>
        <p:nvSpPr>
          <p:cNvPr id="3" name="Légende : encadrée 2"/>
          <p:cNvSpPr/>
          <p:nvPr/>
        </p:nvSpPr>
        <p:spPr>
          <a:xfrm>
            <a:off x="5683724" y="4241352"/>
            <a:ext cx="3338305" cy="1261818"/>
          </a:xfrm>
          <a:prstGeom prst="borderCallout1">
            <a:avLst>
              <a:gd name="adj1" fmla="val -9256"/>
              <a:gd name="adj2" fmla="val 54996"/>
              <a:gd name="adj3" fmla="val -55627"/>
              <a:gd name="adj4" fmla="val 55220"/>
            </a:avLst>
          </a:prstGeom>
          <a:noFill/>
          <a:ln w="3175">
            <a:solidFill>
              <a:srgbClr val="383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95% </a:t>
            </a:r>
            <a:r>
              <a:rPr lang="fr-FR" sz="1000" dirty="0">
                <a:solidFill>
                  <a:schemeClr val="tx1">
                    <a:lumMod val="90000"/>
                    <a:lumOff val="10000"/>
                  </a:schemeClr>
                </a:solidFill>
              </a:rPr>
              <a:t>: artisans/</a:t>
            </a:r>
            <a:r>
              <a:rPr lang="fr-FR" sz="1000" dirty="0" err="1">
                <a:solidFill>
                  <a:schemeClr val="tx1">
                    <a:lumMod val="90000"/>
                    <a:lumOff val="10000"/>
                  </a:schemeClr>
                </a:solidFill>
              </a:rPr>
              <a:t>commercants</a:t>
            </a:r>
            <a:r>
              <a:rPr lang="fr-FR" sz="1000" dirty="0">
                <a:solidFill>
                  <a:schemeClr val="tx1">
                    <a:lumMod val="90000"/>
                    <a:lumOff val="10000"/>
                  </a:schemeClr>
                </a:solidFill>
              </a:rPr>
              <a:t>/prof. libérales/cadres sup</a:t>
            </a:r>
          </a:p>
          <a:p>
            <a:r>
              <a:rPr lang="fr-FR" sz="1000" b="1" dirty="0">
                <a:solidFill>
                  <a:srgbClr val="00B050"/>
                </a:solidFill>
              </a:rPr>
              <a:t>94% </a:t>
            </a:r>
            <a:r>
              <a:rPr lang="fr-FR" sz="1000" dirty="0">
                <a:solidFill>
                  <a:schemeClr val="tx1">
                    <a:lumMod val="90000"/>
                    <a:lumOff val="10000"/>
                  </a:schemeClr>
                </a:solidFill>
              </a:rPr>
              <a:t>: bac ou diplôme supérieur</a:t>
            </a:r>
            <a:endParaRPr lang="fr-FR" sz="1000" b="1" dirty="0">
              <a:solidFill>
                <a:srgbClr val="00B050"/>
              </a:solidFill>
            </a:endParaRPr>
          </a:p>
          <a:p>
            <a:r>
              <a:rPr lang="fr-FR" sz="1000" b="1" dirty="0">
                <a:solidFill>
                  <a:srgbClr val="00B050"/>
                </a:solidFill>
              </a:rPr>
              <a:t>93% </a:t>
            </a:r>
            <a:r>
              <a:rPr lang="fr-FR" sz="1000" dirty="0">
                <a:solidFill>
                  <a:schemeClr val="tx1">
                    <a:lumMod val="90000"/>
                    <a:lumOff val="10000"/>
                  </a:schemeClr>
                </a:solidFill>
              </a:rPr>
              <a:t>: salarié </a:t>
            </a:r>
          </a:p>
          <a:p>
            <a:r>
              <a:rPr lang="fr-FR" sz="1000" b="1" dirty="0">
                <a:solidFill>
                  <a:srgbClr val="00B050"/>
                </a:solidFill>
              </a:rPr>
              <a:t>94% </a:t>
            </a:r>
            <a:r>
              <a:rPr lang="fr-FR" sz="1000" dirty="0">
                <a:solidFill>
                  <a:schemeClr val="tx1">
                    <a:lumMod val="90000"/>
                    <a:lumOff val="10000"/>
                  </a:schemeClr>
                </a:solidFill>
              </a:rPr>
              <a:t>: Salariés à temps plein</a:t>
            </a:r>
          </a:p>
          <a:p>
            <a:r>
              <a:rPr lang="fr-FR" sz="1000" b="1" dirty="0">
                <a:solidFill>
                  <a:srgbClr val="00B050"/>
                </a:solidFill>
              </a:rPr>
              <a:t>94% </a:t>
            </a:r>
            <a:r>
              <a:rPr lang="fr-FR" sz="1000" dirty="0">
                <a:solidFill>
                  <a:schemeClr val="tx1">
                    <a:lumMod val="90000"/>
                    <a:lumOff val="10000"/>
                  </a:schemeClr>
                </a:solidFill>
              </a:rPr>
              <a:t>: revenu annuel foyer &gt; 24 000€</a:t>
            </a:r>
          </a:p>
        </p:txBody>
      </p:sp>
      <p:sp>
        <p:nvSpPr>
          <p:cNvPr id="5" name="ZoneTexte 4"/>
          <p:cNvSpPr txBox="1"/>
          <p:nvPr/>
        </p:nvSpPr>
        <p:spPr>
          <a:xfrm>
            <a:off x="8136725" y="1772816"/>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grpSp>
        <p:nvGrpSpPr>
          <p:cNvPr id="17" name="Groupe 16"/>
          <p:cNvGrpSpPr/>
          <p:nvPr/>
        </p:nvGrpSpPr>
        <p:grpSpPr>
          <a:xfrm>
            <a:off x="1907703" y="3312522"/>
            <a:ext cx="351809" cy="371864"/>
            <a:chOff x="1483886" y="3306219"/>
            <a:chExt cx="351809" cy="371864"/>
          </a:xfrm>
        </p:grpSpPr>
        <p:sp>
          <p:nvSpPr>
            <p:cNvPr id="20" name="ZoneTexte 19"/>
            <p:cNvSpPr txBox="1"/>
            <p:nvPr/>
          </p:nvSpPr>
          <p:spPr>
            <a:xfrm>
              <a:off x="1483886" y="3306219"/>
              <a:ext cx="351809" cy="123111"/>
            </a:xfrm>
            <a:prstGeom prst="rect">
              <a:avLst/>
            </a:prstGeom>
          </p:spPr>
          <p:txBody>
            <a:bodyPr vert="horz" wrap="square" lIns="0" tIns="0" rIns="0" bIns="0" rtlCol="0">
              <a:spAutoFit/>
            </a:bodyPr>
            <a:lstStyle/>
            <a:p>
              <a:pPr marL="4763"/>
              <a:r>
                <a:rPr lang="fr-FR" sz="800" i="1" dirty="0"/>
                <a:t>Série 1</a:t>
              </a:r>
            </a:p>
          </p:txBody>
        </p:sp>
        <p:sp>
          <p:nvSpPr>
            <p:cNvPr id="21" name="ZoneTexte 20"/>
            <p:cNvSpPr txBox="1"/>
            <p:nvPr/>
          </p:nvSpPr>
          <p:spPr>
            <a:xfrm>
              <a:off x="1483886" y="3554972"/>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24" name="Groupe 23"/>
          <p:cNvGrpSpPr/>
          <p:nvPr/>
        </p:nvGrpSpPr>
        <p:grpSpPr>
          <a:xfrm>
            <a:off x="1930434" y="4209173"/>
            <a:ext cx="351809" cy="356257"/>
            <a:chOff x="1483887" y="3284616"/>
            <a:chExt cx="351809" cy="429114"/>
          </a:xfrm>
        </p:grpSpPr>
        <p:sp>
          <p:nvSpPr>
            <p:cNvPr id="25" name="ZoneTexte 24"/>
            <p:cNvSpPr txBox="1"/>
            <p:nvPr/>
          </p:nvSpPr>
          <p:spPr>
            <a:xfrm>
              <a:off x="1483887" y="3284616"/>
              <a:ext cx="351809" cy="123111"/>
            </a:xfrm>
            <a:prstGeom prst="rect">
              <a:avLst/>
            </a:prstGeom>
          </p:spPr>
          <p:txBody>
            <a:bodyPr vert="horz" wrap="square" lIns="0" tIns="0" rIns="0" bIns="0" rtlCol="0">
              <a:spAutoFit/>
            </a:bodyPr>
            <a:lstStyle/>
            <a:p>
              <a:pPr marL="4763"/>
              <a:r>
                <a:rPr lang="fr-FR" sz="800" i="1" dirty="0"/>
                <a:t>Série 1</a:t>
              </a:r>
            </a:p>
          </p:txBody>
        </p:sp>
        <p:sp>
          <p:nvSpPr>
            <p:cNvPr id="26" name="ZoneTexte 25"/>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27" name="Groupe 26"/>
          <p:cNvGrpSpPr/>
          <p:nvPr/>
        </p:nvGrpSpPr>
        <p:grpSpPr>
          <a:xfrm>
            <a:off x="1483887" y="5074057"/>
            <a:ext cx="351809" cy="429112"/>
            <a:chOff x="1483887" y="3284618"/>
            <a:chExt cx="351809" cy="429112"/>
          </a:xfrm>
        </p:grpSpPr>
        <p:sp>
          <p:nvSpPr>
            <p:cNvPr id="28" name="ZoneTexte 27"/>
            <p:cNvSpPr txBox="1"/>
            <p:nvPr/>
          </p:nvSpPr>
          <p:spPr>
            <a:xfrm>
              <a:off x="1483887" y="3284618"/>
              <a:ext cx="351809" cy="123111"/>
            </a:xfrm>
            <a:prstGeom prst="rect">
              <a:avLst/>
            </a:prstGeom>
          </p:spPr>
          <p:txBody>
            <a:bodyPr vert="horz" wrap="square" lIns="0" tIns="0" rIns="0" bIns="0" rtlCol="0">
              <a:spAutoFit/>
            </a:bodyPr>
            <a:lstStyle/>
            <a:p>
              <a:pPr marL="4763"/>
              <a:r>
                <a:rPr lang="fr-FR" sz="800" i="1" dirty="0"/>
                <a:t>Série 1</a:t>
              </a:r>
            </a:p>
          </p:txBody>
        </p:sp>
        <p:sp>
          <p:nvSpPr>
            <p:cNvPr id="29" name="ZoneTexte 28"/>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30" name="Groupe 29"/>
          <p:cNvGrpSpPr/>
          <p:nvPr/>
        </p:nvGrpSpPr>
        <p:grpSpPr>
          <a:xfrm>
            <a:off x="1907703" y="2415829"/>
            <a:ext cx="351809" cy="359512"/>
            <a:chOff x="1483887" y="3317140"/>
            <a:chExt cx="351809" cy="359512"/>
          </a:xfrm>
        </p:grpSpPr>
        <p:sp>
          <p:nvSpPr>
            <p:cNvPr id="31" name="ZoneTexte 30"/>
            <p:cNvSpPr txBox="1"/>
            <p:nvPr/>
          </p:nvSpPr>
          <p:spPr>
            <a:xfrm>
              <a:off x="1483887" y="3317140"/>
              <a:ext cx="351809" cy="123111"/>
            </a:xfrm>
            <a:prstGeom prst="rect">
              <a:avLst/>
            </a:prstGeom>
          </p:spPr>
          <p:txBody>
            <a:bodyPr vert="horz" wrap="square" lIns="0" tIns="0" rIns="0" bIns="0" rtlCol="0">
              <a:spAutoFit/>
            </a:bodyPr>
            <a:lstStyle/>
            <a:p>
              <a:pPr marL="4763"/>
              <a:r>
                <a:rPr lang="fr-FR" sz="800" i="1" dirty="0"/>
                <a:t>Série 1</a:t>
              </a:r>
            </a:p>
          </p:txBody>
        </p:sp>
        <p:sp>
          <p:nvSpPr>
            <p:cNvPr id="32" name="ZoneTexte 31"/>
            <p:cNvSpPr txBox="1"/>
            <p:nvPr/>
          </p:nvSpPr>
          <p:spPr>
            <a:xfrm>
              <a:off x="1483887" y="3553541"/>
              <a:ext cx="351809" cy="123111"/>
            </a:xfrm>
            <a:prstGeom prst="rect">
              <a:avLst/>
            </a:prstGeom>
          </p:spPr>
          <p:txBody>
            <a:bodyPr vert="horz" wrap="square" lIns="0" tIns="0" rIns="0" bIns="0" rtlCol="0">
              <a:spAutoFit/>
            </a:bodyPr>
            <a:lstStyle/>
            <a:p>
              <a:pPr marL="4763"/>
              <a:r>
                <a:rPr lang="fr-FR" sz="800" i="1" dirty="0"/>
                <a:t>Série 2</a:t>
              </a:r>
            </a:p>
          </p:txBody>
        </p:sp>
      </p:grpSp>
      <p:sp>
        <p:nvSpPr>
          <p:cNvPr id="34" name="ZoneTexte 33"/>
          <p:cNvSpPr txBox="1"/>
          <p:nvPr/>
        </p:nvSpPr>
        <p:spPr>
          <a:xfrm>
            <a:off x="4139953" y="6389637"/>
            <a:ext cx="3003138" cy="246221"/>
          </a:xfrm>
          <a:prstGeom prst="rect">
            <a:avLst/>
          </a:prstGeom>
        </p:spPr>
        <p:txBody>
          <a:bodyPr vert="horz" wrap="square" lIns="0" tIns="0" rIns="0" bIns="0" rtlCol="0">
            <a:spAutoFit/>
          </a:bodyPr>
          <a:lstStyle/>
          <a:p>
            <a:pPr marL="4763"/>
            <a:r>
              <a:rPr lang="fr-FR" sz="800" i="1" dirty="0"/>
              <a:t>*Calcul du Net D’accord à partir des pourcentages non arrondis </a:t>
            </a:r>
          </a:p>
          <a:p>
            <a:pPr marL="4763"/>
            <a:endParaRPr lang="fr-FR" sz="800" dirty="0"/>
          </a:p>
        </p:txBody>
      </p:sp>
      <p:sp>
        <p:nvSpPr>
          <p:cNvPr id="35" name="ZoneTexte 34"/>
          <p:cNvSpPr txBox="1"/>
          <p:nvPr/>
        </p:nvSpPr>
        <p:spPr>
          <a:xfrm>
            <a:off x="5724128" y="4314001"/>
            <a:ext cx="3029519" cy="123111"/>
          </a:xfrm>
          <a:prstGeom prst="rect">
            <a:avLst/>
          </a:prstGeom>
        </p:spPr>
        <p:txBody>
          <a:bodyPr vert="horz" wrap="square" lIns="0" tIns="0" rIns="0" bIns="0" rtlCol="0">
            <a:spAutoFit/>
          </a:bodyPr>
          <a:lstStyle/>
          <a:p>
            <a:pPr marL="176213" indent="-84138">
              <a:buFont typeface="Wingdings" panose="05000000000000000000" pitchFamily="2" charset="2"/>
              <a:buChar char="Ø"/>
            </a:pPr>
            <a:r>
              <a:rPr lang="fr-FR" sz="800" b="1" i="1" dirty="0">
                <a:solidFill>
                  <a:srgbClr val="016701"/>
                </a:solidFill>
              </a:rPr>
              <a:t>Ecart significatifs supérieurs vs base totale </a:t>
            </a:r>
          </a:p>
        </p:txBody>
      </p:sp>
      <p:pic>
        <p:nvPicPr>
          <p:cNvPr id="33" name="Espace réservé pour une image  3"/>
          <p:cNvPicPr>
            <a:picLocks noChangeAspect="1"/>
          </p:cNvPicPr>
          <p:nvPr/>
        </p:nvPicPr>
        <p:blipFill>
          <a:blip r:embed="rId3" cstate="print">
            <a:extLst>
              <a:ext uri="{28A0092B-C50C-407E-A947-70E740481C1C}">
                <a14:useLocalDpi xmlns:a14="http://schemas.microsoft.com/office/drawing/2010/main" val="0"/>
              </a:ext>
            </a:extLst>
          </a:blip>
          <a:srcRect t="22207" b="22207"/>
          <a:stretch>
            <a:fillRect/>
          </a:stretch>
        </p:blipFill>
        <p:spPr>
          <a:xfrm>
            <a:off x="7127081" y="5705602"/>
            <a:ext cx="1165276" cy="648072"/>
          </a:xfrm>
          <a:prstGeom prst="rect">
            <a:avLst/>
          </a:prstGeom>
        </p:spPr>
      </p:pic>
    </p:spTree>
    <p:extLst>
      <p:ext uri="{BB962C8B-B14F-4D97-AF65-F5344CB8AC3E}">
        <p14:creationId xmlns:p14="http://schemas.microsoft.com/office/powerpoint/2010/main" val="256230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p:cNvSpPr txBox="1">
            <a:spLocks/>
          </p:cNvSpPr>
          <p:nvPr/>
        </p:nvSpPr>
        <p:spPr>
          <a:xfrm>
            <a:off x="251520" y="188640"/>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a:solidFill>
                  <a:schemeClr val="bg1">
                    <a:lumMod val="65000"/>
                  </a:schemeClr>
                </a:solidFill>
              </a:rPr>
              <a:t>Résultats clés</a:t>
            </a:r>
          </a:p>
        </p:txBody>
      </p:sp>
      <p:sp>
        <p:nvSpPr>
          <p:cNvPr id="2" name="Rectangle 1"/>
          <p:cNvSpPr/>
          <p:nvPr/>
        </p:nvSpPr>
        <p:spPr>
          <a:xfrm>
            <a:off x="251520" y="629651"/>
            <a:ext cx="9577064" cy="984885"/>
          </a:xfrm>
          <a:prstGeom prst="rect">
            <a:avLst/>
          </a:prstGeom>
        </p:spPr>
        <p:txBody>
          <a:bodyPr wrap="square">
            <a:spAutoFit/>
          </a:bodyPr>
          <a:lstStyle/>
          <a:p>
            <a:r>
              <a:rPr lang="fr-FR" sz="1400" b="1" dirty="0">
                <a:solidFill>
                  <a:srgbClr val="1F497D"/>
                </a:solidFill>
                <a:latin typeface="Helvetica" panose="020B0604020202020204" pitchFamily="34" charset="0"/>
                <a:ea typeface="Cambria" panose="02040503050406030204" pitchFamily="18" charset="0"/>
                <a:cs typeface="Times New Roman" panose="02020603050405020304" pitchFamily="18" charset="0"/>
              </a:rPr>
              <a:t>Q2- MENACE OU OPPORTUNITE:</a:t>
            </a:r>
          </a:p>
          <a:p>
            <a:r>
              <a:rPr lang="fr-FR" sz="1100" dirty="0">
                <a:ea typeface="Cambria" panose="02040503050406030204" pitchFamily="18" charset="0"/>
                <a:cs typeface="Times New Roman" panose="02020603050405020304" pitchFamily="18" charset="0"/>
              </a:rPr>
              <a:t>Considérez-vous ces évolutions pour votre emploi ou celui de vos proches comme …</a:t>
            </a:r>
          </a:p>
          <a:p>
            <a:endParaRPr lang="fr-FR" sz="1100" dirty="0"/>
          </a:p>
          <a:p>
            <a:r>
              <a:rPr lang="fr-FR" sz="1100" b="1" dirty="0"/>
              <a:t>Série 1 : Base = 3003 individus 18-65 ans </a:t>
            </a:r>
          </a:p>
          <a:p>
            <a:r>
              <a:rPr lang="fr-FR" sz="1100" b="1" dirty="0"/>
              <a:t>Série 2 : Base = 2273 individus </a:t>
            </a:r>
            <a:r>
              <a:rPr lang="fr-FR" sz="1100" b="1" u="sng" dirty="0"/>
              <a:t>Actifs</a:t>
            </a:r>
            <a:endParaRPr lang="fr-FR" sz="1400" u="sng" dirty="0"/>
          </a:p>
        </p:txBody>
      </p:sp>
      <p:sp>
        <p:nvSpPr>
          <p:cNvPr id="6" name="Espace réservé du pied de page 1"/>
          <p:cNvSpPr txBox="1">
            <a:spLocks/>
          </p:cNvSpPr>
          <p:nvPr/>
        </p:nvSpPr>
        <p:spPr>
          <a:xfrm>
            <a:off x="467544" y="64334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grpSp>
        <p:nvGrpSpPr>
          <p:cNvPr id="27" name="Groupe 26"/>
          <p:cNvGrpSpPr/>
          <p:nvPr/>
        </p:nvGrpSpPr>
        <p:grpSpPr>
          <a:xfrm>
            <a:off x="64229" y="1829980"/>
            <a:ext cx="6763441" cy="4064000"/>
            <a:chOff x="64229" y="1829980"/>
            <a:chExt cx="6763441" cy="4064000"/>
          </a:xfrm>
        </p:grpSpPr>
        <p:grpSp>
          <p:nvGrpSpPr>
            <p:cNvPr id="7" name="Groupe 6"/>
            <p:cNvGrpSpPr/>
            <p:nvPr/>
          </p:nvGrpSpPr>
          <p:grpSpPr>
            <a:xfrm>
              <a:off x="64229" y="1829980"/>
              <a:ext cx="6763441" cy="4064000"/>
              <a:chOff x="64229" y="1829980"/>
              <a:chExt cx="6763441" cy="4064000"/>
            </a:xfrm>
          </p:grpSpPr>
          <p:graphicFrame>
            <p:nvGraphicFramePr>
              <p:cNvPr id="10" name="Graphique 9"/>
              <p:cNvGraphicFramePr/>
              <p:nvPr>
                <p:extLst>
                  <p:ext uri="{D42A27DB-BD31-4B8C-83A1-F6EECF244321}">
                    <p14:modId xmlns:p14="http://schemas.microsoft.com/office/powerpoint/2010/main" val="3314720353"/>
                  </p:ext>
                </p:extLst>
              </p:nvPr>
            </p:nvGraphicFramePr>
            <p:xfrm>
              <a:off x="64229" y="1829980"/>
              <a:ext cx="6763441" cy="406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e 11"/>
              <p:cNvGrpSpPr/>
              <p:nvPr/>
            </p:nvGrpSpPr>
            <p:grpSpPr>
              <a:xfrm>
                <a:off x="1749221" y="2315858"/>
                <a:ext cx="351809" cy="532380"/>
                <a:chOff x="1483887" y="3284618"/>
                <a:chExt cx="351809" cy="429112"/>
              </a:xfrm>
            </p:grpSpPr>
            <p:sp>
              <p:nvSpPr>
                <p:cNvPr id="13" name="ZoneTexte 12"/>
                <p:cNvSpPr txBox="1"/>
                <p:nvPr/>
              </p:nvSpPr>
              <p:spPr>
                <a:xfrm>
                  <a:off x="1483887" y="3284618"/>
                  <a:ext cx="351809" cy="123111"/>
                </a:xfrm>
                <a:prstGeom prst="rect">
                  <a:avLst/>
                </a:prstGeom>
              </p:spPr>
              <p:txBody>
                <a:bodyPr vert="horz" wrap="square" lIns="0" tIns="0" rIns="0" bIns="0" rtlCol="0">
                  <a:spAutoFit/>
                </a:bodyPr>
                <a:lstStyle/>
                <a:p>
                  <a:pPr marL="4763"/>
                  <a:r>
                    <a:rPr lang="fr-FR" sz="800" i="1" dirty="0"/>
                    <a:t>Série 1</a:t>
                  </a:r>
                </a:p>
              </p:txBody>
            </p:sp>
            <p:sp>
              <p:nvSpPr>
                <p:cNvPr id="14" name="ZoneTexte 13"/>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grpSp>
          <p:nvGrpSpPr>
            <p:cNvPr id="15" name="Groupe 14"/>
            <p:cNvGrpSpPr/>
            <p:nvPr/>
          </p:nvGrpSpPr>
          <p:grpSpPr>
            <a:xfrm>
              <a:off x="1749221" y="3502075"/>
              <a:ext cx="351809" cy="532380"/>
              <a:chOff x="1483887" y="3284618"/>
              <a:chExt cx="351809" cy="429112"/>
            </a:xfrm>
          </p:grpSpPr>
          <p:sp>
            <p:nvSpPr>
              <p:cNvPr id="16" name="ZoneTexte 15"/>
              <p:cNvSpPr txBox="1"/>
              <p:nvPr/>
            </p:nvSpPr>
            <p:spPr>
              <a:xfrm>
                <a:off x="1483887" y="3284618"/>
                <a:ext cx="351809" cy="123111"/>
              </a:xfrm>
              <a:prstGeom prst="rect">
                <a:avLst/>
              </a:prstGeom>
            </p:spPr>
            <p:txBody>
              <a:bodyPr vert="horz" wrap="square" lIns="0" tIns="0" rIns="0" bIns="0" rtlCol="0">
                <a:spAutoFit/>
              </a:bodyPr>
              <a:lstStyle/>
              <a:p>
                <a:pPr marL="4763"/>
                <a:r>
                  <a:rPr lang="fr-FR" sz="800" i="1" dirty="0"/>
                  <a:t>Série 1</a:t>
                </a:r>
              </a:p>
            </p:txBody>
          </p:sp>
          <p:sp>
            <p:nvSpPr>
              <p:cNvPr id="17" name="ZoneTexte 16"/>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18" name="Groupe 17"/>
            <p:cNvGrpSpPr/>
            <p:nvPr/>
          </p:nvGrpSpPr>
          <p:grpSpPr>
            <a:xfrm>
              <a:off x="1767952" y="4682957"/>
              <a:ext cx="351809" cy="532380"/>
              <a:chOff x="1483887" y="3284618"/>
              <a:chExt cx="351809" cy="429112"/>
            </a:xfrm>
          </p:grpSpPr>
          <p:sp>
            <p:nvSpPr>
              <p:cNvPr id="19" name="ZoneTexte 18"/>
              <p:cNvSpPr txBox="1"/>
              <p:nvPr/>
            </p:nvSpPr>
            <p:spPr>
              <a:xfrm>
                <a:off x="1483887" y="3284618"/>
                <a:ext cx="351809" cy="123111"/>
              </a:xfrm>
              <a:prstGeom prst="rect">
                <a:avLst/>
              </a:prstGeom>
            </p:spPr>
            <p:txBody>
              <a:bodyPr vert="horz" wrap="square" lIns="0" tIns="0" rIns="0" bIns="0" rtlCol="0">
                <a:spAutoFit/>
              </a:bodyPr>
              <a:lstStyle/>
              <a:p>
                <a:pPr marL="4763"/>
                <a:r>
                  <a:rPr lang="fr-FR" sz="800" i="1" dirty="0"/>
                  <a:t>Série 1</a:t>
                </a:r>
              </a:p>
            </p:txBody>
          </p:sp>
          <p:sp>
            <p:nvSpPr>
              <p:cNvPr id="20" name="ZoneTexte 19"/>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grpSp>
        <p:nvGrpSpPr>
          <p:cNvPr id="5" name="Groupe 4"/>
          <p:cNvGrpSpPr/>
          <p:nvPr/>
        </p:nvGrpSpPr>
        <p:grpSpPr>
          <a:xfrm>
            <a:off x="5796136" y="1556792"/>
            <a:ext cx="3096344" cy="2880320"/>
            <a:chOff x="6024846" y="2120551"/>
            <a:chExt cx="3096344" cy="2880320"/>
          </a:xfrm>
        </p:grpSpPr>
        <p:sp>
          <p:nvSpPr>
            <p:cNvPr id="9" name="Légende encadrée avec une bordure 1 40"/>
            <p:cNvSpPr/>
            <p:nvPr/>
          </p:nvSpPr>
          <p:spPr>
            <a:xfrm>
              <a:off x="6096854" y="3726151"/>
              <a:ext cx="3024336" cy="1274720"/>
            </a:xfrm>
            <a:prstGeom prst="accentBorderCallout1">
              <a:avLst>
                <a:gd name="adj1" fmla="val 40625"/>
                <a:gd name="adj2" fmla="val -10372"/>
                <a:gd name="adj3" fmla="val 57591"/>
                <a:gd name="adj4" fmla="val -28175"/>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39% </a:t>
              </a:r>
              <a:r>
                <a:rPr lang="fr-FR" sz="1000" dirty="0">
                  <a:solidFill>
                    <a:schemeClr val="tx1">
                      <a:lumMod val="90000"/>
                      <a:lumOff val="10000"/>
                    </a:schemeClr>
                  </a:solidFill>
                </a:rPr>
                <a:t>: 55-65 ans</a:t>
              </a:r>
            </a:p>
            <a:p>
              <a:r>
                <a:rPr lang="fr-FR" sz="1000" b="1" dirty="0">
                  <a:solidFill>
                    <a:srgbClr val="00B050"/>
                  </a:solidFill>
                </a:rPr>
                <a:t>39% </a:t>
              </a:r>
              <a:r>
                <a:rPr lang="fr-FR" sz="1000" dirty="0">
                  <a:solidFill>
                    <a:schemeClr val="tx1">
                      <a:lumMod val="90000"/>
                      <a:lumOff val="10000"/>
                    </a:schemeClr>
                  </a:solidFill>
                </a:rPr>
                <a:t>: demandeurs d’emploi</a:t>
              </a:r>
            </a:p>
            <a:p>
              <a:r>
                <a:rPr lang="fr-FR" sz="1000" b="1" dirty="0">
                  <a:solidFill>
                    <a:srgbClr val="00B050"/>
                  </a:solidFill>
                </a:rPr>
                <a:t>35% </a:t>
              </a:r>
              <a:r>
                <a:rPr lang="fr-FR" sz="1000" dirty="0">
                  <a:solidFill>
                    <a:schemeClr val="tx1">
                      <a:lumMod val="90000"/>
                      <a:lumOff val="10000"/>
                    </a:schemeClr>
                  </a:solidFill>
                </a:rPr>
                <a:t>: pas de diplôme ou inferieur au bac </a:t>
              </a:r>
            </a:p>
            <a:p>
              <a:r>
                <a:rPr lang="fr-FR" sz="1000" b="1" dirty="0">
                  <a:solidFill>
                    <a:srgbClr val="00B050"/>
                  </a:solidFill>
                </a:rPr>
                <a:t>35% </a:t>
              </a:r>
              <a:r>
                <a:rPr lang="fr-FR" sz="1000" dirty="0">
                  <a:solidFill>
                    <a:schemeClr val="tx1">
                      <a:lumMod val="90000"/>
                      <a:lumOff val="10000"/>
                    </a:schemeClr>
                  </a:solidFill>
                </a:rPr>
                <a:t>: revenu annuel foyer &lt; 24 000€</a:t>
              </a:r>
              <a:endParaRPr lang="fr-FR" sz="1000" b="1" dirty="0">
                <a:solidFill>
                  <a:srgbClr val="00B050"/>
                </a:solidFill>
              </a:endParaRPr>
            </a:p>
            <a:p>
              <a:r>
                <a:rPr lang="fr-FR" sz="1000" b="1" dirty="0">
                  <a:solidFill>
                    <a:srgbClr val="00B050"/>
                  </a:solidFill>
                </a:rPr>
                <a:t>34% </a:t>
              </a:r>
              <a:r>
                <a:rPr lang="fr-FR" sz="1000" dirty="0">
                  <a:solidFill>
                    <a:schemeClr val="tx1">
                      <a:lumMod val="90000"/>
                      <a:lumOff val="10000"/>
                    </a:schemeClr>
                  </a:solidFill>
                </a:rPr>
                <a:t>: CSP-</a:t>
              </a:r>
            </a:p>
            <a:p>
              <a:r>
                <a:rPr lang="fr-FR" sz="1000" b="1" dirty="0">
                  <a:solidFill>
                    <a:srgbClr val="00B050"/>
                  </a:solidFill>
                </a:rPr>
                <a:t>36% </a:t>
              </a:r>
              <a:r>
                <a:rPr lang="fr-FR" sz="1000" dirty="0">
                  <a:solidFill>
                    <a:schemeClr val="tx1">
                      <a:lumMod val="90000"/>
                      <a:lumOff val="10000"/>
                    </a:schemeClr>
                  </a:solidFill>
                </a:rPr>
                <a:t>: agglomérations de 2 000 à 20 000 hab.</a:t>
              </a:r>
            </a:p>
          </p:txBody>
        </p:sp>
        <p:sp>
          <p:nvSpPr>
            <p:cNvPr id="22" name="ZoneTexte 21"/>
            <p:cNvSpPr txBox="1"/>
            <p:nvPr/>
          </p:nvSpPr>
          <p:spPr>
            <a:xfrm>
              <a:off x="6024846" y="2120551"/>
              <a:ext cx="3029519" cy="123111"/>
            </a:xfrm>
            <a:prstGeom prst="rect">
              <a:avLst/>
            </a:prstGeom>
          </p:spPr>
          <p:txBody>
            <a:bodyPr vert="horz" wrap="square" lIns="0" tIns="0" rIns="0" bIns="0" rtlCol="0">
              <a:spAutoFit/>
            </a:bodyPr>
            <a:lstStyle/>
            <a:p>
              <a:pPr marL="176213" indent="-84138">
                <a:buFont typeface="Wingdings" panose="05000000000000000000" pitchFamily="2" charset="2"/>
                <a:buChar char="Ø"/>
              </a:pPr>
              <a:r>
                <a:rPr lang="fr-FR" sz="800" b="1" i="1" dirty="0">
                  <a:solidFill>
                    <a:srgbClr val="016701"/>
                  </a:solidFill>
                </a:rPr>
                <a:t>Ecart significatifs supérieurs vs base totale </a:t>
              </a:r>
            </a:p>
          </p:txBody>
        </p:sp>
      </p:grpSp>
      <p:sp>
        <p:nvSpPr>
          <p:cNvPr id="8" name="Légende encadrée avec une bordure 1 40"/>
          <p:cNvSpPr/>
          <p:nvPr/>
        </p:nvSpPr>
        <p:spPr>
          <a:xfrm>
            <a:off x="5845446" y="1825373"/>
            <a:ext cx="3024336" cy="1175003"/>
          </a:xfrm>
          <a:prstGeom prst="accentBorderCallout1">
            <a:avLst>
              <a:gd name="adj1" fmla="val 48629"/>
              <a:gd name="adj2" fmla="val -9648"/>
              <a:gd name="adj3" fmla="val 72531"/>
              <a:gd name="adj4" fmla="val -43415"/>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37% </a:t>
            </a:r>
            <a:r>
              <a:rPr lang="fr-FR" sz="1000" dirty="0">
                <a:solidFill>
                  <a:schemeClr val="tx1">
                    <a:lumMod val="90000"/>
                    <a:lumOff val="10000"/>
                  </a:schemeClr>
                </a:solidFill>
              </a:rPr>
              <a:t>: artisans/</a:t>
            </a:r>
            <a:r>
              <a:rPr lang="fr-FR" sz="1000" dirty="0" err="1">
                <a:solidFill>
                  <a:schemeClr val="tx1">
                    <a:lumMod val="90000"/>
                    <a:lumOff val="10000"/>
                  </a:schemeClr>
                </a:solidFill>
              </a:rPr>
              <a:t>commercants</a:t>
            </a:r>
            <a:r>
              <a:rPr lang="fr-FR" sz="1000" dirty="0">
                <a:solidFill>
                  <a:schemeClr val="tx1">
                    <a:lumMod val="90000"/>
                    <a:lumOff val="10000"/>
                  </a:schemeClr>
                </a:solidFill>
              </a:rPr>
              <a:t>/prof. libérales/cadres sup</a:t>
            </a:r>
          </a:p>
          <a:p>
            <a:r>
              <a:rPr lang="fr-FR" sz="1000" b="1" dirty="0">
                <a:solidFill>
                  <a:srgbClr val="00B050"/>
                </a:solidFill>
              </a:rPr>
              <a:t>28% </a:t>
            </a:r>
            <a:r>
              <a:rPr lang="fr-FR" sz="1000" dirty="0">
                <a:solidFill>
                  <a:schemeClr val="tx1">
                    <a:lumMod val="90000"/>
                    <a:lumOff val="10000"/>
                  </a:schemeClr>
                </a:solidFill>
              </a:rPr>
              <a:t>: bac ou diplôme supérieur</a:t>
            </a:r>
          </a:p>
          <a:p>
            <a:r>
              <a:rPr lang="fr-FR" sz="1000" b="1" dirty="0">
                <a:solidFill>
                  <a:srgbClr val="00B050"/>
                </a:solidFill>
              </a:rPr>
              <a:t>30% </a:t>
            </a:r>
            <a:r>
              <a:rPr lang="fr-FR" sz="1000" dirty="0">
                <a:solidFill>
                  <a:schemeClr val="tx1">
                    <a:lumMod val="90000"/>
                    <a:lumOff val="10000"/>
                  </a:schemeClr>
                </a:solidFill>
              </a:rPr>
              <a:t>: revenu annuel foyer &gt; 36 000€</a:t>
            </a:r>
          </a:p>
          <a:p>
            <a:r>
              <a:rPr lang="fr-FR" sz="1000" b="1" dirty="0">
                <a:solidFill>
                  <a:srgbClr val="00B050"/>
                </a:solidFill>
              </a:rPr>
              <a:t>30% </a:t>
            </a:r>
            <a:r>
              <a:rPr lang="fr-FR" sz="1000" dirty="0">
                <a:solidFill>
                  <a:schemeClr val="tx1">
                    <a:lumMod val="90000"/>
                    <a:lumOff val="10000"/>
                  </a:schemeClr>
                </a:solidFill>
              </a:rPr>
              <a:t>: CSP+</a:t>
            </a:r>
          </a:p>
          <a:p>
            <a:r>
              <a:rPr lang="fr-FR" sz="1000" b="1" dirty="0">
                <a:solidFill>
                  <a:srgbClr val="00B050"/>
                </a:solidFill>
              </a:rPr>
              <a:t>28% </a:t>
            </a:r>
            <a:r>
              <a:rPr lang="fr-FR" sz="1000" dirty="0">
                <a:solidFill>
                  <a:schemeClr val="tx1">
                    <a:lumMod val="90000"/>
                    <a:lumOff val="10000"/>
                  </a:schemeClr>
                </a:solidFill>
              </a:rPr>
              <a:t>: agglo. &gt; 100 000 hab.</a:t>
            </a:r>
          </a:p>
          <a:p>
            <a:r>
              <a:rPr lang="fr-FR" sz="1000" b="1" dirty="0">
                <a:solidFill>
                  <a:srgbClr val="00B050"/>
                </a:solidFill>
              </a:rPr>
              <a:t>31% </a:t>
            </a:r>
            <a:r>
              <a:rPr lang="fr-FR" sz="1000" dirty="0">
                <a:solidFill>
                  <a:schemeClr val="tx1">
                    <a:lumMod val="90000"/>
                    <a:lumOff val="10000"/>
                  </a:schemeClr>
                </a:solidFill>
              </a:rPr>
              <a:t>: 25-34 ans</a:t>
            </a:r>
          </a:p>
          <a:p>
            <a:endParaRPr lang="fr-FR" sz="1000" dirty="0">
              <a:solidFill>
                <a:schemeClr val="tx1">
                  <a:lumMod val="90000"/>
                  <a:lumOff val="10000"/>
                </a:schemeClr>
              </a:solidFill>
            </a:endParaRPr>
          </a:p>
        </p:txBody>
      </p:sp>
      <p:sp>
        <p:nvSpPr>
          <p:cNvPr id="23" name="ZoneTexte 22"/>
          <p:cNvSpPr txBox="1"/>
          <p:nvPr/>
        </p:nvSpPr>
        <p:spPr>
          <a:xfrm>
            <a:off x="8136725" y="1269340"/>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25" name="Espace réservé pour une image  3"/>
          <p:cNvPicPr>
            <a:picLocks noChangeAspect="1"/>
          </p:cNvPicPr>
          <p:nvPr/>
        </p:nvPicPr>
        <p:blipFill>
          <a:blip r:embed="rId3" cstate="print">
            <a:extLst>
              <a:ext uri="{28A0092B-C50C-407E-A947-70E740481C1C}">
                <a14:useLocalDpi xmlns:a14="http://schemas.microsoft.com/office/drawing/2010/main" val="0"/>
              </a:ext>
            </a:extLst>
          </a:blip>
          <a:srcRect t="22207" b="22207"/>
          <a:stretch>
            <a:fillRect/>
          </a:stretch>
        </p:blipFill>
        <p:spPr>
          <a:xfrm>
            <a:off x="6966247" y="5665862"/>
            <a:ext cx="1165276" cy="648072"/>
          </a:xfrm>
          <a:prstGeom prst="rect">
            <a:avLst/>
          </a:prstGeom>
        </p:spPr>
      </p:pic>
    </p:spTree>
    <p:extLst>
      <p:ext uri="{BB962C8B-B14F-4D97-AF65-F5344CB8AC3E}">
        <p14:creationId xmlns:p14="http://schemas.microsoft.com/office/powerpoint/2010/main" val="201066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p:cNvSpPr txBox="1">
            <a:spLocks/>
          </p:cNvSpPr>
          <p:nvPr/>
        </p:nvSpPr>
        <p:spPr>
          <a:xfrm>
            <a:off x="251520" y="188640"/>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a:solidFill>
                  <a:schemeClr val="bg1">
                    <a:lumMod val="65000"/>
                  </a:schemeClr>
                </a:solidFill>
              </a:rPr>
              <a:t>Résultats clés</a:t>
            </a:r>
          </a:p>
        </p:txBody>
      </p:sp>
      <p:sp>
        <p:nvSpPr>
          <p:cNvPr id="2" name="Rectangle 1"/>
          <p:cNvSpPr/>
          <p:nvPr/>
        </p:nvSpPr>
        <p:spPr>
          <a:xfrm>
            <a:off x="251520" y="629651"/>
            <a:ext cx="9577064" cy="1200329"/>
          </a:xfrm>
          <a:prstGeom prst="rect">
            <a:avLst/>
          </a:prstGeom>
        </p:spPr>
        <p:txBody>
          <a:bodyPr wrap="square">
            <a:spAutoFit/>
          </a:bodyPr>
          <a:lstStyle/>
          <a:p>
            <a:r>
              <a:rPr lang="fr-FR" sz="1400" b="1" dirty="0">
                <a:solidFill>
                  <a:srgbClr val="1F497D"/>
                </a:solidFill>
                <a:latin typeface="Helvetica" panose="020B0604020202020204" pitchFamily="34" charset="0"/>
                <a:ea typeface="Cambria" panose="02040503050406030204" pitchFamily="18" charset="0"/>
                <a:cs typeface="Times New Roman" panose="02020603050405020304" pitchFamily="18" charset="0"/>
              </a:rPr>
              <a:t>Q3 – SENTIMENT D’ETRE ARME POUR FAIRE FACE</a:t>
            </a:r>
          </a:p>
          <a:p>
            <a:r>
              <a:rPr lang="fr-FR" sz="1100" dirty="0"/>
              <a:t>Vous sentez-vous suffisamment armé professionnellement pour faire face à ces mutations ?</a:t>
            </a:r>
          </a:p>
          <a:p>
            <a:endParaRPr lang="fr-FR" sz="1100" dirty="0"/>
          </a:p>
          <a:p>
            <a:r>
              <a:rPr lang="fr-FR" sz="1100" b="1" dirty="0"/>
              <a:t>Série 1 : Base = 3003 individus 18-65 ans </a:t>
            </a:r>
          </a:p>
          <a:p>
            <a:r>
              <a:rPr lang="fr-FR" sz="1100" b="1" dirty="0"/>
              <a:t>Série 2 : Base = 2273 individus </a:t>
            </a:r>
            <a:r>
              <a:rPr lang="fr-FR" sz="1100" b="1" u="sng" dirty="0"/>
              <a:t>Actifs</a:t>
            </a:r>
          </a:p>
          <a:p>
            <a:endParaRPr lang="fr-FR" sz="1400" dirty="0"/>
          </a:p>
        </p:txBody>
      </p:sp>
      <p:sp>
        <p:nvSpPr>
          <p:cNvPr id="6" name="Espace réservé du pied de page 1"/>
          <p:cNvSpPr txBox="1">
            <a:spLocks/>
          </p:cNvSpPr>
          <p:nvPr/>
        </p:nvSpPr>
        <p:spPr>
          <a:xfrm>
            <a:off x="467544" y="64334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7" name="Légende encadrée avec une bordure 1 40"/>
          <p:cNvSpPr/>
          <p:nvPr/>
        </p:nvSpPr>
        <p:spPr>
          <a:xfrm>
            <a:off x="6732240" y="3140968"/>
            <a:ext cx="2105343" cy="1008049"/>
          </a:xfrm>
          <a:prstGeom prst="accentBorderCallout1">
            <a:avLst>
              <a:gd name="adj1" fmla="val 50454"/>
              <a:gd name="adj2" fmla="val -9794"/>
              <a:gd name="adj3" fmla="val 38025"/>
              <a:gd name="adj4" fmla="val -38526"/>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33% </a:t>
            </a:r>
            <a:r>
              <a:rPr lang="fr-FR" sz="1000" dirty="0">
                <a:solidFill>
                  <a:schemeClr val="tx1">
                    <a:lumMod val="90000"/>
                    <a:lumOff val="10000"/>
                  </a:schemeClr>
                </a:solidFill>
              </a:rPr>
              <a:t>: femmes</a:t>
            </a:r>
          </a:p>
          <a:p>
            <a:r>
              <a:rPr lang="fr-FR" sz="1000" b="1" dirty="0">
                <a:solidFill>
                  <a:srgbClr val="00B050"/>
                </a:solidFill>
              </a:rPr>
              <a:t>38% </a:t>
            </a:r>
            <a:r>
              <a:rPr lang="fr-FR" sz="1000" dirty="0">
                <a:solidFill>
                  <a:schemeClr val="tx1">
                    <a:lumMod val="90000"/>
                    <a:lumOff val="10000"/>
                  </a:schemeClr>
                </a:solidFill>
              </a:rPr>
              <a:t>: 18-24 ans</a:t>
            </a:r>
          </a:p>
          <a:p>
            <a:r>
              <a:rPr lang="fr-FR" sz="1000" b="1" dirty="0">
                <a:solidFill>
                  <a:srgbClr val="00B050"/>
                </a:solidFill>
              </a:rPr>
              <a:t>34% </a:t>
            </a:r>
            <a:r>
              <a:rPr lang="fr-FR" sz="1000" dirty="0">
                <a:solidFill>
                  <a:schemeClr val="tx1">
                    <a:lumMod val="90000"/>
                    <a:lumOff val="10000"/>
                  </a:schemeClr>
                </a:solidFill>
              </a:rPr>
              <a:t>: CSP-</a:t>
            </a:r>
          </a:p>
          <a:p>
            <a:r>
              <a:rPr lang="fr-FR" sz="1000" b="1" dirty="0">
                <a:solidFill>
                  <a:srgbClr val="00B050"/>
                </a:solidFill>
              </a:rPr>
              <a:t>40% </a:t>
            </a:r>
            <a:r>
              <a:rPr lang="fr-FR" sz="1000" dirty="0">
                <a:solidFill>
                  <a:schemeClr val="tx1">
                    <a:lumMod val="90000"/>
                    <a:lumOff val="10000"/>
                  </a:schemeClr>
                </a:solidFill>
              </a:rPr>
              <a:t>: demandeurs d’emploi</a:t>
            </a:r>
          </a:p>
          <a:p>
            <a:r>
              <a:rPr lang="fr-FR" sz="1000" b="1" dirty="0">
                <a:solidFill>
                  <a:srgbClr val="00B050"/>
                </a:solidFill>
              </a:rPr>
              <a:t>35% </a:t>
            </a:r>
            <a:r>
              <a:rPr lang="fr-FR" sz="1000" dirty="0">
                <a:solidFill>
                  <a:schemeClr val="tx1">
                    <a:lumMod val="90000"/>
                    <a:lumOff val="10000"/>
                  </a:schemeClr>
                </a:solidFill>
              </a:rPr>
              <a:t>: revenu annuel foyer &lt; 24 000€</a:t>
            </a:r>
          </a:p>
        </p:txBody>
      </p:sp>
      <p:graphicFrame>
        <p:nvGraphicFramePr>
          <p:cNvPr id="8" name="Graphique 7"/>
          <p:cNvGraphicFramePr/>
          <p:nvPr>
            <p:extLst>
              <p:ext uri="{D42A27DB-BD31-4B8C-83A1-F6EECF244321}">
                <p14:modId xmlns:p14="http://schemas.microsoft.com/office/powerpoint/2010/main" val="3224697424"/>
              </p:ext>
            </p:extLst>
          </p:nvPr>
        </p:nvGraphicFramePr>
        <p:xfrm>
          <a:off x="251520" y="1886661"/>
          <a:ext cx="6763441" cy="406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e 10"/>
          <p:cNvGrpSpPr/>
          <p:nvPr/>
        </p:nvGrpSpPr>
        <p:grpSpPr>
          <a:xfrm>
            <a:off x="1573314" y="2291554"/>
            <a:ext cx="351811" cy="365236"/>
            <a:chOff x="1483885" y="3319255"/>
            <a:chExt cx="351811" cy="394475"/>
          </a:xfrm>
        </p:grpSpPr>
        <p:sp>
          <p:nvSpPr>
            <p:cNvPr id="12" name="ZoneTexte 11"/>
            <p:cNvSpPr txBox="1"/>
            <p:nvPr/>
          </p:nvSpPr>
          <p:spPr>
            <a:xfrm>
              <a:off x="1483885" y="3319255"/>
              <a:ext cx="351809" cy="123111"/>
            </a:xfrm>
            <a:prstGeom prst="rect">
              <a:avLst/>
            </a:prstGeom>
          </p:spPr>
          <p:txBody>
            <a:bodyPr vert="horz" wrap="square" lIns="0" tIns="0" rIns="0" bIns="0" rtlCol="0">
              <a:spAutoFit/>
            </a:bodyPr>
            <a:lstStyle/>
            <a:p>
              <a:pPr marL="4763"/>
              <a:r>
                <a:rPr lang="fr-FR" sz="800" i="1" dirty="0"/>
                <a:t>Série 1</a:t>
              </a:r>
            </a:p>
          </p:txBody>
        </p:sp>
        <p:sp>
          <p:nvSpPr>
            <p:cNvPr id="13" name="ZoneTexte 12"/>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14" name="Groupe 13"/>
          <p:cNvGrpSpPr/>
          <p:nvPr/>
        </p:nvGrpSpPr>
        <p:grpSpPr>
          <a:xfrm>
            <a:off x="1619672" y="3284984"/>
            <a:ext cx="351810" cy="302877"/>
            <a:chOff x="1483886" y="3342312"/>
            <a:chExt cx="351810" cy="371418"/>
          </a:xfrm>
        </p:grpSpPr>
        <p:sp>
          <p:nvSpPr>
            <p:cNvPr id="15" name="ZoneTexte 14"/>
            <p:cNvSpPr txBox="1"/>
            <p:nvPr/>
          </p:nvSpPr>
          <p:spPr>
            <a:xfrm>
              <a:off x="1483886" y="3342312"/>
              <a:ext cx="351809" cy="123111"/>
            </a:xfrm>
            <a:prstGeom prst="rect">
              <a:avLst/>
            </a:prstGeom>
          </p:spPr>
          <p:txBody>
            <a:bodyPr vert="horz" wrap="square" lIns="0" tIns="0" rIns="0" bIns="0" rtlCol="0">
              <a:spAutoFit/>
            </a:bodyPr>
            <a:lstStyle/>
            <a:p>
              <a:pPr marL="4763"/>
              <a:r>
                <a:rPr lang="fr-FR" sz="800" i="1" dirty="0"/>
                <a:t>Série 1</a:t>
              </a:r>
            </a:p>
          </p:txBody>
        </p:sp>
        <p:sp>
          <p:nvSpPr>
            <p:cNvPr id="16" name="ZoneTexte 15"/>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20" name="Groupe 19"/>
          <p:cNvGrpSpPr/>
          <p:nvPr/>
        </p:nvGrpSpPr>
        <p:grpSpPr>
          <a:xfrm>
            <a:off x="1619672" y="4149080"/>
            <a:ext cx="351809" cy="372088"/>
            <a:chOff x="1483887" y="3284618"/>
            <a:chExt cx="351809" cy="429112"/>
          </a:xfrm>
        </p:grpSpPr>
        <p:sp>
          <p:nvSpPr>
            <p:cNvPr id="21" name="ZoneTexte 20"/>
            <p:cNvSpPr txBox="1"/>
            <p:nvPr/>
          </p:nvSpPr>
          <p:spPr>
            <a:xfrm>
              <a:off x="1483887" y="3284618"/>
              <a:ext cx="351809" cy="123111"/>
            </a:xfrm>
            <a:prstGeom prst="rect">
              <a:avLst/>
            </a:prstGeom>
          </p:spPr>
          <p:txBody>
            <a:bodyPr vert="horz" wrap="square" lIns="0" tIns="0" rIns="0" bIns="0" rtlCol="0">
              <a:spAutoFit/>
            </a:bodyPr>
            <a:lstStyle/>
            <a:p>
              <a:pPr marL="4763"/>
              <a:r>
                <a:rPr lang="fr-FR" sz="800" i="1" dirty="0"/>
                <a:t>Série 1</a:t>
              </a:r>
            </a:p>
          </p:txBody>
        </p:sp>
        <p:sp>
          <p:nvSpPr>
            <p:cNvPr id="22" name="ZoneTexte 21"/>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23" name="Groupe 22"/>
          <p:cNvGrpSpPr/>
          <p:nvPr/>
        </p:nvGrpSpPr>
        <p:grpSpPr>
          <a:xfrm>
            <a:off x="1619672" y="5157193"/>
            <a:ext cx="351809" cy="388425"/>
            <a:chOff x="1530244" y="3461225"/>
            <a:chExt cx="351809" cy="476326"/>
          </a:xfrm>
        </p:grpSpPr>
        <p:sp>
          <p:nvSpPr>
            <p:cNvPr id="24" name="ZoneTexte 23"/>
            <p:cNvSpPr txBox="1"/>
            <p:nvPr/>
          </p:nvSpPr>
          <p:spPr>
            <a:xfrm>
              <a:off x="1530244" y="3461225"/>
              <a:ext cx="351809" cy="123111"/>
            </a:xfrm>
            <a:prstGeom prst="rect">
              <a:avLst/>
            </a:prstGeom>
          </p:spPr>
          <p:txBody>
            <a:bodyPr vert="horz" wrap="square" lIns="0" tIns="0" rIns="0" bIns="0" rtlCol="0">
              <a:spAutoFit/>
            </a:bodyPr>
            <a:lstStyle/>
            <a:p>
              <a:pPr marL="4763"/>
              <a:r>
                <a:rPr lang="fr-FR" sz="800" i="1" dirty="0"/>
                <a:t>Série 1</a:t>
              </a:r>
            </a:p>
          </p:txBody>
        </p:sp>
        <p:sp>
          <p:nvSpPr>
            <p:cNvPr id="25" name="ZoneTexte 24"/>
            <p:cNvSpPr txBox="1"/>
            <p:nvPr/>
          </p:nvSpPr>
          <p:spPr>
            <a:xfrm>
              <a:off x="1530244" y="3814440"/>
              <a:ext cx="351809" cy="123111"/>
            </a:xfrm>
            <a:prstGeom prst="rect">
              <a:avLst/>
            </a:prstGeom>
          </p:spPr>
          <p:txBody>
            <a:bodyPr vert="horz" wrap="square" lIns="0" tIns="0" rIns="0" bIns="0" rtlCol="0">
              <a:spAutoFit/>
            </a:bodyPr>
            <a:lstStyle/>
            <a:p>
              <a:pPr marL="4763"/>
              <a:r>
                <a:rPr lang="fr-FR" sz="800" i="1" dirty="0"/>
                <a:t>Série 2</a:t>
              </a:r>
            </a:p>
          </p:txBody>
        </p:sp>
      </p:grpSp>
      <p:sp>
        <p:nvSpPr>
          <p:cNvPr id="26" name="Légende encadrée avec une bordure 1 40"/>
          <p:cNvSpPr/>
          <p:nvPr/>
        </p:nvSpPr>
        <p:spPr>
          <a:xfrm>
            <a:off x="7014961" y="4472723"/>
            <a:ext cx="1822622" cy="684470"/>
          </a:xfrm>
          <a:prstGeom prst="accentBorderCallout1">
            <a:avLst>
              <a:gd name="adj1" fmla="val 50454"/>
              <a:gd name="adj2" fmla="val -9794"/>
              <a:gd name="adj3" fmla="val 4416"/>
              <a:gd name="adj4" fmla="val -30402"/>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39% </a:t>
            </a:r>
            <a:r>
              <a:rPr lang="fr-FR" sz="1000" dirty="0">
                <a:solidFill>
                  <a:schemeClr val="tx1">
                    <a:lumMod val="90000"/>
                    <a:lumOff val="10000"/>
                  </a:schemeClr>
                </a:solidFill>
              </a:rPr>
              <a:t>: pas de diplôme ou inferieur au bac </a:t>
            </a:r>
          </a:p>
          <a:p>
            <a:r>
              <a:rPr lang="fr-FR" sz="1000" b="1" dirty="0">
                <a:solidFill>
                  <a:srgbClr val="00B050"/>
                </a:solidFill>
              </a:rPr>
              <a:t>37% </a:t>
            </a:r>
            <a:r>
              <a:rPr lang="fr-FR" sz="1000" dirty="0">
                <a:solidFill>
                  <a:schemeClr val="tx1">
                    <a:lumMod val="90000"/>
                    <a:lumOff val="10000"/>
                  </a:schemeClr>
                </a:solidFill>
              </a:rPr>
              <a:t>: CSP- (Agriculteur, Employé et Ouvrier)</a:t>
            </a:r>
          </a:p>
        </p:txBody>
      </p:sp>
      <p:sp>
        <p:nvSpPr>
          <p:cNvPr id="27" name="ZoneTexte 26"/>
          <p:cNvSpPr txBox="1"/>
          <p:nvPr/>
        </p:nvSpPr>
        <p:spPr>
          <a:xfrm>
            <a:off x="6075424" y="1706869"/>
            <a:ext cx="3029519" cy="123111"/>
          </a:xfrm>
          <a:prstGeom prst="rect">
            <a:avLst/>
          </a:prstGeom>
        </p:spPr>
        <p:txBody>
          <a:bodyPr vert="horz" wrap="square" lIns="0" tIns="0" rIns="0" bIns="0" rtlCol="0">
            <a:spAutoFit/>
          </a:bodyPr>
          <a:lstStyle/>
          <a:p>
            <a:pPr marL="176213" indent="-84138">
              <a:buFont typeface="Wingdings" panose="05000000000000000000" pitchFamily="2" charset="2"/>
              <a:buChar char="Ø"/>
            </a:pPr>
            <a:r>
              <a:rPr lang="fr-FR" sz="800" b="1" i="1" dirty="0">
                <a:solidFill>
                  <a:srgbClr val="016701"/>
                </a:solidFill>
              </a:rPr>
              <a:t>Ecart significatifs supérieurs vs base totale</a:t>
            </a:r>
          </a:p>
        </p:txBody>
      </p:sp>
      <p:sp>
        <p:nvSpPr>
          <p:cNvPr id="9" name="Légende encadrée avec une bordure 1 40"/>
          <p:cNvSpPr/>
          <p:nvPr/>
        </p:nvSpPr>
        <p:spPr>
          <a:xfrm>
            <a:off x="6102361" y="1896810"/>
            <a:ext cx="2736304" cy="1008049"/>
          </a:xfrm>
          <a:prstGeom prst="accentBorderCallout1">
            <a:avLst>
              <a:gd name="adj1" fmla="val 45170"/>
              <a:gd name="adj2" fmla="val -7036"/>
              <a:gd name="adj3" fmla="val 63888"/>
              <a:gd name="adj4" fmla="val -20366"/>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rgbClr val="00B050"/>
                </a:solidFill>
              </a:rPr>
              <a:t>30% </a:t>
            </a:r>
            <a:r>
              <a:rPr lang="fr-FR" sz="900" dirty="0">
                <a:solidFill>
                  <a:schemeClr val="tx1">
                    <a:lumMod val="90000"/>
                    <a:lumOff val="10000"/>
                  </a:schemeClr>
                </a:solidFill>
              </a:rPr>
              <a:t>: salariés à temps plein</a:t>
            </a:r>
          </a:p>
          <a:p>
            <a:r>
              <a:rPr lang="fr-FR" sz="900" b="1" dirty="0">
                <a:solidFill>
                  <a:srgbClr val="00B050"/>
                </a:solidFill>
              </a:rPr>
              <a:t>36% </a:t>
            </a:r>
            <a:r>
              <a:rPr lang="fr-FR" sz="900" dirty="0">
                <a:solidFill>
                  <a:schemeClr val="tx1">
                    <a:lumMod val="90000"/>
                    <a:lumOff val="10000"/>
                  </a:schemeClr>
                </a:solidFill>
              </a:rPr>
              <a:t>: CSP+</a:t>
            </a:r>
          </a:p>
          <a:p>
            <a:r>
              <a:rPr lang="fr-FR" sz="900" b="1" dirty="0">
                <a:solidFill>
                  <a:srgbClr val="00B050"/>
                </a:solidFill>
              </a:rPr>
              <a:t>31% </a:t>
            </a:r>
            <a:r>
              <a:rPr lang="fr-FR" sz="900" dirty="0">
                <a:solidFill>
                  <a:schemeClr val="tx1">
                    <a:lumMod val="90000"/>
                    <a:lumOff val="10000"/>
                  </a:schemeClr>
                </a:solidFill>
              </a:rPr>
              <a:t>: agglomération &gt; 100 000 hab.</a:t>
            </a:r>
          </a:p>
          <a:p>
            <a:r>
              <a:rPr lang="fr-FR" sz="900" b="1" dirty="0">
                <a:solidFill>
                  <a:srgbClr val="00B050"/>
                </a:solidFill>
              </a:rPr>
              <a:t>40% </a:t>
            </a:r>
            <a:r>
              <a:rPr lang="fr-FR" sz="900" dirty="0">
                <a:solidFill>
                  <a:schemeClr val="tx1">
                    <a:lumMod val="90000"/>
                    <a:lumOff val="10000"/>
                  </a:schemeClr>
                </a:solidFill>
              </a:rPr>
              <a:t>: artisans/</a:t>
            </a:r>
            <a:r>
              <a:rPr lang="fr-FR" sz="900" dirty="0" err="1">
                <a:solidFill>
                  <a:schemeClr val="tx1">
                    <a:lumMod val="90000"/>
                    <a:lumOff val="10000"/>
                  </a:schemeClr>
                </a:solidFill>
              </a:rPr>
              <a:t>commercants</a:t>
            </a:r>
            <a:r>
              <a:rPr lang="fr-FR" sz="900" dirty="0">
                <a:solidFill>
                  <a:schemeClr val="tx1">
                    <a:lumMod val="90000"/>
                    <a:lumOff val="10000"/>
                  </a:schemeClr>
                </a:solidFill>
              </a:rPr>
              <a:t>/prof. libérales/cadres sup</a:t>
            </a:r>
          </a:p>
          <a:p>
            <a:r>
              <a:rPr lang="fr-FR" sz="900" b="1" dirty="0">
                <a:solidFill>
                  <a:srgbClr val="00B050"/>
                </a:solidFill>
              </a:rPr>
              <a:t>30% </a:t>
            </a:r>
            <a:r>
              <a:rPr lang="fr-FR" sz="900" dirty="0">
                <a:solidFill>
                  <a:schemeClr val="tx1">
                    <a:lumMod val="90000"/>
                    <a:lumOff val="10000"/>
                  </a:schemeClr>
                </a:solidFill>
              </a:rPr>
              <a:t>: bac ou diplôme supérieur</a:t>
            </a:r>
          </a:p>
          <a:p>
            <a:r>
              <a:rPr lang="fr-FR" sz="900" b="1" dirty="0">
                <a:solidFill>
                  <a:srgbClr val="00B050"/>
                </a:solidFill>
              </a:rPr>
              <a:t>38% </a:t>
            </a:r>
            <a:r>
              <a:rPr lang="fr-FR" sz="900" dirty="0">
                <a:solidFill>
                  <a:schemeClr val="tx1">
                    <a:lumMod val="90000"/>
                    <a:lumOff val="10000"/>
                  </a:schemeClr>
                </a:solidFill>
              </a:rPr>
              <a:t>: revenus annuels foyer &gt; 36 000€</a:t>
            </a:r>
          </a:p>
        </p:txBody>
      </p:sp>
      <p:sp>
        <p:nvSpPr>
          <p:cNvPr id="28" name="ZoneTexte 27"/>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29" name="Espace réservé pour une image  3"/>
          <p:cNvPicPr>
            <a:picLocks noChangeAspect="1"/>
          </p:cNvPicPr>
          <p:nvPr/>
        </p:nvPicPr>
        <p:blipFill>
          <a:blip r:embed="rId3" cstate="print">
            <a:extLst>
              <a:ext uri="{28A0092B-C50C-407E-A947-70E740481C1C}">
                <a14:useLocalDpi xmlns:a14="http://schemas.microsoft.com/office/drawing/2010/main" val="0"/>
              </a:ext>
            </a:extLst>
          </a:blip>
          <a:srcRect t="22207" b="22207"/>
          <a:stretch>
            <a:fillRect/>
          </a:stretch>
        </p:blipFill>
        <p:spPr>
          <a:xfrm>
            <a:off x="7202273" y="5785356"/>
            <a:ext cx="1165276" cy="648072"/>
          </a:xfrm>
          <a:prstGeom prst="rect">
            <a:avLst/>
          </a:prstGeom>
        </p:spPr>
      </p:pic>
    </p:spTree>
    <p:extLst>
      <p:ext uri="{BB962C8B-B14F-4D97-AF65-F5344CB8AC3E}">
        <p14:creationId xmlns:p14="http://schemas.microsoft.com/office/powerpoint/2010/main" val="333791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p:cNvGraphicFramePr/>
          <p:nvPr>
            <p:extLst>
              <p:ext uri="{D42A27DB-BD31-4B8C-83A1-F6EECF244321}">
                <p14:modId xmlns:p14="http://schemas.microsoft.com/office/powerpoint/2010/main" val="1501443530"/>
              </p:ext>
            </p:extLst>
          </p:nvPr>
        </p:nvGraphicFramePr>
        <p:xfrm>
          <a:off x="60923" y="1926457"/>
          <a:ext cx="6763441"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texte 1"/>
          <p:cNvSpPr txBox="1">
            <a:spLocks/>
          </p:cNvSpPr>
          <p:nvPr/>
        </p:nvSpPr>
        <p:spPr>
          <a:xfrm>
            <a:off x="251520" y="188640"/>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a:solidFill>
                  <a:schemeClr val="bg1">
                    <a:lumMod val="65000"/>
                  </a:schemeClr>
                </a:solidFill>
              </a:rPr>
              <a:t>Résultats clés</a:t>
            </a:r>
          </a:p>
        </p:txBody>
      </p:sp>
      <p:sp>
        <p:nvSpPr>
          <p:cNvPr id="2" name="Rectangle 1"/>
          <p:cNvSpPr/>
          <p:nvPr/>
        </p:nvSpPr>
        <p:spPr>
          <a:xfrm>
            <a:off x="251520" y="629651"/>
            <a:ext cx="9577064" cy="984885"/>
          </a:xfrm>
          <a:prstGeom prst="rect">
            <a:avLst/>
          </a:prstGeom>
        </p:spPr>
        <p:txBody>
          <a:bodyPr wrap="square">
            <a:spAutoFit/>
          </a:bodyPr>
          <a:lstStyle/>
          <a:p>
            <a:r>
              <a:rPr lang="fr-FR" sz="1400" b="1" dirty="0">
                <a:solidFill>
                  <a:srgbClr val="1F497D"/>
                </a:solidFill>
                <a:latin typeface="Helvetica" panose="020B0604020202020204" pitchFamily="34" charset="0"/>
                <a:ea typeface="Cambria" panose="02040503050406030204" pitchFamily="18" charset="0"/>
                <a:cs typeface="Times New Roman" panose="02020603050405020304" pitchFamily="18" charset="0"/>
              </a:rPr>
              <a:t>Q4 – ENTREPRISE</a:t>
            </a:r>
          </a:p>
          <a:p>
            <a:r>
              <a:rPr lang="fr-FR" sz="1100" dirty="0"/>
              <a:t>Considérez-vous que votre entreprise soit prête pour faire face à ces mutations ?</a:t>
            </a:r>
          </a:p>
          <a:p>
            <a:endParaRPr lang="fr-FR" sz="1100" dirty="0"/>
          </a:p>
          <a:p>
            <a:r>
              <a:rPr lang="fr-FR" sz="1100" b="1" dirty="0"/>
              <a:t>Série 1 : Base = 3003 individus 18-65 ans</a:t>
            </a:r>
          </a:p>
          <a:p>
            <a:r>
              <a:rPr lang="fr-FR" sz="1100" b="1" dirty="0"/>
              <a:t>Série 2 : Base = 2273 individus </a:t>
            </a:r>
            <a:r>
              <a:rPr lang="fr-FR" sz="1100" b="1" u="sng" dirty="0"/>
              <a:t>Actifs</a:t>
            </a:r>
            <a:endParaRPr lang="fr-FR" sz="1400" u="sng" dirty="0"/>
          </a:p>
        </p:txBody>
      </p:sp>
      <p:sp>
        <p:nvSpPr>
          <p:cNvPr id="6" name="Espace réservé du pied de page 1"/>
          <p:cNvSpPr txBox="1">
            <a:spLocks/>
          </p:cNvSpPr>
          <p:nvPr/>
        </p:nvSpPr>
        <p:spPr>
          <a:xfrm>
            <a:off x="467544" y="64334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8" name="Légende encadrée avec une bordure 1 40"/>
          <p:cNvSpPr/>
          <p:nvPr/>
        </p:nvSpPr>
        <p:spPr>
          <a:xfrm>
            <a:off x="6535316" y="3161906"/>
            <a:ext cx="2520280" cy="652039"/>
          </a:xfrm>
          <a:prstGeom prst="accentBorderCallout1">
            <a:avLst>
              <a:gd name="adj1" fmla="val 50101"/>
              <a:gd name="adj2" fmla="val -6220"/>
              <a:gd name="adj3" fmla="val 51912"/>
              <a:gd name="adj4" fmla="val -32096"/>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28% </a:t>
            </a:r>
            <a:r>
              <a:rPr lang="fr-FR" sz="1000" dirty="0">
                <a:solidFill>
                  <a:schemeClr val="tx1">
                    <a:lumMod val="90000"/>
                    <a:lumOff val="10000"/>
                  </a:schemeClr>
                </a:solidFill>
              </a:rPr>
              <a:t>: bac ou diplôme supérieur</a:t>
            </a:r>
          </a:p>
        </p:txBody>
      </p:sp>
      <p:grpSp>
        <p:nvGrpSpPr>
          <p:cNvPr id="12" name="Groupe 11"/>
          <p:cNvGrpSpPr/>
          <p:nvPr/>
        </p:nvGrpSpPr>
        <p:grpSpPr>
          <a:xfrm>
            <a:off x="1397412" y="2348611"/>
            <a:ext cx="351809" cy="298703"/>
            <a:chOff x="1483887" y="3284618"/>
            <a:chExt cx="351809" cy="429112"/>
          </a:xfrm>
        </p:grpSpPr>
        <p:sp>
          <p:nvSpPr>
            <p:cNvPr id="13" name="ZoneTexte 12"/>
            <p:cNvSpPr txBox="1"/>
            <p:nvPr/>
          </p:nvSpPr>
          <p:spPr>
            <a:xfrm>
              <a:off x="1483887" y="3284618"/>
              <a:ext cx="351809" cy="123111"/>
            </a:xfrm>
            <a:prstGeom prst="rect">
              <a:avLst/>
            </a:prstGeom>
          </p:spPr>
          <p:txBody>
            <a:bodyPr vert="horz" wrap="square" lIns="0" tIns="0" rIns="0" bIns="0" rtlCol="0">
              <a:spAutoFit/>
            </a:bodyPr>
            <a:lstStyle/>
            <a:p>
              <a:pPr marL="4763"/>
              <a:r>
                <a:rPr lang="fr-FR" sz="800" i="1" dirty="0"/>
                <a:t>Série 1</a:t>
              </a:r>
            </a:p>
          </p:txBody>
        </p:sp>
        <p:sp>
          <p:nvSpPr>
            <p:cNvPr id="14" name="ZoneTexte 13"/>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15" name="Groupe 14"/>
          <p:cNvGrpSpPr/>
          <p:nvPr/>
        </p:nvGrpSpPr>
        <p:grpSpPr>
          <a:xfrm>
            <a:off x="1403648" y="3284989"/>
            <a:ext cx="351809" cy="301717"/>
            <a:chOff x="1490123" y="3388064"/>
            <a:chExt cx="351809" cy="433441"/>
          </a:xfrm>
        </p:grpSpPr>
        <p:sp>
          <p:nvSpPr>
            <p:cNvPr id="16" name="ZoneTexte 15"/>
            <p:cNvSpPr txBox="1"/>
            <p:nvPr/>
          </p:nvSpPr>
          <p:spPr>
            <a:xfrm>
              <a:off x="1490123" y="3388064"/>
              <a:ext cx="351809" cy="123111"/>
            </a:xfrm>
            <a:prstGeom prst="rect">
              <a:avLst/>
            </a:prstGeom>
          </p:spPr>
          <p:txBody>
            <a:bodyPr vert="horz" wrap="square" lIns="0" tIns="0" rIns="0" bIns="0" rtlCol="0">
              <a:spAutoFit/>
            </a:bodyPr>
            <a:lstStyle/>
            <a:p>
              <a:pPr marL="4763"/>
              <a:r>
                <a:rPr lang="fr-FR" sz="800" i="1" dirty="0"/>
                <a:t>Série 1</a:t>
              </a:r>
            </a:p>
          </p:txBody>
        </p:sp>
        <p:sp>
          <p:nvSpPr>
            <p:cNvPr id="17" name="ZoneTexte 16"/>
            <p:cNvSpPr txBox="1"/>
            <p:nvPr/>
          </p:nvSpPr>
          <p:spPr>
            <a:xfrm>
              <a:off x="1490123" y="3698394"/>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18" name="Groupe 17"/>
          <p:cNvGrpSpPr/>
          <p:nvPr/>
        </p:nvGrpSpPr>
        <p:grpSpPr>
          <a:xfrm>
            <a:off x="1475656" y="4221088"/>
            <a:ext cx="351809" cy="298703"/>
            <a:chOff x="1483887" y="3284618"/>
            <a:chExt cx="351809" cy="429112"/>
          </a:xfrm>
        </p:grpSpPr>
        <p:sp>
          <p:nvSpPr>
            <p:cNvPr id="19" name="ZoneTexte 18"/>
            <p:cNvSpPr txBox="1"/>
            <p:nvPr/>
          </p:nvSpPr>
          <p:spPr>
            <a:xfrm>
              <a:off x="1483887" y="3284618"/>
              <a:ext cx="351809" cy="123111"/>
            </a:xfrm>
            <a:prstGeom prst="rect">
              <a:avLst/>
            </a:prstGeom>
          </p:spPr>
          <p:txBody>
            <a:bodyPr vert="horz" wrap="square" lIns="0" tIns="0" rIns="0" bIns="0" rtlCol="0">
              <a:spAutoFit/>
            </a:bodyPr>
            <a:lstStyle/>
            <a:p>
              <a:pPr marL="4763"/>
              <a:r>
                <a:rPr lang="fr-FR" sz="800" i="1" dirty="0"/>
                <a:t>Série 1</a:t>
              </a:r>
            </a:p>
          </p:txBody>
        </p:sp>
        <p:sp>
          <p:nvSpPr>
            <p:cNvPr id="20" name="ZoneTexte 19"/>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21" name="Groupe 20"/>
          <p:cNvGrpSpPr/>
          <p:nvPr/>
        </p:nvGrpSpPr>
        <p:grpSpPr>
          <a:xfrm>
            <a:off x="1475656" y="5229200"/>
            <a:ext cx="351809" cy="298703"/>
            <a:chOff x="1483887" y="3284618"/>
            <a:chExt cx="351809" cy="429112"/>
          </a:xfrm>
        </p:grpSpPr>
        <p:sp>
          <p:nvSpPr>
            <p:cNvPr id="22" name="ZoneTexte 21"/>
            <p:cNvSpPr txBox="1"/>
            <p:nvPr/>
          </p:nvSpPr>
          <p:spPr>
            <a:xfrm>
              <a:off x="1483887" y="3284618"/>
              <a:ext cx="351809" cy="123111"/>
            </a:xfrm>
            <a:prstGeom prst="rect">
              <a:avLst/>
            </a:prstGeom>
          </p:spPr>
          <p:txBody>
            <a:bodyPr vert="horz" wrap="square" lIns="0" tIns="0" rIns="0" bIns="0" rtlCol="0">
              <a:spAutoFit/>
            </a:bodyPr>
            <a:lstStyle/>
            <a:p>
              <a:pPr marL="4763"/>
              <a:r>
                <a:rPr lang="fr-FR" sz="800" i="1" dirty="0"/>
                <a:t>Série 1</a:t>
              </a:r>
            </a:p>
          </p:txBody>
        </p:sp>
        <p:sp>
          <p:nvSpPr>
            <p:cNvPr id="23" name="ZoneTexte 22"/>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sp>
        <p:nvSpPr>
          <p:cNvPr id="24" name="ZoneTexte 23"/>
          <p:cNvSpPr txBox="1"/>
          <p:nvPr/>
        </p:nvSpPr>
        <p:spPr>
          <a:xfrm>
            <a:off x="6535316" y="1521158"/>
            <a:ext cx="3029519" cy="123111"/>
          </a:xfrm>
          <a:prstGeom prst="rect">
            <a:avLst/>
          </a:prstGeom>
        </p:spPr>
        <p:txBody>
          <a:bodyPr vert="horz" wrap="square" lIns="0" tIns="0" rIns="0" bIns="0" rtlCol="0">
            <a:spAutoFit/>
          </a:bodyPr>
          <a:lstStyle/>
          <a:p>
            <a:pPr marL="176213" indent="-84138">
              <a:buFont typeface="Wingdings" panose="05000000000000000000" pitchFamily="2" charset="2"/>
              <a:buChar char="Ø"/>
            </a:pPr>
            <a:r>
              <a:rPr lang="fr-FR" sz="800" b="1" i="1" dirty="0">
                <a:solidFill>
                  <a:srgbClr val="016701"/>
                </a:solidFill>
              </a:rPr>
              <a:t>Ecart significatifs supérieurs vs base totale</a:t>
            </a:r>
          </a:p>
        </p:txBody>
      </p:sp>
      <p:sp>
        <p:nvSpPr>
          <p:cNvPr id="25" name="Légende encadrée avec une bordure 1 40"/>
          <p:cNvSpPr/>
          <p:nvPr/>
        </p:nvSpPr>
        <p:spPr>
          <a:xfrm>
            <a:off x="6535316" y="4085434"/>
            <a:ext cx="2520280" cy="612244"/>
          </a:xfrm>
          <a:prstGeom prst="accentBorderCallout1">
            <a:avLst>
              <a:gd name="adj1" fmla="val 50101"/>
              <a:gd name="adj2" fmla="val -6220"/>
              <a:gd name="adj3" fmla="val 52578"/>
              <a:gd name="adj4" fmla="val -9515"/>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37% </a:t>
            </a:r>
            <a:r>
              <a:rPr lang="fr-FR" sz="1000" dirty="0">
                <a:solidFill>
                  <a:schemeClr val="tx1">
                    <a:lumMod val="90000"/>
                    <a:lumOff val="10000"/>
                  </a:schemeClr>
                </a:solidFill>
              </a:rPr>
              <a:t>: pas de diplôme ou inférieur au bac</a:t>
            </a:r>
          </a:p>
          <a:p>
            <a:r>
              <a:rPr lang="fr-FR" sz="1000" b="1" dirty="0">
                <a:solidFill>
                  <a:srgbClr val="00B050"/>
                </a:solidFill>
              </a:rPr>
              <a:t>35% </a:t>
            </a:r>
            <a:r>
              <a:rPr lang="fr-FR" sz="1000" dirty="0">
                <a:solidFill>
                  <a:schemeClr val="tx1">
                    <a:lumMod val="90000"/>
                    <a:lumOff val="10000"/>
                  </a:schemeClr>
                </a:solidFill>
              </a:rPr>
              <a:t>: 35-44 ans</a:t>
            </a:r>
          </a:p>
          <a:p>
            <a:r>
              <a:rPr lang="fr-FR" sz="1000" b="1" dirty="0">
                <a:solidFill>
                  <a:srgbClr val="00B050"/>
                </a:solidFill>
              </a:rPr>
              <a:t>35% </a:t>
            </a:r>
            <a:r>
              <a:rPr lang="fr-FR" sz="1000" dirty="0">
                <a:solidFill>
                  <a:schemeClr val="tx1">
                    <a:lumMod val="90000"/>
                    <a:lumOff val="10000"/>
                  </a:schemeClr>
                </a:solidFill>
              </a:rPr>
              <a:t>: CSP-</a:t>
            </a:r>
          </a:p>
        </p:txBody>
      </p:sp>
      <p:sp>
        <p:nvSpPr>
          <p:cNvPr id="9" name="Légende encadrée avec une bordure 1 40"/>
          <p:cNvSpPr/>
          <p:nvPr/>
        </p:nvSpPr>
        <p:spPr>
          <a:xfrm>
            <a:off x="6568395" y="1736761"/>
            <a:ext cx="2487201" cy="1113224"/>
          </a:xfrm>
          <a:prstGeom prst="accentBorderCallout1">
            <a:avLst>
              <a:gd name="adj1" fmla="val 43035"/>
              <a:gd name="adj2" fmla="val -8333"/>
              <a:gd name="adj3" fmla="val 68566"/>
              <a:gd name="adj4" fmla="val -13164"/>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41% </a:t>
            </a:r>
            <a:r>
              <a:rPr lang="fr-FR" sz="1000" dirty="0">
                <a:solidFill>
                  <a:schemeClr val="tx1">
                    <a:lumMod val="90000"/>
                    <a:lumOff val="10000"/>
                  </a:schemeClr>
                </a:solidFill>
              </a:rPr>
              <a:t>: artisans/</a:t>
            </a:r>
            <a:r>
              <a:rPr lang="fr-FR" sz="1000" dirty="0" err="1">
                <a:solidFill>
                  <a:schemeClr val="tx1">
                    <a:lumMod val="90000"/>
                    <a:lumOff val="10000"/>
                  </a:schemeClr>
                </a:solidFill>
              </a:rPr>
              <a:t>commercants</a:t>
            </a:r>
            <a:r>
              <a:rPr lang="fr-FR" sz="1000" dirty="0">
                <a:solidFill>
                  <a:schemeClr val="tx1">
                    <a:lumMod val="90000"/>
                    <a:lumOff val="10000"/>
                  </a:schemeClr>
                </a:solidFill>
              </a:rPr>
              <a:t>/prof. libérales/cadres sup</a:t>
            </a:r>
          </a:p>
          <a:p>
            <a:r>
              <a:rPr lang="fr-FR" sz="1000" b="1" dirty="0">
                <a:solidFill>
                  <a:srgbClr val="00B050"/>
                </a:solidFill>
              </a:rPr>
              <a:t>37% </a:t>
            </a:r>
            <a:r>
              <a:rPr lang="fr-FR" sz="1000" dirty="0">
                <a:solidFill>
                  <a:schemeClr val="tx1">
                    <a:lumMod val="90000"/>
                    <a:lumOff val="10000"/>
                  </a:schemeClr>
                </a:solidFill>
              </a:rPr>
              <a:t>: revenu annuel foyer &gt; 36 000€</a:t>
            </a:r>
          </a:p>
          <a:p>
            <a:r>
              <a:rPr lang="fr-FR" sz="1000" b="1" dirty="0">
                <a:solidFill>
                  <a:srgbClr val="00B050"/>
                </a:solidFill>
              </a:rPr>
              <a:t>33% </a:t>
            </a:r>
            <a:r>
              <a:rPr lang="fr-FR" sz="1000" dirty="0">
                <a:solidFill>
                  <a:schemeClr val="tx1">
                    <a:lumMod val="90000"/>
                    <a:lumOff val="10000"/>
                  </a:schemeClr>
                </a:solidFill>
              </a:rPr>
              <a:t>: agglomération &gt; 100 000 hab.</a:t>
            </a:r>
          </a:p>
        </p:txBody>
      </p:sp>
      <p:sp>
        <p:nvSpPr>
          <p:cNvPr id="26" name="ZoneTexte 25"/>
          <p:cNvSpPr txBox="1"/>
          <p:nvPr/>
        </p:nvSpPr>
        <p:spPr>
          <a:xfrm>
            <a:off x="8352749" y="83729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27" name="Espace réservé pour une image  3"/>
          <p:cNvPicPr>
            <a:picLocks noChangeAspect="1"/>
          </p:cNvPicPr>
          <p:nvPr/>
        </p:nvPicPr>
        <p:blipFill>
          <a:blip r:embed="rId3" cstate="print">
            <a:extLst>
              <a:ext uri="{28A0092B-C50C-407E-A947-70E740481C1C}">
                <a14:useLocalDpi xmlns:a14="http://schemas.microsoft.com/office/drawing/2010/main" val="0"/>
              </a:ext>
            </a:extLst>
          </a:blip>
          <a:srcRect t="22207" b="22207"/>
          <a:stretch>
            <a:fillRect/>
          </a:stretch>
        </p:blipFill>
        <p:spPr>
          <a:xfrm>
            <a:off x="7104130" y="5734605"/>
            <a:ext cx="1165276" cy="648072"/>
          </a:xfrm>
          <a:prstGeom prst="rect">
            <a:avLst/>
          </a:prstGeom>
        </p:spPr>
      </p:pic>
    </p:spTree>
    <p:extLst>
      <p:ext uri="{BB962C8B-B14F-4D97-AF65-F5344CB8AC3E}">
        <p14:creationId xmlns:p14="http://schemas.microsoft.com/office/powerpoint/2010/main" val="143665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Graphique 30"/>
          <p:cNvGraphicFramePr/>
          <p:nvPr>
            <p:extLst>
              <p:ext uri="{D42A27DB-BD31-4B8C-83A1-F6EECF244321}">
                <p14:modId xmlns:p14="http://schemas.microsoft.com/office/powerpoint/2010/main" val="2628829197"/>
              </p:ext>
            </p:extLst>
          </p:nvPr>
        </p:nvGraphicFramePr>
        <p:xfrm>
          <a:off x="135122" y="1660702"/>
          <a:ext cx="7869394" cy="4557026"/>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7721321" y="2565663"/>
            <a:ext cx="314242" cy="3249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14</a:t>
            </a:r>
          </a:p>
        </p:txBody>
      </p:sp>
      <p:sp>
        <p:nvSpPr>
          <p:cNvPr id="33" name="Rectangle 32"/>
          <p:cNvSpPr/>
          <p:nvPr/>
        </p:nvSpPr>
        <p:spPr>
          <a:xfrm>
            <a:off x="7731444" y="3298151"/>
            <a:ext cx="314242" cy="3249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13</a:t>
            </a:r>
          </a:p>
        </p:txBody>
      </p:sp>
      <p:sp>
        <p:nvSpPr>
          <p:cNvPr id="34" name="Rectangle 33"/>
          <p:cNvSpPr/>
          <p:nvPr/>
        </p:nvSpPr>
        <p:spPr>
          <a:xfrm>
            <a:off x="7731444" y="4019815"/>
            <a:ext cx="314242" cy="3249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21</a:t>
            </a:r>
          </a:p>
        </p:txBody>
      </p:sp>
      <p:sp>
        <p:nvSpPr>
          <p:cNvPr id="35" name="Rectangle 34"/>
          <p:cNvSpPr/>
          <p:nvPr/>
        </p:nvSpPr>
        <p:spPr>
          <a:xfrm>
            <a:off x="7731444" y="4767012"/>
            <a:ext cx="314242" cy="3249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46</a:t>
            </a:r>
          </a:p>
        </p:txBody>
      </p:sp>
      <p:sp>
        <p:nvSpPr>
          <p:cNvPr id="36" name="Rectangle 35"/>
          <p:cNvSpPr/>
          <p:nvPr/>
        </p:nvSpPr>
        <p:spPr>
          <a:xfrm>
            <a:off x="7731444" y="5505116"/>
            <a:ext cx="314242" cy="3249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55</a:t>
            </a:r>
          </a:p>
        </p:txBody>
      </p:sp>
      <p:sp>
        <p:nvSpPr>
          <p:cNvPr id="37" name="Rectangle 36"/>
          <p:cNvSpPr/>
          <p:nvPr/>
        </p:nvSpPr>
        <p:spPr>
          <a:xfrm>
            <a:off x="8433632" y="2578671"/>
            <a:ext cx="314242" cy="324998"/>
          </a:xfrm>
          <a:prstGeom prst="rect">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76</a:t>
            </a:r>
          </a:p>
        </p:txBody>
      </p:sp>
      <p:sp>
        <p:nvSpPr>
          <p:cNvPr id="38" name="Rectangle 37"/>
          <p:cNvSpPr/>
          <p:nvPr/>
        </p:nvSpPr>
        <p:spPr>
          <a:xfrm>
            <a:off x="8443755" y="3311161"/>
            <a:ext cx="314242" cy="324998"/>
          </a:xfrm>
          <a:prstGeom prst="rect">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74</a:t>
            </a:r>
          </a:p>
        </p:txBody>
      </p:sp>
      <p:sp>
        <p:nvSpPr>
          <p:cNvPr id="39" name="Rectangle 38"/>
          <p:cNvSpPr/>
          <p:nvPr/>
        </p:nvSpPr>
        <p:spPr>
          <a:xfrm>
            <a:off x="8443755" y="4032824"/>
            <a:ext cx="314242" cy="324998"/>
          </a:xfrm>
          <a:prstGeom prst="rect">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69</a:t>
            </a:r>
          </a:p>
        </p:txBody>
      </p:sp>
      <p:sp>
        <p:nvSpPr>
          <p:cNvPr id="40" name="Rectangle 39"/>
          <p:cNvSpPr/>
          <p:nvPr/>
        </p:nvSpPr>
        <p:spPr>
          <a:xfrm>
            <a:off x="8443755" y="4780020"/>
            <a:ext cx="314242" cy="324998"/>
          </a:xfrm>
          <a:prstGeom prst="rect">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44</a:t>
            </a:r>
          </a:p>
        </p:txBody>
      </p:sp>
      <p:sp>
        <p:nvSpPr>
          <p:cNvPr id="41" name="Rectangle 40"/>
          <p:cNvSpPr/>
          <p:nvPr/>
        </p:nvSpPr>
        <p:spPr>
          <a:xfrm>
            <a:off x="8443755" y="5518130"/>
            <a:ext cx="314242" cy="324998"/>
          </a:xfrm>
          <a:prstGeom prst="rect">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32</a:t>
            </a:r>
          </a:p>
        </p:txBody>
      </p:sp>
      <p:sp>
        <p:nvSpPr>
          <p:cNvPr id="42" name="ZoneTexte 41"/>
          <p:cNvSpPr txBox="1"/>
          <p:nvPr/>
        </p:nvSpPr>
        <p:spPr>
          <a:xfrm>
            <a:off x="8314066" y="2162487"/>
            <a:ext cx="602484" cy="169277"/>
          </a:xfrm>
          <a:prstGeom prst="rect">
            <a:avLst/>
          </a:prstGeom>
        </p:spPr>
        <p:txBody>
          <a:bodyPr vert="horz" wrap="square" lIns="0" tIns="0" rIns="0" bIns="0" rtlCol="0">
            <a:spAutoFit/>
          </a:bodyPr>
          <a:lstStyle/>
          <a:p>
            <a:pPr marL="4763"/>
            <a:r>
              <a:rPr lang="fr-FR" sz="1100" b="1" dirty="0">
                <a:solidFill>
                  <a:srgbClr val="00B050"/>
                </a:solidFill>
              </a:rPr>
              <a:t>Net OUI</a:t>
            </a:r>
          </a:p>
        </p:txBody>
      </p:sp>
      <p:sp>
        <p:nvSpPr>
          <p:cNvPr id="43" name="ZoneTexte 42"/>
          <p:cNvSpPr txBox="1"/>
          <p:nvPr/>
        </p:nvSpPr>
        <p:spPr>
          <a:xfrm>
            <a:off x="7616590" y="2162487"/>
            <a:ext cx="602484" cy="169277"/>
          </a:xfrm>
          <a:prstGeom prst="rect">
            <a:avLst/>
          </a:prstGeom>
        </p:spPr>
        <p:txBody>
          <a:bodyPr vert="horz" wrap="square" lIns="0" tIns="0" rIns="0" bIns="0" rtlCol="0">
            <a:spAutoFit/>
          </a:bodyPr>
          <a:lstStyle/>
          <a:p>
            <a:pPr marL="4763"/>
            <a:r>
              <a:rPr lang="fr-FR" sz="1100" b="1" dirty="0">
                <a:solidFill>
                  <a:srgbClr val="C00000"/>
                </a:solidFill>
              </a:rPr>
              <a:t>Net NON</a:t>
            </a:r>
          </a:p>
        </p:txBody>
      </p:sp>
      <p:sp>
        <p:nvSpPr>
          <p:cNvPr id="4" name="Espace réservé du texte 1"/>
          <p:cNvSpPr txBox="1">
            <a:spLocks/>
          </p:cNvSpPr>
          <p:nvPr/>
        </p:nvSpPr>
        <p:spPr>
          <a:xfrm>
            <a:off x="251520" y="188640"/>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a:solidFill>
                  <a:schemeClr val="bg1">
                    <a:lumMod val="65000"/>
                  </a:schemeClr>
                </a:solidFill>
              </a:rPr>
              <a:t>Résultats clés</a:t>
            </a:r>
          </a:p>
        </p:txBody>
      </p:sp>
      <p:sp>
        <p:nvSpPr>
          <p:cNvPr id="2" name="Rectangle 1"/>
          <p:cNvSpPr/>
          <p:nvPr/>
        </p:nvSpPr>
        <p:spPr>
          <a:xfrm>
            <a:off x="251520" y="629651"/>
            <a:ext cx="9577064" cy="861774"/>
          </a:xfrm>
          <a:prstGeom prst="rect">
            <a:avLst/>
          </a:prstGeom>
        </p:spPr>
        <p:txBody>
          <a:bodyPr wrap="square">
            <a:spAutoFit/>
          </a:bodyPr>
          <a:lstStyle/>
          <a:p>
            <a:r>
              <a:rPr lang="fr-FR" sz="1400" b="1" dirty="0">
                <a:solidFill>
                  <a:srgbClr val="1F497D"/>
                </a:solidFill>
                <a:latin typeface="Helvetica" panose="020B0604020202020204" pitchFamily="34" charset="0"/>
                <a:ea typeface="Cambria" panose="02040503050406030204" pitchFamily="18" charset="0"/>
                <a:cs typeface="Times New Roman" panose="02020603050405020304" pitchFamily="18" charset="0"/>
              </a:rPr>
              <a:t>Q5 – CHOIX SI EMPLOI ETAIT MENACE </a:t>
            </a:r>
            <a:r>
              <a:rPr lang="fr-FR" sz="1400" b="1" dirty="0">
                <a:solidFill>
                  <a:srgbClr val="FF0000"/>
                </a:solidFill>
              </a:rPr>
              <a:t>Base = 3003 individus 18-65 ans</a:t>
            </a:r>
          </a:p>
          <a:p>
            <a:r>
              <a:rPr lang="fr-FR" sz="1100" dirty="0"/>
              <a:t>Si votre emploi était menacé, seriez-vous prêt à : </a:t>
            </a:r>
          </a:p>
          <a:p>
            <a:endParaRPr lang="fr-FR" sz="1100" dirty="0"/>
          </a:p>
          <a:p>
            <a:endParaRPr lang="fr-FR" sz="1400" dirty="0"/>
          </a:p>
        </p:txBody>
      </p:sp>
      <p:sp>
        <p:nvSpPr>
          <p:cNvPr id="17" name="Espace réservé du pied de page 1"/>
          <p:cNvSpPr txBox="1">
            <a:spLocks/>
          </p:cNvSpPr>
          <p:nvPr/>
        </p:nvSpPr>
        <p:spPr>
          <a:xfrm>
            <a:off x="467544" y="64334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20" name="ZoneTexte 19"/>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22" name="Espace réservé pour une image  3"/>
          <p:cNvPicPr>
            <a:picLocks noChangeAspect="1"/>
          </p:cNvPicPr>
          <p:nvPr/>
        </p:nvPicPr>
        <p:blipFill>
          <a:blip r:embed="rId3"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199356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Graphique 30"/>
          <p:cNvGraphicFramePr/>
          <p:nvPr>
            <p:extLst>
              <p:ext uri="{D42A27DB-BD31-4B8C-83A1-F6EECF244321}">
                <p14:modId xmlns:p14="http://schemas.microsoft.com/office/powerpoint/2010/main" val="3430497959"/>
              </p:ext>
            </p:extLst>
          </p:nvPr>
        </p:nvGraphicFramePr>
        <p:xfrm>
          <a:off x="135122" y="1660702"/>
          <a:ext cx="7869394" cy="4557026"/>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31"/>
          <p:cNvSpPr/>
          <p:nvPr/>
        </p:nvSpPr>
        <p:spPr>
          <a:xfrm>
            <a:off x="7721321" y="2565663"/>
            <a:ext cx="314242" cy="3249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14</a:t>
            </a:r>
          </a:p>
        </p:txBody>
      </p:sp>
      <p:sp>
        <p:nvSpPr>
          <p:cNvPr id="33" name="Rectangle 32"/>
          <p:cNvSpPr/>
          <p:nvPr/>
        </p:nvSpPr>
        <p:spPr>
          <a:xfrm>
            <a:off x="7731444" y="3298151"/>
            <a:ext cx="314242" cy="3249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14</a:t>
            </a:r>
          </a:p>
        </p:txBody>
      </p:sp>
      <p:sp>
        <p:nvSpPr>
          <p:cNvPr id="34" name="Rectangle 33"/>
          <p:cNvSpPr/>
          <p:nvPr/>
        </p:nvSpPr>
        <p:spPr>
          <a:xfrm>
            <a:off x="7731444" y="4019815"/>
            <a:ext cx="314242" cy="3249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21</a:t>
            </a:r>
          </a:p>
        </p:txBody>
      </p:sp>
      <p:sp>
        <p:nvSpPr>
          <p:cNvPr id="35" name="Rectangle 34"/>
          <p:cNvSpPr/>
          <p:nvPr/>
        </p:nvSpPr>
        <p:spPr>
          <a:xfrm>
            <a:off x="7731444" y="4767012"/>
            <a:ext cx="314242" cy="3249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52</a:t>
            </a:r>
          </a:p>
        </p:txBody>
      </p:sp>
      <p:sp>
        <p:nvSpPr>
          <p:cNvPr id="36" name="Rectangle 35"/>
          <p:cNvSpPr/>
          <p:nvPr/>
        </p:nvSpPr>
        <p:spPr>
          <a:xfrm>
            <a:off x="7731444" y="5505116"/>
            <a:ext cx="314242" cy="3249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61</a:t>
            </a:r>
          </a:p>
        </p:txBody>
      </p:sp>
      <p:sp>
        <p:nvSpPr>
          <p:cNvPr id="37" name="Rectangle 36"/>
          <p:cNvSpPr/>
          <p:nvPr/>
        </p:nvSpPr>
        <p:spPr>
          <a:xfrm>
            <a:off x="8433632" y="2578671"/>
            <a:ext cx="314242" cy="324998"/>
          </a:xfrm>
          <a:prstGeom prst="rect">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82</a:t>
            </a:r>
          </a:p>
        </p:txBody>
      </p:sp>
      <p:sp>
        <p:nvSpPr>
          <p:cNvPr id="38" name="Rectangle 37"/>
          <p:cNvSpPr/>
          <p:nvPr/>
        </p:nvSpPr>
        <p:spPr>
          <a:xfrm>
            <a:off x="8443755" y="3311161"/>
            <a:ext cx="314242" cy="324998"/>
          </a:xfrm>
          <a:prstGeom prst="rect">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80</a:t>
            </a:r>
          </a:p>
        </p:txBody>
      </p:sp>
      <p:sp>
        <p:nvSpPr>
          <p:cNvPr id="39" name="Rectangle 38"/>
          <p:cNvSpPr/>
          <p:nvPr/>
        </p:nvSpPr>
        <p:spPr>
          <a:xfrm>
            <a:off x="8443755" y="4032824"/>
            <a:ext cx="314242" cy="324998"/>
          </a:xfrm>
          <a:prstGeom prst="rect">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75</a:t>
            </a:r>
          </a:p>
        </p:txBody>
      </p:sp>
      <p:sp>
        <p:nvSpPr>
          <p:cNvPr id="40" name="Rectangle 39"/>
          <p:cNvSpPr/>
          <p:nvPr/>
        </p:nvSpPr>
        <p:spPr>
          <a:xfrm>
            <a:off x="8443755" y="4780020"/>
            <a:ext cx="314242" cy="324998"/>
          </a:xfrm>
          <a:prstGeom prst="rect">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45</a:t>
            </a:r>
          </a:p>
        </p:txBody>
      </p:sp>
      <p:sp>
        <p:nvSpPr>
          <p:cNvPr id="41" name="Rectangle 40"/>
          <p:cNvSpPr/>
          <p:nvPr/>
        </p:nvSpPr>
        <p:spPr>
          <a:xfrm>
            <a:off x="8443755" y="5518130"/>
            <a:ext cx="314242" cy="324998"/>
          </a:xfrm>
          <a:prstGeom prst="rect">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t>33</a:t>
            </a:r>
          </a:p>
        </p:txBody>
      </p:sp>
      <p:sp>
        <p:nvSpPr>
          <p:cNvPr id="42" name="ZoneTexte 41"/>
          <p:cNvSpPr txBox="1"/>
          <p:nvPr/>
        </p:nvSpPr>
        <p:spPr>
          <a:xfrm>
            <a:off x="8314066" y="2162487"/>
            <a:ext cx="602484" cy="169277"/>
          </a:xfrm>
          <a:prstGeom prst="rect">
            <a:avLst/>
          </a:prstGeom>
        </p:spPr>
        <p:txBody>
          <a:bodyPr vert="horz" wrap="square" lIns="0" tIns="0" rIns="0" bIns="0" rtlCol="0">
            <a:spAutoFit/>
          </a:bodyPr>
          <a:lstStyle/>
          <a:p>
            <a:pPr marL="4763"/>
            <a:r>
              <a:rPr lang="fr-FR" sz="1100" b="1" dirty="0">
                <a:solidFill>
                  <a:srgbClr val="00B050"/>
                </a:solidFill>
              </a:rPr>
              <a:t>Net OUI</a:t>
            </a:r>
          </a:p>
        </p:txBody>
      </p:sp>
      <p:sp>
        <p:nvSpPr>
          <p:cNvPr id="43" name="ZoneTexte 42"/>
          <p:cNvSpPr txBox="1"/>
          <p:nvPr/>
        </p:nvSpPr>
        <p:spPr>
          <a:xfrm>
            <a:off x="7616590" y="2162487"/>
            <a:ext cx="602484" cy="169277"/>
          </a:xfrm>
          <a:prstGeom prst="rect">
            <a:avLst/>
          </a:prstGeom>
        </p:spPr>
        <p:txBody>
          <a:bodyPr vert="horz" wrap="square" lIns="0" tIns="0" rIns="0" bIns="0" rtlCol="0">
            <a:spAutoFit/>
          </a:bodyPr>
          <a:lstStyle/>
          <a:p>
            <a:pPr marL="4763"/>
            <a:r>
              <a:rPr lang="fr-FR" sz="1100" b="1" dirty="0">
                <a:solidFill>
                  <a:srgbClr val="C00000"/>
                </a:solidFill>
              </a:rPr>
              <a:t>Net NON</a:t>
            </a:r>
          </a:p>
        </p:txBody>
      </p:sp>
      <p:sp>
        <p:nvSpPr>
          <p:cNvPr id="4" name="Espace réservé du texte 1"/>
          <p:cNvSpPr txBox="1">
            <a:spLocks/>
          </p:cNvSpPr>
          <p:nvPr/>
        </p:nvSpPr>
        <p:spPr>
          <a:xfrm>
            <a:off x="251520" y="188640"/>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a:solidFill>
                  <a:schemeClr val="bg1">
                    <a:lumMod val="65000"/>
                  </a:schemeClr>
                </a:solidFill>
              </a:rPr>
              <a:t>Résultats clés</a:t>
            </a:r>
          </a:p>
        </p:txBody>
      </p:sp>
      <p:sp>
        <p:nvSpPr>
          <p:cNvPr id="2" name="Rectangle 1"/>
          <p:cNvSpPr/>
          <p:nvPr/>
        </p:nvSpPr>
        <p:spPr>
          <a:xfrm>
            <a:off x="251520" y="629651"/>
            <a:ext cx="9577064" cy="861774"/>
          </a:xfrm>
          <a:prstGeom prst="rect">
            <a:avLst/>
          </a:prstGeom>
        </p:spPr>
        <p:txBody>
          <a:bodyPr wrap="square">
            <a:spAutoFit/>
          </a:bodyPr>
          <a:lstStyle/>
          <a:p>
            <a:r>
              <a:rPr lang="fr-FR" sz="1400" b="1" dirty="0">
                <a:solidFill>
                  <a:srgbClr val="1F497D"/>
                </a:solidFill>
                <a:latin typeface="Helvetica" panose="020B0604020202020204" pitchFamily="34" charset="0"/>
                <a:ea typeface="Cambria" panose="02040503050406030204" pitchFamily="18" charset="0"/>
                <a:cs typeface="Times New Roman" panose="02020603050405020304" pitchFamily="18" charset="0"/>
              </a:rPr>
              <a:t>Q5 – CHOIX SI EMPLOI ETAIT MENACE </a:t>
            </a:r>
            <a:r>
              <a:rPr lang="fr-FR" sz="1400" b="1" dirty="0">
                <a:solidFill>
                  <a:srgbClr val="C54B9C"/>
                </a:solidFill>
              </a:rPr>
              <a:t>Base = 2273 individus </a:t>
            </a:r>
            <a:r>
              <a:rPr lang="fr-FR" sz="1400" b="1" u="sng" dirty="0">
                <a:solidFill>
                  <a:srgbClr val="C54B9C"/>
                </a:solidFill>
              </a:rPr>
              <a:t>Actifs</a:t>
            </a:r>
          </a:p>
          <a:p>
            <a:r>
              <a:rPr lang="fr-FR" sz="1100" dirty="0"/>
              <a:t>Si votre emploi était menacé, seriez-vous prêt à : </a:t>
            </a:r>
          </a:p>
          <a:p>
            <a:endParaRPr lang="fr-FR" sz="1100" dirty="0"/>
          </a:p>
          <a:p>
            <a:endParaRPr lang="fr-FR" sz="1400" dirty="0"/>
          </a:p>
        </p:txBody>
      </p:sp>
      <p:sp>
        <p:nvSpPr>
          <p:cNvPr id="17" name="Espace réservé du pied de page 1"/>
          <p:cNvSpPr txBox="1">
            <a:spLocks/>
          </p:cNvSpPr>
          <p:nvPr/>
        </p:nvSpPr>
        <p:spPr>
          <a:xfrm>
            <a:off x="467544" y="64334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20" name="ZoneTexte 19"/>
          <p:cNvSpPr txBox="1"/>
          <p:nvPr/>
        </p:nvSpPr>
        <p:spPr>
          <a:xfrm>
            <a:off x="8208733" y="693276"/>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22" name="Espace réservé pour une image  3"/>
          <p:cNvPicPr>
            <a:picLocks noChangeAspect="1"/>
          </p:cNvPicPr>
          <p:nvPr/>
        </p:nvPicPr>
        <p:blipFill>
          <a:blip r:embed="rId4" cstate="print">
            <a:extLst>
              <a:ext uri="{28A0092B-C50C-407E-A947-70E740481C1C}">
                <a14:useLocalDpi xmlns:a14="http://schemas.microsoft.com/office/drawing/2010/main" val="0"/>
              </a:ext>
            </a:extLst>
          </a:blip>
          <a:srcRect t="22207" b="22207"/>
          <a:stretch>
            <a:fillRect/>
          </a:stretch>
        </p:blipFill>
        <p:spPr>
          <a:xfrm>
            <a:off x="5975486" y="85934"/>
            <a:ext cx="1165276" cy="648072"/>
          </a:xfrm>
          <a:prstGeom prst="rect">
            <a:avLst/>
          </a:prstGeom>
        </p:spPr>
      </p:pic>
    </p:spTree>
    <p:extLst>
      <p:ext uri="{BB962C8B-B14F-4D97-AF65-F5344CB8AC3E}">
        <p14:creationId xmlns:p14="http://schemas.microsoft.com/office/powerpoint/2010/main" val="426163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87030" y="1916832"/>
            <a:ext cx="4233049" cy="3521957"/>
          </a:xfrm>
        </p:spPr>
        <p:txBody>
          <a:bodyPr>
            <a:normAutofit/>
          </a:bodyPr>
          <a:lstStyle/>
          <a:p>
            <a:r>
              <a:rPr lang="en-GB" b="1" dirty="0"/>
              <a:t>Agenda </a:t>
            </a:r>
          </a:p>
          <a:p>
            <a:endParaRPr lang="en-GB" b="1" dirty="0"/>
          </a:p>
          <a:p>
            <a:pPr marL="346140" lvl="1" indent="-342900">
              <a:buFont typeface="Arial" panose="020B0604020202020204" pitchFamily="34" charset="0"/>
              <a:buChar char="•"/>
            </a:pPr>
            <a:r>
              <a:rPr lang="en-GB" b="1" dirty="0" err="1"/>
              <a:t>Contexte</a:t>
            </a:r>
            <a:r>
              <a:rPr lang="en-GB" b="1" dirty="0"/>
              <a:t> et </a:t>
            </a:r>
            <a:r>
              <a:rPr lang="en-GB" b="1" dirty="0" err="1"/>
              <a:t>objectifs</a:t>
            </a:r>
            <a:endParaRPr lang="en-GB" b="1" dirty="0"/>
          </a:p>
          <a:p>
            <a:pPr marL="346140" lvl="1" indent="-342900">
              <a:buFont typeface="Arial" panose="020B0604020202020204" pitchFamily="34" charset="0"/>
              <a:buChar char="•"/>
            </a:pPr>
            <a:r>
              <a:rPr lang="en-GB" b="1" dirty="0" err="1"/>
              <a:t>Approche</a:t>
            </a:r>
            <a:r>
              <a:rPr lang="en-GB" b="1" dirty="0"/>
              <a:t> </a:t>
            </a:r>
            <a:r>
              <a:rPr lang="en-GB" b="1" dirty="0" err="1"/>
              <a:t>méthodologique</a:t>
            </a:r>
            <a:endParaRPr lang="en-GB" b="1" dirty="0"/>
          </a:p>
          <a:p>
            <a:pPr marL="346140" lvl="1" indent="-342900">
              <a:buFont typeface="Arial" panose="020B0604020202020204" pitchFamily="34" charset="0"/>
              <a:buChar char="•"/>
            </a:pPr>
            <a:r>
              <a:rPr lang="en-GB" b="1" dirty="0" err="1"/>
              <a:t>Synthèse</a:t>
            </a:r>
            <a:r>
              <a:rPr lang="en-GB" b="1" dirty="0"/>
              <a:t> des </a:t>
            </a:r>
            <a:r>
              <a:rPr lang="en-GB" b="1" dirty="0" err="1"/>
              <a:t>résultats</a:t>
            </a:r>
            <a:endParaRPr lang="en-GB" b="1" dirty="0"/>
          </a:p>
          <a:p>
            <a:pPr marL="346140" lvl="1" indent="-342900">
              <a:buFont typeface="Arial" panose="020B0604020202020204" pitchFamily="34" charset="0"/>
              <a:buChar char="•"/>
            </a:pPr>
            <a:r>
              <a:rPr lang="en-GB" b="1" dirty="0" err="1"/>
              <a:t>Résultats</a:t>
            </a:r>
            <a:r>
              <a:rPr lang="en-GB" b="1" dirty="0"/>
              <a:t> </a:t>
            </a:r>
            <a:r>
              <a:rPr lang="en-GB" b="1" dirty="0" err="1"/>
              <a:t>clés</a:t>
            </a:r>
            <a:endParaRPr lang="en-GB" b="1" dirty="0"/>
          </a:p>
          <a:p>
            <a:pPr marL="346140" lvl="1" indent="-342900">
              <a:buFont typeface="Arial" panose="020B0604020202020204" pitchFamily="34" charset="0"/>
              <a:buChar char="•"/>
            </a:pPr>
            <a:r>
              <a:rPr lang="en-GB" b="1" dirty="0"/>
              <a:t>Annexes</a:t>
            </a:r>
          </a:p>
        </p:txBody>
      </p:sp>
      <p:pic>
        <p:nvPicPr>
          <p:cNvPr id="6" name="Espace réservé pour une image  5"/>
          <p:cNvPicPr>
            <a:picLocks noGrp="1" noChangeAspect="1"/>
          </p:cNvPicPr>
          <p:nvPr>
            <p:ph type="pic" sz="quarter" idx="18"/>
          </p:nvPr>
        </p:nvPicPr>
        <p:blipFill rotWithShape="1">
          <a:blip r:embed="rId3" cstate="email">
            <a:extLst>
              <a:ext uri="{28A0092B-C50C-407E-A947-70E740481C1C}">
                <a14:useLocalDpi xmlns:a14="http://schemas.microsoft.com/office/drawing/2010/main"/>
              </a:ext>
            </a:extLst>
          </a:blip>
          <a:srcRect b="-159"/>
          <a:stretch/>
        </p:blipFill>
        <p:spPr>
          <a:xfrm>
            <a:off x="-108520" y="-56"/>
            <a:ext cx="5040560" cy="6885440"/>
          </a:xfrm>
        </p:spPr>
      </p:pic>
      <p:grpSp>
        <p:nvGrpSpPr>
          <p:cNvPr id="20" name="Group 19"/>
          <p:cNvGrpSpPr/>
          <p:nvPr/>
        </p:nvGrpSpPr>
        <p:grpSpPr>
          <a:xfrm>
            <a:off x="2687986" y="1439"/>
            <a:ext cx="2892126" cy="5155753"/>
            <a:chOff x="3973512" y="1587"/>
            <a:chExt cx="4251325" cy="7561263"/>
          </a:xfrm>
        </p:grpSpPr>
        <p:sp>
          <p:nvSpPr>
            <p:cNvPr id="21" name="Freeform 6"/>
            <p:cNvSpPr>
              <a:spLocks/>
            </p:cNvSpPr>
            <p:nvPr/>
          </p:nvSpPr>
          <p:spPr bwMode="white">
            <a:xfrm flipH="1">
              <a:off x="3973513" y="3175"/>
              <a:ext cx="2865893" cy="7559675"/>
            </a:xfrm>
            <a:custGeom>
              <a:avLst/>
              <a:gdLst/>
              <a:ahLst/>
              <a:cxnLst/>
              <a:rect l="l" t="t" r="r" b="b"/>
              <a:pathLst>
                <a:path w="2865893" h="7559675">
                  <a:moveTo>
                    <a:pt x="2865893" y="0"/>
                  </a:moveTo>
                  <a:lnTo>
                    <a:pt x="0" y="0"/>
                  </a:lnTo>
                  <a:lnTo>
                    <a:pt x="0" y="7559675"/>
                  </a:lnTo>
                  <a:lnTo>
                    <a:pt x="389393" y="7559675"/>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7"/>
            <p:cNvSpPr>
              <a:spLocks/>
            </p:cNvSpPr>
            <p:nvPr/>
          </p:nvSpPr>
          <p:spPr bwMode="ltGray">
            <a:xfrm flipH="1">
              <a:off x="3973512" y="1587"/>
              <a:ext cx="4251325" cy="3200400"/>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8"/>
            <p:cNvSpPr>
              <a:spLocks/>
            </p:cNvSpPr>
            <p:nvPr/>
          </p:nvSpPr>
          <p:spPr bwMode="ltGray">
            <a:xfrm flipH="1">
              <a:off x="4732337"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9"/>
            <p:cNvSpPr>
              <a:spLocks/>
            </p:cNvSpPr>
            <p:nvPr/>
          </p:nvSpPr>
          <p:spPr bwMode="ltGray">
            <a:xfrm flipH="1">
              <a:off x="5116512" y="862012"/>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0"/>
            <p:cNvSpPr>
              <a:spLocks/>
            </p:cNvSpPr>
            <p:nvPr/>
          </p:nvSpPr>
          <p:spPr bwMode="ltGray">
            <a:xfrm flipH="1">
              <a:off x="4438649" y="3582987"/>
              <a:ext cx="1355725" cy="2019300"/>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1"/>
            <p:cNvSpPr>
              <a:spLocks/>
            </p:cNvSpPr>
            <p:nvPr/>
          </p:nvSpPr>
          <p:spPr bwMode="ltGray">
            <a:xfrm flipH="1">
              <a:off x="6684962" y="989012"/>
              <a:ext cx="647700" cy="660400"/>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0" name="TextBox 29"/>
          <p:cNvSpPr txBox="1"/>
          <p:nvPr/>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sp>
        <p:nvSpPr>
          <p:cNvPr id="13" name="Espace réservé du pied de page 1"/>
          <p:cNvSpPr txBox="1">
            <a:spLocks/>
          </p:cNvSpPr>
          <p:nvPr/>
        </p:nvSpPr>
        <p:spPr>
          <a:xfrm>
            <a:off x="532014" y="6433773"/>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rPr>
              <a:t>©Ipsos – Rapport d’étude 17-059072 – Pour AFPA</a:t>
            </a:r>
            <a:endParaRPr lang="en-GB" dirty="0">
              <a:solidFill>
                <a:schemeClr val="bg1"/>
              </a:solidFill>
            </a:endParaRPr>
          </a:p>
        </p:txBody>
      </p:sp>
      <p:grpSp>
        <p:nvGrpSpPr>
          <p:cNvPr id="14" name="Groupe 13"/>
          <p:cNvGrpSpPr/>
          <p:nvPr/>
        </p:nvGrpSpPr>
        <p:grpSpPr>
          <a:xfrm>
            <a:off x="8021974" y="715754"/>
            <a:ext cx="787400" cy="515937"/>
            <a:chOff x="8175625" y="150813"/>
            <a:chExt cx="787400" cy="515937"/>
          </a:xfrm>
        </p:grpSpPr>
        <p:sp>
          <p:nvSpPr>
            <p:cNvPr id="15" name="Freeform 5"/>
            <p:cNvSpPr>
              <a:spLocks noEditPoints="1"/>
            </p:cNvSpPr>
            <p:nvPr/>
          </p:nvSpPr>
          <p:spPr bwMode="auto">
            <a:xfrm>
              <a:off x="8175625" y="150813"/>
              <a:ext cx="787400" cy="515937"/>
            </a:xfrm>
            <a:custGeom>
              <a:avLst/>
              <a:gdLst>
                <a:gd name="T0" fmla="*/ 461 w 992"/>
                <a:gd name="T1" fmla="*/ 1 h 650"/>
                <a:gd name="T2" fmla="*/ 357 w 992"/>
                <a:gd name="T3" fmla="*/ 21 h 650"/>
                <a:gd name="T4" fmla="*/ 227 w 992"/>
                <a:gd name="T5" fmla="*/ 80 h 650"/>
                <a:gd name="T6" fmla="*/ 112 w 992"/>
                <a:gd name="T7" fmla="*/ 171 h 650"/>
                <a:gd name="T8" fmla="*/ 12 w 992"/>
                <a:gd name="T9" fmla="*/ 287 h 650"/>
                <a:gd name="T10" fmla="*/ 1 w 992"/>
                <a:gd name="T11" fmla="*/ 314 h 650"/>
                <a:gd name="T12" fmla="*/ 7 w 992"/>
                <a:gd name="T13" fmla="*/ 355 h 650"/>
                <a:gd name="T14" fmla="*/ 59 w 992"/>
                <a:gd name="T15" fmla="*/ 424 h 650"/>
                <a:gd name="T16" fmla="*/ 168 w 992"/>
                <a:gd name="T17" fmla="*/ 527 h 650"/>
                <a:gd name="T18" fmla="*/ 291 w 992"/>
                <a:gd name="T19" fmla="*/ 603 h 650"/>
                <a:gd name="T20" fmla="*/ 426 w 992"/>
                <a:gd name="T21" fmla="*/ 645 h 650"/>
                <a:gd name="T22" fmla="*/ 496 w 992"/>
                <a:gd name="T23" fmla="*/ 650 h 650"/>
                <a:gd name="T24" fmla="*/ 550 w 992"/>
                <a:gd name="T25" fmla="*/ 647 h 650"/>
                <a:gd name="T26" fmla="*/ 669 w 992"/>
                <a:gd name="T27" fmla="*/ 617 h 650"/>
                <a:gd name="T28" fmla="*/ 796 w 992"/>
                <a:gd name="T29" fmla="*/ 549 h 650"/>
                <a:gd name="T30" fmla="*/ 908 w 992"/>
                <a:gd name="T31" fmla="*/ 451 h 650"/>
                <a:gd name="T32" fmla="*/ 980 w 992"/>
                <a:gd name="T33" fmla="*/ 363 h 650"/>
                <a:gd name="T34" fmla="*/ 992 w 992"/>
                <a:gd name="T35" fmla="*/ 325 h 650"/>
                <a:gd name="T36" fmla="*/ 980 w 992"/>
                <a:gd name="T37" fmla="*/ 287 h 650"/>
                <a:gd name="T38" fmla="*/ 908 w 992"/>
                <a:gd name="T39" fmla="*/ 198 h 650"/>
                <a:gd name="T40" fmla="*/ 796 w 992"/>
                <a:gd name="T41" fmla="*/ 100 h 650"/>
                <a:gd name="T42" fmla="*/ 669 w 992"/>
                <a:gd name="T43" fmla="*/ 33 h 650"/>
                <a:gd name="T44" fmla="*/ 550 w 992"/>
                <a:gd name="T45" fmla="*/ 3 h 650"/>
                <a:gd name="T46" fmla="*/ 496 w 992"/>
                <a:gd name="T47" fmla="*/ 0 h 650"/>
                <a:gd name="T48" fmla="*/ 525 w 992"/>
                <a:gd name="T49" fmla="*/ 54 h 650"/>
                <a:gd name="T50" fmla="*/ 577 w 992"/>
                <a:gd name="T51" fmla="*/ 65 h 650"/>
                <a:gd name="T52" fmla="*/ 649 w 992"/>
                <a:gd name="T53" fmla="*/ 99 h 650"/>
                <a:gd name="T54" fmla="*/ 722 w 992"/>
                <a:gd name="T55" fmla="*/ 172 h 650"/>
                <a:gd name="T56" fmla="*/ 756 w 992"/>
                <a:gd name="T57" fmla="*/ 244 h 650"/>
                <a:gd name="T58" fmla="*/ 767 w 992"/>
                <a:gd name="T59" fmla="*/ 296 h 650"/>
                <a:gd name="T60" fmla="*/ 768 w 992"/>
                <a:gd name="T61" fmla="*/ 338 h 650"/>
                <a:gd name="T62" fmla="*/ 760 w 992"/>
                <a:gd name="T63" fmla="*/ 393 h 650"/>
                <a:gd name="T64" fmla="*/ 735 w 992"/>
                <a:gd name="T65" fmla="*/ 455 h 650"/>
                <a:gd name="T66" fmla="*/ 669 w 992"/>
                <a:gd name="T67" fmla="*/ 535 h 650"/>
                <a:gd name="T68" fmla="*/ 590 w 992"/>
                <a:gd name="T69" fmla="*/ 581 h 650"/>
                <a:gd name="T70" fmla="*/ 538 w 992"/>
                <a:gd name="T71" fmla="*/ 594 h 650"/>
                <a:gd name="T72" fmla="*/ 496 w 992"/>
                <a:gd name="T73" fmla="*/ 597 h 650"/>
                <a:gd name="T74" fmla="*/ 441 w 992"/>
                <a:gd name="T75" fmla="*/ 592 h 650"/>
                <a:gd name="T76" fmla="*/ 391 w 992"/>
                <a:gd name="T77" fmla="*/ 575 h 650"/>
                <a:gd name="T78" fmla="*/ 304 w 992"/>
                <a:gd name="T79" fmla="*/ 517 h 650"/>
                <a:gd name="T80" fmla="*/ 246 w 992"/>
                <a:gd name="T81" fmla="*/ 430 h 650"/>
                <a:gd name="T82" fmla="*/ 229 w 992"/>
                <a:gd name="T83" fmla="*/ 380 h 650"/>
                <a:gd name="T84" fmla="*/ 224 w 992"/>
                <a:gd name="T85" fmla="*/ 325 h 650"/>
                <a:gd name="T86" fmla="*/ 227 w 992"/>
                <a:gd name="T87" fmla="*/ 283 h 650"/>
                <a:gd name="T88" fmla="*/ 240 w 992"/>
                <a:gd name="T89" fmla="*/ 231 h 650"/>
                <a:gd name="T90" fmla="*/ 286 w 992"/>
                <a:gd name="T91" fmla="*/ 152 h 650"/>
                <a:gd name="T92" fmla="*/ 367 w 992"/>
                <a:gd name="T93" fmla="*/ 86 h 650"/>
                <a:gd name="T94" fmla="*/ 428 w 992"/>
                <a:gd name="T95" fmla="*/ 61 h 650"/>
                <a:gd name="T96" fmla="*/ 483 w 992"/>
                <a:gd name="T97" fmla="*/ 5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2" h="650">
                  <a:moveTo>
                    <a:pt x="496" y="0"/>
                  </a:moveTo>
                  <a:lnTo>
                    <a:pt x="496" y="0"/>
                  </a:lnTo>
                  <a:lnTo>
                    <a:pt x="478" y="0"/>
                  </a:lnTo>
                  <a:lnTo>
                    <a:pt x="461" y="1"/>
                  </a:lnTo>
                  <a:lnTo>
                    <a:pt x="443" y="3"/>
                  </a:lnTo>
                  <a:lnTo>
                    <a:pt x="426" y="5"/>
                  </a:lnTo>
                  <a:lnTo>
                    <a:pt x="391" y="12"/>
                  </a:lnTo>
                  <a:lnTo>
                    <a:pt x="357" y="21"/>
                  </a:lnTo>
                  <a:lnTo>
                    <a:pt x="324" y="33"/>
                  </a:lnTo>
                  <a:lnTo>
                    <a:pt x="291" y="46"/>
                  </a:lnTo>
                  <a:lnTo>
                    <a:pt x="259" y="63"/>
                  </a:lnTo>
                  <a:lnTo>
                    <a:pt x="227" y="80"/>
                  </a:lnTo>
                  <a:lnTo>
                    <a:pt x="198" y="100"/>
                  </a:lnTo>
                  <a:lnTo>
                    <a:pt x="168" y="122"/>
                  </a:lnTo>
                  <a:lnTo>
                    <a:pt x="139" y="146"/>
                  </a:lnTo>
                  <a:lnTo>
                    <a:pt x="112" y="171"/>
                  </a:lnTo>
                  <a:lnTo>
                    <a:pt x="84" y="198"/>
                  </a:lnTo>
                  <a:lnTo>
                    <a:pt x="59" y="226"/>
                  </a:lnTo>
                  <a:lnTo>
                    <a:pt x="35" y="256"/>
                  </a:lnTo>
                  <a:lnTo>
                    <a:pt x="12" y="287"/>
                  </a:lnTo>
                  <a:lnTo>
                    <a:pt x="12" y="287"/>
                  </a:lnTo>
                  <a:lnTo>
                    <a:pt x="7" y="295"/>
                  </a:lnTo>
                  <a:lnTo>
                    <a:pt x="3" y="304"/>
                  </a:lnTo>
                  <a:lnTo>
                    <a:pt x="1" y="314"/>
                  </a:lnTo>
                  <a:lnTo>
                    <a:pt x="0" y="325"/>
                  </a:lnTo>
                  <a:lnTo>
                    <a:pt x="1" y="335"/>
                  </a:lnTo>
                  <a:lnTo>
                    <a:pt x="3" y="345"/>
                  </a:lnTo>
                  <a:lnTo>
                    <a:pt x="7" y="355"/>
                  </a:lnTo>
                  <a:lnTo>
                    <a:pt x="12" y="363"/>
                  </a:lnTo>
                  <a:lnTo>
                    <a:pt x="12" y="363"/>
                  </a:lnTo>
                  <a:lnTo>
                    <a:pt x="35" y="394"/>
                  </a:lnTo>
                  <a:lnTo>
                    <a:pt x="59" y="424"/>
                  </a:lnTo>
                  <a:lnTo>
                    <a:pt x="84" y="451"/>
                  </a:lnTo>
                  <a:lnTo>
                    <a:pt x="112" y="479"/>
                  </a:lnTo>
                  <a:lnTo>
                    <a:pt x="139" y="504"/>
                  </a:lnTo>
                  <a:lnTo>
                    <a:pt x="168" y="527"/>
                  </a:lnTo>
                  <a:lnTo>
                    <a:pt x="198" y="549"/>
                  </a:lnTo>
                  <a:lnTo>
                    <a:pt x="227" y="569"/>
                  </a:lnTo>
                  <a:lnTo>
                    <a:pt x="259" y="587"/>
                  </a:lnTo>
                  <a:lnTo>
                    <a:pt x="291" y="603"/>
                  </a:lnTo>
                  <a:lnTo>
                    <a:pt x="324" y="617"/>
                  </a:lnTo>
                  <a:lnTo>
                    <a:pt x="357" y="628"/>
                  </a:lnTo>
                  <a:lnTo>
                    <a:pt x="391" y="638"/>
                  </a:lnTo>
                  <a:lnTo>
                    <a:pt x="426" y="645"/>
                  </a:lnTo>
                  <a:lnTo>
                    <a:pt x="443" y="647"/>
                  </a:lnTo>
                  <a:lnTo>
                    <a:pt x="461" y="648"/>
                  </a:lnTo>
                  <a:lnTo>
                    <a:pt x="478" y="649"/>
                  </a:lnTo>
                  <a:lnTo>
                    <a:pt x="496" y="650"/>
                  </a:lnTo>
                  <a:lnTo>
                    <a:pt x="496" y="650"/>
                  </a:lnTo>
                  <a:lnTo>
                    <a:pt x="515" y="649"/>
                  </a:lnTo>
                  <a:lnTo>
                    <a:pt x="532" y="648"/>
                  </a:lnTo>
                  <a:lnTo>
                    <a:pt x="550" y="647"/>
                  </a:lnTo>
                  <a:lnTo>
                    <a:pt x="567" y="645"/>
                  </a:lnTo>
                  <a:lnTo>
                    <a:pt x="602" y="638"/>
                  </a:lnTo>
                  <a:lnTo>
                    <a:pt x="636" y="628"/>
                  </a:lnTo>
                  <a:lnTo>
                    <a:pt x="669" y="617"/>
                  </a:lnTo>
                  <a:lnTo>
                    <a:pt x="702" y="603"/>
                  </a:lnTo>
                  <a:lnTo>
                    <a:pt x="734" y="587"/>
                  </a:lnTo>
                  <a:lnTo>
                    <a:pt x="765" y="569"/>
                  </a:lnTo>
                  <a:lnTo>
                    <a:pt x="796" y="549"/>
                  </a:lnTo>
                  <a:lnTo>
                    <a:pt x="825" y="527"/>
                  </a:lnTo>
                  <a:lnTo>
                    <a:pt x="854" y="504"/>
                  </a:lnTo>
                  <a:lnTo>
                    <a:pt x="881" y="479"/>
                  </a:lnTo>
                  <a:lnTo>
                    <a:pt x="908" y="451"/>
                  </a:lnTo>
                  <a:lnTo>
                    <a:pt x="933" y="424"/>
                  </a:lnTo>
                  <a:lnTo>
                    <a:pt x="957" y="394"/>
                  </a:lnTo>
                  <a:lnTo>
                    <a:pt x="980" y="363"/>
                  </a:lnTo>
                  <a:lnTo>
                    <a:pt x="980" y="363"/>
                  </a:lnTo>
                  <a:lnTo>
                    <a:pt x="985" y="355"/>
                  </a:lnTo>
                  <a:lnTo>
                    <a:pt x="990" y="345"/>
                  </a:lnTo>
                  <a:lnTo>
                    <a:pt x="992" y="335"/>
                  </a:lnTo>
                  <a:lnTo>
                    <a:pt x="992" y="325"/>
                  </a:lnTo>
                  <a:lnTo>
                    <a:pt x="992" y="314"/>
                  </a:lnTo>
                  <a:lnTo>
                    <a:pt x="990" y="304"/>
                  </a:lnTo>
                  <a:lnTo>
                    <a:pt x="985" y="295"/>
                  </a:lnTo>
                  <a:lnTo>
                    <a:pt x="980" y="287"/>
                  </a:lnTo>
                  <a:lnTo>
                    <a:pt x="980" y="287"/>
                  </a:lnTo>
                  <a:lnTo>
                    <a:pt x="957" y="256"/>
                  </a:lnTo>
                  <a:lnTo>
                    <a:pt x="933" y="226"/>
                  </a:lnTo>
                  <a:lnTo>
                    <a:pt x="908" y="198"/>
                  </a:lnTo>
                  <a:lnTo>
                    <a:pt x="881" y="171"/>
                  </a:lnTo>
                  <a:lnTo>
                    <a:pt x="854" y="146"/>
                  </a:lnTo>
                  <a:lnTo>
                    <a:pt x="825" y="122"/>
                  </a:lnTo>
                  <a:lnTo>
                    <a:pt x="796" y="100"/>
                  </a:lnTo>
                  <a:lnTo>
                    <a:pt x="765" y="80"/>
                  </a:lnTo>
                  <a:lnTo>
                    <a:pt x="734" y="63"/>
                  </a:lnTo>
                  <a:lnTo>
                    <a:pt x="702" y="46"/>
                  </a:lnTo>
                  <a:lnTo>
                    <a:pt x="669" y="33"/>
                  </a:lnTo>
                  <a:lnTo>
                    <a:pt x="636" y="21"/>
                  </a:lnTo>
                  <a:lnTo>
                    <a:pt x="602" y="12"/>
                  </a:lnTo>
                  <a:lnTo>
                    <a:pt x="567" y="5"/>
                  </a:lnTo>
                  <a:lnTo>
                    <a:pt x="550" y="3"/>
                  </a:lnTo>
                  <a:lnTo>
                    <a:pt x="532" y="1"/>
                  </a:lnTo>
                  <a:lnTo>
                    <a:pt x="515" y="0"/>
                  </a:lnTo>
                  <a:lnTo>
                    <a:pt x="496" y="0"/>
                  </a:lnTo>
                  <a:lnTo>
                    <a:pt x="496" y="0"/>
                  </a:lnTo>
                  <a:close/>
                  <a:moveTo>
                    <a:pt x="496" y="53"/>
                  </a:moveTo>
                  <a:lnTo>
                    <a:pt x="496" y="53"/>
                  </a:lnTo>
                  <a:lnTo>
                    <a:pt x="510" y="53"/>
                  </a:lnTo>
                  <a:lnTo>
                    <a:pt x="525" y="54"/>
                  </a:lnTo>
                  <a:lnTo>
                    <a:pt x="538" y="56"/>
                  </a:lnTo>
                  <a:lnTo>
                    <a:pt x="551" y="58"/>
                  </a:lnTo>
                  <a:lnTo>
                    <a:pt x="564" y="61"/>
                  </a:lnTo>
                  <a:lnTo>
                    <a:pt x="577" y="65"/>
                  </a:lnTo>
                  <a:lnTo>
                    <a:pt x="590" y="69"/>
                  </a:lnTo>
                  <a:lnTo>
                    <a:pt x="602" y="74"/>
                  </a:lnTo>
                  <a:lnTo>
                    <a:pt x="627" y="86"/>
                  </a:lnTo>
                  <a:lnTo>
                    <a:pt x="649" y="99"/>
                  </a:lnTo>
                  <a:lnTo>
                    <a:pt x="669" y="114"/>
                  </a:lnTo>
                  <a:lnTo>
                    <a:pt x="689" y="132"/>
                  </a:lnTo>
                  <a:lnTo>
                    <a:pt x="707" y="152"/>
                  </a:lnTo>
                  <a:lnTo>
                    <a:pt x="722" y="172"/>
                  </a:lnTo>
                  <a:lnTo>
                    <a:pt x="735" y="195"/>
                  </a:lnTo>
                  <a:lnTo>
                    <a:pt x="747" y="218"/>
                  </a:lnTo>
                  <a:lnTo>
                    <a:pt x="752" y="231"/>
                  </a:lnTo>
                  <a:lnTo>
                    <a:pt x="756" y="244"/>
                  </a:lnTo>
                  <a:lnTo>
                    <a:pt x="760" y="257"/>
                  </a:lnTo>
                  <a:lnTo>
                    <a:pt x="763" y="270"/>
                  </a:lnTo>
                  <a:lnTo>
                    <a:pt x="765" y="283"/>
                  </a:lnTo>
                  <a:lnTo>
                    <a:pt x="767" y="296"/>
                  </a:lnTo>
                  <a:lnTo>
                    <a:pt x="768" y="311"/>
                  </a:lnTo>
                  <a:lnTo>
                    <a:pt x="768" y="325"/>
                  </a:lnTo>
                  <a:lnTo>
                    <a:pt x="768" y="325"/>
                  </a:lnTo>
                  <a:lnTo>
                    <a:pt x="768" y="338"/>
                  </a:lnTo>
                  <a:lnTo>
                    <a:pt x="767" y="352"/>
                  </a:lnTo>
                  <a:lnTo>
                    <a:pt x="765" y="366"/>
                  </a:lnTo>
                  <a:lnTo>
                    <a:pt x="763" y="380"/>
                  </a:lnTo>
                  <a:lnTo>
                    <a:pt x="760" y="393"/>
                  </a:lnTo>
                  <a:lnTo>
                    <a:pt x="756" y="405"/>
                  </a:lnTo>
                  <a:lnTo>
                    <a:pt x="752" y="418"/>
                  </a:lnTo>
                  <a:lnTo>
                    <a:pt x="747" y="430"/>
                  </a:lnTo>
                  <a:lnTo>
                    <a:pt x="735" y="455"/>
                  </a:lnTo>
                  <a:lnTo>
                    <a:pt x="722" y="477"/>
                  </a:lnTo>
                  <a:lnTo>
                    <a:pt x="707" y="497"/>
                  </a:lnTo>
                  <a:lnTo>
                    <a:pt x="689" y="517"/>
                  </a:lnTo>
                  <a:lnTo>
                    <a:pt x="669" y="535"/>
                  </a:lnTo>
                  <a:lnTo>
                    <a:pt x="649" y="550"/>
                  </a:lnTo>
                  <a:lnTo>
                    <a:pt x="627" y="564"/>
                  </a:lnTo>
                  <a:lnTo>
                    <a:pt x="602" y="575"/>
                  </a:lnTo>
                  <a:lnTo>
                    <a:pt x="590" y="581"/>
                  </a:lnTo>
                  <a:lnTo>
                    <a:pt x="577" y="585"/>
                  </a:lnTo>
                  <a:lnTo>
                    <a:pt x="564" y="589"/>
                  </a:lnTo>
                  <a:lnTo>
                    <a:pt x="551" y="592"/>
                  </a:lnTo>
                  <a:lnTo>
                    <a:pt x="538" y="594"/>
                  </a:lnTo>
                  <a:lnTo>
                    <a:pt x="525" y="595"/>
                  </a:lnTo>
                  <a:lnTo>
                    <a:pt x="510" y="596"/>
                  </a:lnTo>
                  <a:lnTo>
                    <a:pt x="496" y="597"/>
                  </a:lnTo>
                  <a:lnTo>
                    <a:pt x="496" y="597"/>
                  </a:lnTo>
                  <a:lnTo>
                    <a:pt x="483" y="596"/>
                  </a:lnTo>
                  <a:lnTo>
                    <a:pt x="469" y="595"/>
                  </a:lnTo>
                  <a:lnTo>
                    <a:pt x="455" y="594"/>
                  </a:lnTo>
                  <a:lnTo>
                    <a:pt x="441" y="592"/>
                  </a:lnTo>
                  <a:lnTo>
                    <a:pt x="428" y="589"/>
                  </a:lnTo>
                  <a:lnTo>
                    <a:pt x="416" y="585"/>
                  </a:lnTo>
                  <a:lnTo>
                    <a:pt x="403" y="581"/>
                  </a:lnTo>
                  <a:lnTo>
                    <a:pt x="391" y="575"/>
                  </a:lnTo>
                  <a:lnTo>
                    <a:pt x="367" y="564"/>
                  </a:lnTo>
                  <a:lnTo>
                    <a:pt x="345" y="550"/>
                  </a:lnTo>
                  <a:lnTo>
                    <a:pt x="324" y="535"/>
                  </a:lnTo>
                  <a:lnTo>
                    <a:pt x="304" y="517"/>
                  </a:lnTo>
                  <a:lnTo>
                    <a:pt x="286" y="497"/>
                  </a:lnTo>
                  <a:lnTo>
                    <a:pt x="271" y="477"/>
                  </a:lnTo>
                  <a:lnTo>
                    <a:pt x="257" y="455"/>
                  </a:lnTo>
                  <a:lnTo>
                    <a:pt x="246" y="430"/>
                  </a:lnTo>
                  <a:lnTo>
                    <a:pt x="240" y="418"/>
                  </a:lnTo>
                  <a:lnTo>
                    <a:pt x="236" y="405"/>
                  </a:lnTo>
                  <a:lnTo>
                    <a:pt x="233" y="393"/>
                  </a:lnTo>
                  <a:lnTo>
                    <a:pt x="229" y="380"/>
                  </a:lnTo>
                  <a:lnTo>
                    <a:pt x="227" y="366"/>
                  </a:lnTo>
                  <a:lnTo>
                    <a:pt x="226" y="352"/>
                  </a:lnTo>
                  <a:lnTo>
                    <a:pt x="225" y="338"/>
                  </a:lnTo>
                  <a:lnTo>
                    <a:pt x="224" y="325"/>
                  </a:lnTo>
                  <a:lnTo>
                    <a:pt x="224" y="325"/>
                  </a:lnTo>
                  <a:lnTo>
                    <a:pt x="225" y="311"/>
                  </a:lnTo>
                  <a:lnTo>
                    <a:pt x="226" y="296"/>
                  </a:lnTo>
                  <a:lnTo>
                    <a:pt x="227" y="283"/>
                  </a:lnTo>
                  <a:lnTo>
                    <a:pt x="229" y="270"/>
                  </a:lnTo>
                  <a:lnTo>
                    <a:pt x="233" y="257"/>
                  </a:lnTo>
                  <a:lnTo>
                    <a:pt x="236" y="244"/>
                  </a:lnTo>
                  <a:lnTo>
                    <a:pt x="240" y="231"/>
                  </a:lnTo>
                  <a:lnTo>
                    <a:pt x="246" y="218"/>
                  </a:lnTo>
                  <a:lnTo>
                    <a:pt x="257" y="195"/>
                  </a:lnTo>
                  <a:lnTo>
                    <a:pt x="271" y="172"/>
                  </a:lnTo>
                  <a:lnTo>
                    <a:pt x="286" y="152"/>
                  </a:lnTo>
                  <a:lnTo>
                    <a:pt x="304" y="132"/>
                  </a:lnTo>
                  <a:lnTo>
                    <a:pt x="324" y="114"/>
                  </a:lnTo>
                  <a:lnTo>
                    <a:pt x="345" y="99"/>
                  </a:lnTo>
                  <a:lnTo>
                    <a:pt x="367" y="86"/>
                  </a:lnTo>
                  <a:lnTo>
                    <a:pt x="391" y="74"/>
                  </a:lnTo>
                  <a:lnTo>
                    <a:pt x="403" y="69"/>
                  </a:lnTo>
                  <a:lnTo>
                    <a:pt x="416" y="65"/>
                  </a:lnTo>
                  <a:lnTo>
                    <a:pt x="428" y="61"/>
                  </a:lnTo>
                  <a:lnTo>
                    <a:pt x="441" y="58"/>
                  </a:lnTo>
                  <a:lnTo>
                    <a:pt x="455" y="56"/>
                  </a:lnTo>
                  <a:lnTo>
                    <a:pt x="469" y="54"/>
                  </a:lnTo>
                  <a:lnTo>
                    <a:pt x="483" y="53"/>
                  </a:lnTo>
                  <a:lnTo>
                    <a:pt x="496" y="53"/>
                  </a:lnTo>
                  <a:lnTo>
                    <a:pt x="496" y="5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p:cNvSpPr>
              <a:spLocks/>
            </p:cNvSpPr>
            <p:nvPr/>
          </p:nvSpPr>
          <p:spPr bwMode="auto">
            <a:xfrm>
              <a:off x="8412163" y="252413"/>
              <a:ext cx="314325" cy="312737"/>
            </a:xfrm>
            <a:custGeom>
              <a:avLst/>
              <a:gdLst>
                <a:gd name="T0" fmla="*/ 103 w 396"/>
                <a:gd name="T1" fmla="*/ 26 h 396"/>
                <a:gd name="T2" fmla="*/ 131 w 396"/>
                <a:gd name="T3" fmla="*/ 11 h 396"/>
                <a:gd name="T4" fmla="*/ 162 w 396"/>
                <a:gd name="T5" fmla="*/ 4 h 396"/>
                <a:gd name="T6" fmla="*/ 193 w 396"/>
                <a:gd name="T7" fmla="*/ 0 h 396"/>
                <a:gd name="T8" fmla="*/ 224 w 396"/>
                <a:gd name="T9" fmla="*/ 1 h 396"/>
                <a:gd name="T10" fmla="*/ 255 w 396"/>
                <a:gd name="T11" fmla="*/ 8 h 396"/>
                <a:gd name="T12" fmla="*/ 285 w 396"/>
                <a:gd name="T13" fmla="*/ 20 h 396"/>
                <a:gd name="T14" fmla="*/ 312 w 396"/>
                <a:gd name="T15" fmla="*/ 37 h 396"/>
                <a:gd name="T16" fmla="*/ 338 w 396"/>
                <a:gd name="T17" fmla="*/ 57 h 396"/>
                <a:gd name="T18" fmla="*/ 352 w 396"/>
                <a:gd name="T19" fmla="*/ 73 h 396"/>
                <a:gd name="T20" fmla="*/ 374 w 396"/>
                <a:gd name="T21" fmla="*/ 106 h 396"/>
                <a:gd name="T22" fmla="*/ 388 w 396"/>
                <a:gd name="T23" fmla="*/ 141 h 396"/>
                <a:gd name="T24" fmla="*/ 394 w 396"/>
                <a:gd name="T25" fmla="*/ 178 h 396"/>
                <a:gd name="T26" fmla="*/ 394 w 396"/>
                <a:gd name="T27" fmla="*/ 217 h 396"/>
                <a:gd name="T28" fmla="*/ 388 w 396"/>
                <a:gd name="T29" fmla="*/ 254 h 396"/>
                <a:gd name="T30" fmla="*/ 374 w 396"/>
                <a:gd name="T31" fmla="*/ 289 h 396"/>
                <a:gd name="T32" fmla="*/ 352 w 396"/>
                <a:gd name="T33" fmla="*/ 322 h 396"/>
                <a:gd name="T34" fmla="*/ 338 w 396"/>
                <a:gd name="T35" fmla="*/ 337 h 396"/>
                <a:gd name="T36" fmla="*/ 307 w 396"/>
                <a:gd name="T37" fmla="*/ 363 h 396"/>
                <a:gd name="T38" fmla="*/ 273 w 396"/>
                <a:gd name="T39" fmla="*/ 381 h 396"/>
                <a:gd name="T40" fmla="*/ 236 w 396"/>
                <a:gd name="T41" fmla="*/ 391 h 396"/>
                <a:gd name="T42" fmla="*/ 198 w 396"/>
                <a:gd name="T43" fmla="*/ 396 h 396"/>
                <a:gd name="T44" fmla="*/ 161 w 396"/>
                <a:gd name="T45" fmla="*/ 391 h 396"/>
                <a:gd name="T46" fmla="*/ 124 w 396"/>
                <a:gd name="T47" fmla="*/ 381 h 396"/>
                <a:gd name="T48" fmla="*/ 89 w 396"/>
                <a:gd name="T49" fmla="*/ 363 h 396"/>
                <a:gd name="T50" fmla="*/ 59 w 396"/>
                <a:gd name="T51" fmla="*/ 337 h 396"/>
                <a:gd name="T52" fmla="*/ 48 w 396"/>
                <a:gd name="T53" fmla="*/ 325 h 396"/>
                <a:gd name="T54" fmla="*/ 29 w 396"/>
                <a:gd name="T55" fmla="*/ 299 h 396"/>
                <a:gd name="T56" fmla="*/ 15 w 396"/>
                <a:gd name="T57" fmla="*/ 272 h 396"/>
                <a:gd name="T58" fmla="*/ 6 w 396"/>
                <a:gd name="T59" fmla="*/ 242 h 396"/>
                <a:gd name="T60" fmla="*/ 2 w 396"/>
                <a:gd name="T61" fmla="*/ 211 h 396"/>
                <a:gd name="T62" fmla="*/ 2 w 396"/>
                <a:gd name="T63" fmla="*/ 182 h 396"/>
                <a:gd name="T64" fmla="*/ 6 w 396"/>
                <a:gd name="T65" fmla="*/ 151 h 396"/>
                <a:gd name="T66" fmla="*/ 16 w 396"/>
                <a:gd name="T67" fmla="*/ 121 h 396"/>
                <a:gd name="T68" fmla="*/ 22 w 396"/>
                <a:gd name="T69" fmla="*/ 107 h 396"/>
                <a:gd name="T70" fmla="*/ 29 w 396"/>
                <a:gd name="T71" fmla="*/ 115 h 396"/>
                <a:gd name="T72" fmla="*/ 48 w 396"/>
                <a:gd name="T73" fmla="*/ 128 h 396"/>
                <a:gd name="T74" fmla="*/ 70 w 396"/>
                <a:gd name="T75" fmla="*/ 132 h 396"/>
                <a:gd name="T76" fmla="*/ 92 w 396"/>
                <a:gd name="T77" fmla="*/ 128 h 396"/>
                <a:gd name="T78" fmla="*/ 111 w 396"/>
                <a:gd name="T79" fmla="*/ 115 h 396"/>
                <a:gd name="T80" fmla="*/ 119 w 396"/>
                <a:gd name="T81" fmla="*/ 106 h 396"/>
                <a:gd name="T82" fmla="*/ 127 w 396"/>
                <a:gd name="T83" fmla="*/ 85 h 396"/>
                <a:gd name="T84" fmla="*/ 127 w 396"/>
                <a:gd name="T85" fmla="*/ 63 h 396"/>
                <a:gd name="T86" fmla="*/ 119 w 396"/>
                <a:gd name="T87" fmla="*/ 42 h 396"/>
                <a:gd name="T88" fmla="*/ 111 w 396"/>
                <a:gd name="T89" fmla="*/ 32 h 396"/>
                <a:gd name="T90" fmla="*/ 103 w 396"/>
                <a:gd name="T9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6">
                  <a:moveTo>
                    <a:pt x="103" y="26"/>
                  </a:moveTo>
                  <a:lnTo>
                    <a:pt x="103" y="26"/>
                  </a:lnTo>
                  <a:lnTo>
                    <a:pt x="117" y="18"/>
                  </a:lnTo>
                  <a:lnTo>
                    <a:pt x="131" y="11"/>
                  </a:lnTo>
                  <a:lnTo>
                    <a:pt x="146" y="7"/>
                  </a:lnTo>
                  <a:lnTo>
                    <a:pt x="162" y="4"/>
                  </a:lnTo>
                  <a:lnTo>
                    <a:pt x="177" y="1"/>
                  </a:lnTo>
                  <a:lnTo>
                    <a:pt x="193" y="0"/>
                  </a:lnTo>
                  <a:lnTo>
                    <a:pt x="209" y="0"/>
                  </a:lnTo>
                  <a:lnTo>
                    <a:pt x="224" y="1"/>
                  </a:lnTo>
                  <a:lnTo>
                    <a:pt x="240" y="5"/>
                  </a:lnTo>
                  <a:lnTo>
                    <a:pt x="255" y="8"/>
                  </a:lnTo>
                  <a:lnTo>
                    <a:pt x="270" y="14"/>
                  </a:lnTo>
                  <a:lnTo>
                    <a:pt x="285" y="20"/>
                  </a:lnTo>
                  <a:lnTo>
                    <a:pt x="299" y="28"/>
                  </a:lnTo>
                  <a:lnTo>
                    <a:pt x="312" y="37"/>
                  </a:lnTo>
                  <a:lnTo>
                    <a:pt x="325" y="46"/>
                  </a:lnTo>
                  <a:lnTo>
                    <a:pt x="338" y="57"/>
                  </a:lnTo>
                  <a:lnTo>
                    <a:pt x="338" y="57"/>
                  </a:lnTo>
                  <a:lnTo>
                    <a:pt x="352" y="73"/>
                  </a:lnTo>
                  <a:lnTo>
                    <a:pt x="364" y="89"/>
                  </a:lnTo>
                  <a:lnTo>
                    <a:pt x="374" y="106"/>
                  </a:lnTo>
                  <a:lnTo>
                    <a:pt x="381" y="123"/>
                  </a:lnTo>
                  <a:lnTo>
                    <a:pt x="388" y="141"/>
                  </a:lnTo>
                  <a:lnTo>
                    <a:pt x="392" y="160"/>
                  </a:lnTo>
                  <a:lnTo>
                    <a:pt x="394" y="178"/>
                  </a:lnTo>
                  <a:lnTo>
                    <a:pt x="396" y="198"/>
                  </a:lnTo>
                  <a:lnTo>
                    <a:pt x="394" y="217"/>
                  </a:lnTo>
                  <a:lnTo>
                    <a:pt x="392" y="235"/>
                  </a:lnTo>
                  <a:lnTo>
                    <a:pt x="388" y="254"/>
                  </a:lnTo>
                  <a:lnTo>
                    <a:pt x="381" y="272"/>
                  </a:lnTo>
                  <a:lnTo>
                    <a:pt x="374" y="289"/>
                  </a:lnTo>
                  <a:lnTo>
                    <a:pt x="364" y="307"/>
                  </a:lnTo>
                  <a:lnTo>
                    <a:pt x="352" y="322"/>
                  </a:lnTo>
                  <a:lnTo>
                    <a:pt x="338" y="337"/>
                  </a:lnTo>
                  <a:lnTo>
                    <a:pt x="338" y="337"/>
                  </a:lnTo>
                  <a:lnTo>
                    <a:pt x="323" y="351"/>
                  </a:lnTo>
                  <a:lnTo>
                    <a:pt x="307" y="363"/>
                  </a:lnTo>
                  <a:lnTo>
                    <a:pt x="290" y="373"/>
                  </a:lnTo>
                  <a:lnTo>
                    <a:pt x="273" y="381"/>
                  </a:lnTo>
                  <a:lnTo>
                    <a:pt x="255" y="387"/>
                  </a:lnTo>
                  <a:lnTo>
                    <a:pt x="236" y="391"/>
                  </a:lnTo>
                  <a:lnTo>
                    <a:pt x="218" y="395"/>
                  </a:lnTo>
                  <a:lnTo>
                    <a:pt x="198" y="396"/>
                  </a:lnTo>
                  <a:lnTo>
                    <a:pt x="179" y="395"/>
                  </a:lnTo>
                  <a:lnTo>
                    <a:pt x="161" y="391"/>
                  </a:lnTo>
                  <a:lnTo>
                    <a:pt x="142" y="387"/>
                  </a:lnTo>
                  <a:lnTo>
                    <a:pt x="124" y="381"/>
                  </a:lnTo>
                  <a:lnTo>
                    <a:pt x="107" y="373"/>
                  </a:lnTo>
                  <a:lnTo>
                    <a:pt x="89" y="363"/>
                  </a:lnTo>
                  <a:lnTo>
                    <a:pt x="74" y="351"/>
                  </a:lnTo>
                  <a:lnTo>
                    <a:pt x="59" y="337"/>
                  </a:lnTo>
                  <a:lnTo>
                    <a:pt x="59" y="337"/>
                  </a:lnTo>
                  <a:lnTo>
                    <a:pt x="48" y="325"/>
                  </a:lnTo>
                  <a:lnTo>
                    <a:pt x="38" y="313"/>
                  </a:lnTo>
                  <a:lnTo>
                    <a:pt x="29" y="299"/>
                  </a:lnTo>
                  <a:lnTo>
                    <a:pt x="21" y="286"/>
                  </a:lnTo>
                  <a:lnTo>
                    <a:pt x="15" y="272"/>
                  </a:lnTo>
                  <a:lnTo>
                    <a:pt x="10" y="257"/>
                  </a:lnTo>
                  <a:lnTo>
                    <a:pt x="6" y="242"/>
                  </a:lnTo>
                  <a:lnTo>
                    <a:pt x="3" y="227"/>
                  </a:lnTo>
                  <a:lnTo>
                    <a:pt x="2" y="211"/>
                  </a:lnTo>
                  <a:lnTo>
                    <a:pt x="0" y="197"/>
                  </a:lnTo>
                  <a:lnTo>
                    <a:pt x="2" y="182"/>
                  </a:lnTo>
                  <a:lnTo>
                    <a:pt x="4" y="166"/>
                  </a:lnTo>
                  <a:lnTo>
                    <a:pt x="6" y="151"/>
                  </a:lnTo>
                  <a:lnTo>
                    <a:pt x="10" y="137"/>
                  </a:lnTo>
                  <a:lnTo>
                    <a:pt x="16" y="121"/>
                  </a:lnTo>
                  <a:lnTo>
                    <a:pt x="22" y="107"/>
                  </a:lnTo>
                  <a:lnTo>
                    <a:pt x="22" y="107"/>
                  </a:lnTo>
                  <a:lnTo>
                    <a:pt x="29" y="115"/>
                  </a:lnTo>
                  <a:lnTo>
                    <a:pt x="29" y="115"/>
                  </a:lnTo>
                  <a:lnTo>
                    <a:pt x="38" y="122"/>
                  </a:lnTo>
                  <a:lnTo>
                    <a:pt x="48" y="128"/>
                  </a:lnTo>
                  <a:lnTo>
                    <a:pt x="59" y="131"/>
                  </a:lnTo>
                  <a:lnTo>
                    <a:pt x="70" y="132"/>
                  </a:lnTo>
                  <a:lnTo>
                    <a:pt x="81" y="131"/>
                  </a:lnTo>
                  <a:lnTo>
                    <a:pt x="92" y="128"/>
                  </a:lnTo>
                  <a:lnTo>
                    <a:pt x="101" y="122"/>
                  </a:lnTo>
                  <a:lnTo>
                    <a:pt x="111" y="115"/>
                  </a:lnTo>
                  <a:lnTo>
                    <a:pt x="111" y="115"/>
                  </a:lnTo>
                  <a:lnTo>
                    <a:pt x="119" y="106"/>
                  </a:lnTo>
                  <a:lnTo>
                    <a:pt x="123" y="96"/>
                  </a:lnTo>
                  <a:lnTo>
                    <a:pt x="127" y="85"/>
                  </a:lnTo>
                  <a:lnTo>
                    <a:pt x="128" y="74"/>
                  </a:lnTo>
                  <a:lnTo>
                    <a:pt x="127" y="63"/>
                  </a:lnTo>
                  <a:lnTo>
                    <a:pt x="123" y="52"/>
                  </a:lnTo>
                  <a:lnTo>
                    <a:pt x="119" y="42"/>
                  </a:lnTo>
                  <a:lnTo>
                    <a:pt x="111" y="32"/>
                  </a:lnTo>
                  <a:lnTo>
                    <a:pt x="111" y="32"/>
                  </a:lnTo>
                  <a:lnTo>
                    <a:pt x="103" y="26"/>
                  </a:lnTo>
                  <a:lnTo>
                    <a:pt x="103" y="2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107501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0" y="1865052"/>
            <a:ext cx="7380312" cy="4064000"/>
            <a:chOff x="0" y="1865052"/>
            <a:chExt cx="6763441" cy="4064000"/>
          </a:xfrm>
        </p:grpSpPr>
        <p:graphicFrame>
          <p:nvGraphicFramePr>
            <p:cNvPr id="7" name="Graphique 6"/>
            <p:cNvGraphicFramePr/>
            <p:nvPr>
              <p:extLst>
                <p:ext uri="{D42A27DB-BD31-4B8C-83A1-F6EECF244321}">
                  <p14:modId xmlns:p14="http://schemas.microsoft.com/office/powerpoint/2010/main" val="2513480294"/>
                </p:ext>
              </p:extLst>
            </p:nvPr>
          </p:nvGraphicFramePr>
          <p:xfrm>
            <a:off x="0" y="1865052"/>
            <a:ext cx="6763441"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e 9"/>
            <p:cNvGrpSpPr/>
            <p:nvPr/>
          </p:nvGrpSpPr>
          <p:grpSpPr>
            <a:xfrm>
              <a:off x="1573316" y="2360984"/>
              <a:ext cx="351809" cy="491415"/>
              <a:chOff x="1483887" y="3284618"/>
              <a:chExt cx="351809" cy="429112"/>
            </a:xfrm>
          </p:grpSpPr>
          <p:sp>
            <p:nvSpPr>
              <p:cNvPr id="11" name="ZoneTexte 10"/>
              <p:cNvSpPr txBox="1"/>
              <p:nvPr/>
            </p:nvSpPr>
            <p:spPr>
              <a:xfrm>
                <a:off x="1483887" y="3284618"/>
                <a:ext cx="351809" cy="123111"/>
              </a:xfrm>
              <a:prstGeom prst="rect">
                <a:avLst/>
              </a:prstGeom>
            </p:spPr>
            <p:txBody>
              <a:bodyPr vert="horz" wrap="square" lIns="0" tIns="0" rIns="0" bIns="0" rtlCol="0">
                <a:spAutoFit/>
              </a:bodyPr>
              <a:lstStyle/>
              <a:p>
                <a:pPr marL="4763"/>
                <a:r>
                  <a:rPr lang="fr-FR" sz="800" i="1" dirty="0"/>
                  <a:t>Série 1</a:t>
                </a:r>
              </a:p>
            </p:txBody>
          </p:sp>
          <p:sp>
            <p:nvSpPr>
              <p:cNvPr id="12" name="ZoneTexte 11"/>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17" name="Groupe 16"/>
            <p:cNvGrpSpPr/>
            <p:nvPr/>
          </p:nvGrpSpPr>
          <p:grpSpPr>
            <a:xfrm>
              <a:off x="1573315" y="3541475"/>
              <a:ext cx="351809" cy="491415"/>
              <a:chOff x="1483887" y="3284618"/>
              <a:chExt cx="351809" cy="429112"/>
            </a:xfrm>
          </p:grpSpPr>
          <p:sp>
            <p:nvSpPr>
              <p:cNvPr id="18" name="ZoneTexte 17"/>
              <p:cNvSpPr txBox="1"/>
              <p:nvPr/>
            </p:nvSpPr>
            <p:spPr>
              <a:xfrm>
                <a:off x="1483887" y="3284618"/>
                <a:ext cx="351809" cy="123111"/>
              </a:xfrm>
              <a:prstGeom prst="rect">
                <a:avLst/>
              </a:prstGeom>
            </p:spPr>
            <p:txBody>
              <a:bodyPr vert="horz" wrap="square" lIns="0" tIns="0" rIns="0" bIns="0" rtlCol="0">
                <a:spAutoFit/>
              </a:bodyPr>
              <a:lstStyle/>
              <a:p>
                <a:pPr marL="4763"/>
                <a:r>
                  <a:rPr lang="fr-FR" sz="800" i="1" dirty="0"/>
                  <a:t>Série 1</a:t>
                </a:r>
              </a:p>
            </p:txBody>
          </p:sp>
          <p:sp>
            <p:nvSpPr>
              <p:cNvPr id="19" name="ZoneTexte 18"/>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grpSp>
          <p:nvGrpSpPr>
            <p:cNvPr id="20" name="Groupe 19"/>
            <p:cNvGrpSpPr/>
            <p:nvPr/>
          </p:nvGrpSpPr>
          <p:grpSpPr>
            <a:xfrm>
              <a:off x="1573315" y="4758406"/>
              <a:ext cx="351809" cy="491415"/>
              <a:chOff x="1483887" y="3284618"/>
              <a:chExt cx="351809" cy="429112"/>
            </a:xfrm>
          </p:grpSpPr>
          <p:sp>
            <p:nvSpPr>
              <p:cNvPr id="21" name="ZoneTexte 20"/>
              <p:cNvSpPr txBox="1"/>
              <p:nvPr/>
            </p:nvSpPr>
            <p:spPr>
              <a:xfrm>
                <a:off x="1483887" y="3284618"/>
                <a:ext cx="351809" cy="123111"/>
              </a:xfrm>
              <a:prstGeom prst="rect">
                <a:avLst/>
              </a:prstGeom>
            </p:spPr>
            <p:txBody>
              <a:bodyPr vert="horz" wrap="square" lIns="0" tIns="0" rIns="0" bIns="0" rtlCol="0">
                <a:spAutoFit/>
              </a:bodyPr>
              <a:lstStyle/>
              <a:p>
                <a:pPr marL="4763"/>
                <a:r>
                  <a:rPr lang="fr-FR" sz="800" i="1" dirty="0"/>
                  <a:t>Série 1</a:t>
                </a:r>
              </a:p>
            </p:txBody>
          </p:sp>
          <p:sp>
            <p:nvSpPr>
              <p:cNvPr id="22" name="ZoneTexte 21"/>
              <p:cNvSpPr txBox="1"/>
              <p:nvPr/>
            </p:nvSpPr>
            <p:spPr>
              <a:xfrm>
                <a:off x="1483887" y="3590619"/>
                <a:ext cx="351809" cy="123111"/>
              </a:xfrm>
              <a:prstGeom prst="rect">
                <a:avLst/>
              </a:prstGeom>
            </p:spPr>
            <p:txBody>
              <a:bodyPr vert="horz" wrap="square" lIns="0" tIns="0" rIns="0" bIns="0" rtlCol="0">
                <a:spAutoFit/>
              </a:bodyPr>
              <a:lstStyle/>
              <a:p>
                <a:pPr marL="4763"/>
                <a:r>
                  <a:rPr lang="fr-FR" sz="800" i="1" dirty="0"/>
                  <a:t>Série 2</a:t>
                </a:r>
              </a:p>
            </p:txBody>
          </p:sp>
        </p:grpSp>
        <p:sp>
          <p:nvSpPr>
            <p:cNvPr id="25" name="Légende encadrée avec une bordure 1 40"/>
            <p:cNvSpPr/>
            <p:nvPr/>
          </p:nvSpPr>
          <p:spPr>
            <a:xfrm>
              <a:off x="3324843" y="3429502"/>
              <a:ext cx="1986833" cy="924804"/>
            </a:xfrm>
            <a:prstGeom prst="accentBorderCallout1">
              <a:avLst>
                <a:gd name="adj1" fmla="val 59869"/>
                <a:gd name="adj2" fmla="val -6248"/>
                <a:gd name="adj3" fmla="val 59428"/>
                <a:gd name="adj4" fmla="val -35400"/>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14% </a:t>
              </a:r>
              <a:r>
                <a:rPr lang="fr-FR" sz="1000" dirty="0">
                  <a:solidFill>
                    <a:schemeClr val="tx1">
                      <a:lumMod val="90000"/>
                      <a:lumOff val="10000"/>
                    </a:schemeClr>
                  </a:solidFill>
                </a:rPr>
                <a:t>: artisans/</a:t>
              </a:r>
              <a:r>
                <a:rPr lang="fr-FR" sz="1000" dirty="0" err="1">
                  <a:solidFill>
                    <a:schemeClr val="tx1">
                      <a:lumMod val="90000"/>
                      <a:lumOff val="10000"/>
                    </a:schemeClr>
                  </a:solidFill>
                </a:rPr>
                <a:t>commercants</a:t>
              </a:r>
              <a:r>
                <a:rPr lang="fr-FR" sz="1000" dirty="0">
                  <a:solidFill>
                    <a:schemeClr val="tx1">
                      <a:lumMod val="90000"/>
                      <a:lumOff val="10000"/>
                    </a:schemeClr>
                  </a:solidFill>
                </a:rPr>
                <a:t>/prof. libérales/cadres sup.</a:t>
              </a:r>
            </a:p>
          </p:txBody>
        </p:sp>
      </p:grpSp>
      <p:sp>
        <p:nvSpPr>
          <p:cNvPr id="4" name="Espace réservé du texte 1"/>
          <p:cNvSpPr txBox="1">
            <a:spLocks/>
          </p:cNvSpPr>
          <p:nvPr/>
        </p:nvSpPr>
        <p:spPr>
          <a:xfrm>
            <a:off x="251520" y="188640"/>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a:solidFill>
                  <a:schemeClr val="bg1">
                    <a:lumMod val="65000"/>
                  </a:schemeClr>
                </a:solidFill>
              </a:rPr>
              <a:t>Résultats clés</a:t>
            </a:r>
          </a:p>
        </p:txBody>
      </p:sp>
      <p:sp>
        <p:nvSpPr>
          <p:cNvPr id="2" name="Rectangle 1"/>
          <p:cNvSpPr/>
          <p:nvPr/>
        </p:nvSpPr>
        <p:spPr>
          <a:xfrm>
            <a:off x="107504" y="548680"/>
            <a:ext cx="9577064" cy="1200329"/>
          </a:xfrm>
          <a:prstGeom prst="rect">
            <a:avLst/>
          </a:prstGeom>
        </p:spPr>
        <p:txBody>
          <a:bodyPr wrap="square">
            <a:spAutoFit/>
          </a:bodyPr>
          <a:lstStyle/>
          <a:p>
            <a:r>
              <a:rPr lang="fr-FR" sz="1400" b="1" dirty="0">
                <a:solidFill>
                  <a:srgbClr val="1F497D"/>
                </a:solidFill>
                <a:latin typeface="Helvetica" panose="020B0604020202020204" pitchFamily="34" charset="0"/>
                <a:ea typeface="Cambria" panose="02040503050406030204" pitchFamily="18" charset="0"/>
                <a:cs typeface="Times New Roman" panose="02020603050405020304" pitchFamily="18" charset="0"/>
              </a:rPr>
              <a:t>Q6 – SOLUTION PREFEREE POUR SECURISER SON AVENIR PROFESSIONNEL</a:t>
            </a:r>
          </a:p>
          <a:p>
            <a:r>
              <a:rPr lang="fr-FR" sz="1100" dirty="0"/>
              <a:t>Selon vous, qu'est-ce qui peut vous aider le plus à sécuriser votre avenir professionnel ?</a:t>
            </a:r>
          </a:p>
          <a:p>
            <a:endParaRPr lang="fr-FR" sz="1100" dirty="0"/>
          </a:p>
          <a:p>
            <a:r>
              <a:rPr lang="fr-FR" sz="1100" b="1" dirty="0"/>
              <a:t>Série 1 : Base = 3003 individus 18-65 ans </a:t>
            </a:r>
          </a:p>
          <a:p>
            <a:r>
              <a:rPr lang="fr-FR" sz="1100" b="1" dirty="0"/>
              <a:t>Série 2 : Base = 2273 individus </a:t>
            </a:r>
            <a:r>
              <a:rPr lang="fr-FR" sz="1100" b="1" u="sng" dirty="0"/>
              <a:t>Actifs</a:t>
            </a:r>
          </a:p>
          <a:p>
            <a:endParaRPr lang="fr-FR" sz="1400" dirty="0"/>
          </a:p>
        </p:txBody>
      </p:sp>
      <p:sp>
        <p:nvSpPr>
          <p:cNvPr id="6" name="Espace réservé du pied de page 1"/>
          <p:cNvSpPr txBox="1">
            <a:spLocks/>
          </p:cNvSpPr>
          <p:nvPr/>
        </p:nvSpPr>
        <p:spPr>
          <a:xfrm>
            <a:off x="467544" y="64334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grpSp>
        <p:nvGrpSpPr>
          <p:cNvPr id="3" name="Groupe 2"/>
          <p:cNvGrpSpPr/>
          <p:nvPr/>
        </p:nvGrpSpPr>
        <p:grpSpPr>
          <a:xfrm>
            <a:off x="6273532" y="4005064"/>
            <a:ext cx="3056179" cy="1512168"/>
            <a:chOff x="8294061" y="4304425"/>
            <a:chExt cx="3056179" cy="1512168"/>
          </a:xfrm>
        </p:grpSpPr>
        <p:sp>
          <p:nvSpPr>
            <p:cNvPr id="9" name="Légende encadrée avec une bordure 1 40"/>
            <p:cNvSpPr/>
            <p:nvPr/>
          </p:nvSpPr>
          <p:spPr>
            <a:xfrm>
              <a:off x="8294061" y="4520449"/>
              <a:ext cx="2618948" cy="1296144"/>
            </a:xfrm>
            <a:prstGeom prst="accentBorderCallout1">
              <a:avLst>
                <a:gd name="adj1" fmla="val -346"/>
                <a:gd name="adj2" fmla="val -42"/>
                <a:gd name="adj3" fmla="val -150075"/>
                <a:gd name="adj4" fmla="val 30111"/>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00" b="1" dirty="0">
                <a:solidFill>
                  <a:srgbClr val="00B050"/>
                </a:solidFill>
              </a:endParaRPr>
            </a:p>
            <a:p>
              <a:endParaRPr lang="fr-FR" sz="1000" b="1" dirty="0">
                <a:solidFill>
                  <a:srgbClr val="00B050"/>
                </a:solidFill>
              </a:endParaRPr>
            </a:p>
            <a:p>
              <a:endParaRPr lang="fr-FR" sz="1000" b="1" dirty="0">
                <a:solidFill>
                  <a:srgbClr val="00B050"/>
                </a:solidFill>
              </a:endParaRPr>
            </a:p>
            <a:p>
              <a:r>
                <a:rPr lang="fr-FR" sz="1000" b="1" dirty="0">
                  <a:solidFill>
                    <a:srgbClr val="00B050"/>
                  </a:solidFill>
                </a:rPr>
                <a:t>79% </a:t>
              </a:r>
              <a:r>
                <a:rPr lang="fr-FR" sz="1000" dirty="0">
                  <a:solidFill>
                    <a:schemeClr val="tx1">
                      <a:lumMod val="90000"/>
                      <a:lumOff val="10000"/>
                    </a:schemeClr>
                  </a:solidFill>
                </a:rPr>
                <a:t>: salariés à temps plein</a:t>
              </a:r>
            </a:p>
            <a:p>
              <a:r>
                <a:rPr lang="fr-FR" sz="1000" b="1" dirty="0">
                  <a:solidFill>
                    <a:srgbClr val="00B050"/>
                  </a:solidFill>
                </a:rPr>
                <a:t>86% </a:t>
              </a:r>
              <a:r>
                <a:rPr lang="fr-FR" sz="1000" dirty="0">
                  <a:solidFill>
                    <a:schemeClr val="tx1">
                      <a:lumMod val="90000"/>
                      <a:lumOff val="10000"/>
                    </a:schemeClr>
                  </a:solidFill>
                </a:rPr>
                <a:t>: Bretagne</a:t>
              </a:r>
            </a:p>
            <a:p>
              <a:r>
                <a:rPr lang="fr-FR" sz="1000" b="1" dirty="0">
                  <a:solidFill>
                    <a:srgbClr val="00B050"/>
                  </a:solidFill>
                </a:rPr>
                <a:t>80% </a:t>
              </a:r>
              <a:r>
                <a:rPr lang="fr-FR" sz="1000" dirty="0">
                  <a:solidFill>
                    <a:schemeClr val="tx1">
                      <a:lumMod val="90000"/>
                      <a:lumOff val="10000"/>
                    </a:schemeClr>
                  </a:solidFill>
                </a:rPr>
                <a:t>: revenu annuel foyer &gt; 36 000€</a:t>
              </a:r>
            </a:p>
            <a:p>
              <a:r>
                <a:rPr lang="fr-FR" sz="1000" b="1" dirty="0">
                  <a:solidFill>
                    <a:srgbClr val="EA3A3E"/>
                  </a:solidFill>
                </a:rPr>
                <a:t>71%</a:t>
              </a:r>
              <a:r>
                <a:rPr lang="fr-FR" sz="1000" b="1" dirty="0">
                  <a:solidFill>
                    <a:srgbClr val="00B050"/>
                  </a:solidFill>
                </a:rPr>
                <a:t> </a:t>
              </a:r>
              <a:r>
                <a:rPr lang="fr-FR" sz="1000" dirty="0">
                  <a:solidFill>
                    <a:schemeClr val="tx1">
                      <a:lumMod val="90000"/>
                      <a:lumOff val="10000"/>
                    </a:schemeClr>
                  </a:solidFill>
                </a:rPr>
                <a:t>: 55-65 ans</a:t>
              </a:r>
            </a:p>
            <a:p>
              <a:r>
                <a:rPr lang="fr-FR" sz="1000" b="1" dirty="0">
                  <a:solidFill>
                    <a:srgbClr val="EA3A3E"/>
                  </a:solidFill>
                </a:rPr>
                <a:t>69%</a:t>
              </a:r>
              <a:r>
                <a:rPr lang="fr-FR" sz="1000" b="1" dirty="0">
                  <a:solidFill>
                    <a:srgbClr val="00B050"/>
                  </a:solidFill>
                </a:rPr>
                <a:t> </a:t>
              </a:r>
              <a:r>
                <a:rPr lang="fr-FR" sz="1000" dirty="0">
                  <a:solidFill>
                    <a:schemeClr val="tx1">
                      <a:lumMod val="90000"/>
                      <a:lumOff val="10000"/>
                    </a:schemeClr>
                  </a:solidFill>
                </a:rPr>
                <a:t>: Travaille à son compte</a:t>
              </a:r>
            </a:p>
            <a:p>
              <a:r>
                <a:rPr lang="fr-FR" sz="1000" b="1" dirty="0">
                  <a:solidFill>
                    <a:srgbClr val="EA3A3E"/>
                  </a:solidFill>
                </a:rPr>
                <a:t>72%</a:t>
              </a:r>
              <a:r>
                <a:rPr lang="fr-FR" sz="1000" b="1" dirty="0">
                  <a:solidFill>
                    <a:srgbClr val="00B050"/>
                  </a:solidFill>
                </a:rPr>
                <a:t> </a:t>
              </a:r>
              <a:r>
                <a:rPr lang="fr-FR" sz="1000" dirty="0">
                  <a:solidFill>
                    <a:schemeClr val="tx1">
                      <a:lumMod val="90000"/>
                      <a:lumOff val="10000"/>
                    </a:schemeClr>
                  </a:solidFill>
                </a:rPr>
                <a:t>: Hauts de France</a:t>
              </a:r>
            </a:p>
            <a:p>
              <a:r>
                <a:rPr lang="fr-FR" sz="1000" b="1" dirty="0">
                  <a:solidFill>
                    <a:srgbClr val="EA3A3E"/>
                  </a:solidFill>
                </a:rPr>
                <a:t>74%</a:t>
              </a:r>
              <a:r>
                <a:rPr lang="fr-FR" sz="1000" b="1" dirty="0">
                  <a:solidFill>
                    <a:srgbClr val="00B050"/>
                  </a:solidFill>
                </a:rPr>
                <a:t> </a:t>
              </a:r>
              <a:r>
                <a:rPr lang="fr-FR" sz="1000" dirty="0">
                  <a:solidFill>
                    <a:schemeClr val="tx1">
                      <a:lumMod val="90000"/>
                      <a:lumOff val="10000"/>
                    </a:schemeClr>
                  </a:solidFill>
                </a:rPr>
                <a:t>: revenu annuel foyer &lt; 24 000€</a:t>
              </a:r>
            </a:p>
            <a:p>
              <a:endParaRPr lang="fr-FR" sz="1000" dirty="0">
                <a:solidFill>
                  <a:schemeClr val="tx1">
                    <a:lumMod val="90000"/>
                    <a:lumOff val="10000"/>
                  </a:schemeClr>
                </a:solidFill>
              </a:endParaRPr>
            </a:p>
            <a:p>
              <a:endParaRPr lang="fr-FR" sz="1000" dirty="0">
                <a:solidFill>
                  <a:schemeClr val="tx1">
                    <a:lumMod val="90000"/>
                    <a:lumOff val="10000"/>
                  </a:schemeClr>
                </a:solidFill>
              </a:endParaRPr>
            </a:p>
            <a:p>
              <a:endParaRPr lang="fr-FR" sz="1000" dirty="0">
                <a:solidFill>
                  <a:schemeClr val="tx1">
                    <a:lumMod val="90000"/>
                    <a:lumOff val="10000"/>
                  </a:schemeClr>
                </a:solidFill>
              </a:endParaRPr>
            </a:p>
          </p:txBody>
        </p:sp>
        <p:sp>
          <p:nvSpPr>
            <p:cNvPr id="23" name="ZoneTexte 22"/>
            <p:cNvSpPr txBox="1"/>
            <p:nvPr/>
          </p:nvSpPr>
          <p:spPr>
            <a:xfrm>
              <a:off x="8320721" y="4304425"/>
              <a:ext cx="3029519" cy="123111"/>
            </a:xfrm>
            <a:prstGeom prst="rect">
              <a:avLst/>
            </a:prstGeom>
          </p:spPr>
          <p:txBody>
            <a:bodyPr vert="horz" wrap="square" lIns="0" tIns="0" rIns="0" bIns="0" rtlCol="0">
              <a:spAutoFit/>
            </a:bodyPr>
            <a:lstStyle/>
            <a:p>
              <a:pPr marL="176213" indent="-84138">
                <a:buFont typeface="Wingdings" panose="05000000000000000000" pitchFamily="2" charset="2"/>
                <a:buChar char="Ø"/>
              </a:pPr>
              <a:r>
                <a:rPr lang="fr-FR" sz="800" b="1" i="1" dirty="0">
                  <a:solidFill>
                    <a:srgbClr val="016701"/>
                  </a:solidFill>
                </a:rPr>
                <a:t>Ecart significatifs supérieurs </a:t>
              </a:r>
              <a:r>
                <a:rPr lang="fr-FR" sz="800" b="1" i="1" dirty="0">
                  <a:solidFill>
                    <a:srgbClr val="EA3A3E"/>
                  </a:solidFill>
                </a:rPr>
                <a:t>ou inferieurs</a:t>
              </a:r>
              <a:r>
                <a:rPr lang="fr-FR" sz="800" b="1" i="1" dirty="0">
                  <a:solidFill>
                    <a:srgbClr val="016701"/>
                  </a:solidFill>
                </a:rPr>
                <a:t> vs base totale</a:t>
              </a:r>
            </a:p>
          </p:txBody>
        </p:sp>
      </p:grpSp>
      <p:sp>
        <p:nvSpPr>
          <p:cNvPr id="26" name="ZoneTexte 25"/>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24" name="Espace réservé pour une image  3"/>
          <p:cNvPicPr>
            <a:picLocks noChangeAspect="1"/>
          </p:cNvPicPr>
          <p:nvPr/>
        </p:nvPicPr>
        <p:blipFill>
          <a:blip r:embed="rId4" cstate="print">
            <a:extLst>
              <a:ext uri="{28A0092B-C50C-407E-A947-70E740481C1C}">
                <a14:useLocalDpi xmlns:a14="http://schemas.microsoft.com/office/drawing/2010/main" val="0"/>
              </a:ext>
            </a:extLst>
          </a:blip>
          <a:srcRect t="22207" b="22207"/>
          <a:stretch>
            <a:fillRect/>
          </a:stretch>
        </p:blipFill>
        <p:spPr>
          <a:xfrm>
            <a:off x="7232313" y="5661248"/>
            <a:ext cx="1165276" cy="648072"/>
          </a:xfrm>
          <a:prstGeom prst="rect">
            <a:avLst/>
          </a:prstGeom>
        </p:spPr>
      </p:pic>
    </p:spTree>
    <p:extLst>
      <p:ext uri="{BB962C8B-B14F-4D97-AF65-F5344CB8AC3E}">
        <p14:creationId xmlns:p14="http://schemas.microsoft.com/office/powerpoint/2010/main" val="344377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phique 10"/>
          <p:cNvGraphicFramePr/>
          <p:nvPr>
            <p:extLst>
              <p:ext uri="{D42A27DB-BD31-4B8C-83A1-F6EECF244321}">
                <p14:modId xmlns:p14="http://schemas.microsoft.com/office/powerpoint/2010/main" val="1010207998"/>
              </p:ext>
            </p:extLst>
          </p:nvPr>
        </p:nvGraphicFramePr>
        <p:xfrm>
          <a:off x="2627784" y="1695466"/>
          <a:ext cx="4379285" cy="3990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p:nvPr>
            <p:extLst>
              <p:ext uri="{D42A27DB-BD31-4B8C-83A1-F6EECF244321}">
                <p14:modId xmlns:p14="http://schemas.microsoft.com/office/powerpoint/2010/main" val="2323512616"/>
              </p:ext>
            </p:extLst>
          </p:nvPr>
        </p:nvGraphicFramePr>
        <p:xfrm>
          <a:off x="-469286" y="2101713"/>
          <a:ext cx="4379285" cy="3584715"/>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texte 1"/>
          <p:cNvSpPr txBox="1">
            <a:spLocks/>
          </p:cNvSpPr>
          <p:nvPr/>
        </p:nvSpPr>
        <p:spPr>
          <a:xfrm>
            <a:off x="251520" y="188640"/>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a:solidFill>
                  <a:schemeClr val="bg1">
                    <a:lumMod val="65000"/>
                  </a:schemeClr>
                </a:solidFill>
              </a:rPr>
              <a:t>Résultats clés</a:t>
            </a:r>
          </a:p>
        </p:txBody>
      </p:sp>
      <p:sp>
        <p:nvSpPr>
          <p:cNvPr id="2" name="Rectangle 1"/>
          <p:cNvSpPr/>
          <p:nvPr/>
        </p:nvSpPr>
        <p:spPr>
          <a:xfrm>
            <a:off x="251520" y="629651"/>
            <a:ext cx="9577064" cy="1031051"/>
          </a:xfrm>
          <a:prstGeom prst="rect">
            <a:avLst/>
          </a:prstGeom>
        </p:spPr>
        <p:txBody>
          <a:bodyPr wrap="square">
            <a:spAutoFit/>
          </a:bodyPr>
          <a:lstStyle/>
          <a:p>
            <a:r>
              <a:rPr lang="fr-FR" sz="1400" b="1" dirty="0">
                <a:solidFill>
                  <a:srgbClr val="1F497D"/>
                </a:solidFill>
                <a:latin typeface="Helvetica" panose="020B0604020202020204" pitchFamily="34" charset="0"/>
                <a:ea typeface="Cambria" panose="02040503050406030204" pitchFamily="18" charset="0"/>
                <a:cs typeface="Times New Roman" panose="02020603050405020304" pitchFamily="18" charset="0"/>
              </a:rPr>
              <a:t>Q6BIS – ACCESSIBILITE DE L’INFORMATION SUR LA FORMATION PROFESSIONNELLE</a:t>
            </a:r>
            <a:endParaRPr lang="fr-FR" sz="1100" dirty="0"/>
          </a:p>
          <a:p>
            <a:r>
              <a:rPr lang="fr-FR" sz="1100" dirty="0"/>
              <a:t>Pensez-vous disposer d’une information… </a:t>
            </a:r>
          </a:p>
          <a:p>
            <a:endParaRPr lang="fr-FR" sz="1100" dirty="0"/>
          </a:p>
          <a:p>
            <a:endParaRPr lang="fr-FR" sz="1100" b="1" dirty="0"/>
          </a:p>
          <a:p>
            <a:endParaRPr lang="fr-FR" sz="1400" dirty="0"/>
          </a:p>
        </p:txBody>
      </p:sp>
      <p:sp>
        <p:nvSpPr>
          <p:cNvPr id="12" name="Espace réservé du pied de page 1"/>
          <p:cNvSpPr txBox="1">
            <a:spLocks/>
          </p:cNvSpPr>
          <p:nvPr/>
        </p:nvSpPr>
        <p:spPr>
          <a:xfrm>
            <a:off x="467544" y="64334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6" name="Légende encadrée avec une bordure 1 40"/>
          <p:cNvSpPr/>
          <p:nvPr/>
        </p:nvSpPr>
        <p:spPr>
          <a:xfrm>
            <a:off x="6798577" y="2358378"/>
            <a:ext cx="2165910" cy="504056"/>
          </a:xfrm>
          <a:prstGeom prst="accentBorderCallout1">
            <a:avLst>
              <a:gd name="adj1" fmla="val 59869"/>
              <a:gd name="adj2" fmla="val -6248"/>
              <a:gd name="adj3" fmla="val 186391"/>
              <a:gd name="adj4" fmla="val -85638"/>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52% </a:t>
            </a:r>
            <a:r>
              <a:rPr lang="fr-FR" sz="1000" dirty="0">
                <a:solidFill>
                  <a:schemeClr val="tx1">
                    <a:lumMod val="90000"/>
                    <a:lumOff val="10000"/>
                  </a:schemeClr>
                </a:solidFill>
              </a:rPr>
              <a:t>: revenu annuel foyer &lt; 24 000€</a:t>
            </a:r>
          </a:p>
        </p:txBody>
      </p:sp>
      <p:sp>
        <p:nvSpPr>
          <p:cNvPr id="3" name="ZoneTexte 2"/>
          <p:cNvSpPr txBox="1"/>
          <p:nvPr/>
        </p:nvSpPr>
        <p:spPr>
          <a:xfrm>
            <a:off x="827584" y="1916832"/>
            <a:ext cx="2088232" cy="338554"/>
          </a:xfrm>
          <a:prstGeom prst="rect">
            <a:avLst/>
          </a:prstGeom>
        </p:spPr>
        <p:txBody>
          <a:bodyPr vert="horz" wrap="square" lIns="0" tIns="0" rIns="0" bIns="0" rtlCol="0">
            <a:spAutoFit/>
          </a:bodyPr>
          <a:lstStyle/>
          <a:p>
            <a:pPr marL="4763" algn="ctr"/>
            <a:r>
              <a:rPr lang="fr-FR" sz="1100" b="1" dirty="0"/>
              <a:t>Base = 3003 individus 18-65 ans</a:t>
            </a:r>
          </a:p>
          <a:p>
            <a:pPr marL="4763"/>
            <a:endParaRPr lang="fr-FR" sz="1100" dirty="0"/>
          </a:p>
        </p:txBody>
      </p:sp>
      <p:sp>
        <p:nvSpPr>
          <p:cNvPr id="13" name="ZoneTexte 12"/>
          <p:cNvSpPr txBox="1"/>
          <p:nvPr/>
        </p:nvSpPr>
        <p:spPr>
          <a:xfrm>
            <a:off x="4067944" y="1916832"/>
            <a:ext cx="2088232" cy="169277"/>
          </a:xfrm>
          <a:prstGeom prst="rect">
            <a:avLst/>
          </a:prstGeom>
        </p:spPr>
        <p:txBody>
          <a:bodyPr vert="horz" wrap="square" lIns="0" tIns="0" rIns="0" bIns="0" rtlCol="0">
            <a:spAutoFit/>
          </a:bodyPr>
          <a:lstStyle/>
          <a:p>
            <a:pPr algn="ctr"/>
            <a:r>
              <a:rPr lang="fr-FR" sz="1100" b="1" dirty="0"/>
              <a:t>Base = 2273 individus actifs</a:t>
            </a:r>
            <a:endParaRPr lang="fr-FR" sz="1100" dirty="0"/>
          </a:p>
        </p:txBody>
      </p:sp>
      <p:sp>
        <p:nvSpPr>
          <p:cNvPr id="14" name="ZoneTexte 13"/>
          <p:cNvSpPr txBox="1"/>
          <p:nvPr/>
        </p:nvSpPr>
        <p:spPr>
          <a:xfrm>
            <a:off x="6660232" y="2101713"/>
            <a:ext cx="3029519" cy="123111"/>
          </a:xfrm>
          <a:prstGeom prst="rect">
            <a:avLst/>
          </a:prstGeom>
        </p:spPr>
        <p:txBody>
          <a:bodyPr vert="horz" wrap="square" lIns="0" tIns="0" rIns="0" bIns="0" rtlCol="0">
            <a:spAutoFit/>
          </a:bodyPr>
          <a:lstStyle/>
          <a:p>
            <a:pPr marL="176213" indent="-84138">
              <a:buFont typeface="Wingdings" panose="05000000000000000000" pitchFamily="2" charset="2"/>
              <a:buChar char="Ø"/>
            </a:pPr>
            <a:r>
              <a:rPr lang="fr-FR" sz="800" b="1" i="1" dirty="0">
                <a:solidFill>
                  <a:srgbClr val="016701"/>
                </a:solidFill>
              </a:rPr>
              <a:t>Ecart significatifs supérieurs vs base totale</a:t>
            </a:r>
          </a:p>
        </p:txBody>
      </p:sp>
      <p:sp>
        <p:nvSpPr>
          <p:cNvPr id="18" name="Légende encadrée avec une bordure 1 40"/>
          <p:cNvSpPr/>
          <p:nvPr/>
        </p:nvSpPr>
        <p:spPr>
          <a:xfrm>
            <a:off x="6798576" y="3199542"/>
            <a:ext cx="2165911" cy="504056"/>
          </a:xfrm>
          <a:prstGeom prst="accentBorderCallout1">
            <a:avLst>
              <a:gd name="adj1" fmla="val 45779"/>
              <a:gd name="adj2" fmla="val -7266"/>
              <a:gd name="adj3" fmla="val 47186"/>
              <a:gd name="adj4" fmla="val -46924"/>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47% </a:t>
            </a:r>
            <a:r>
              <a:rPr lang="fr-FR" sz="1000" dirty="0">
                <a:solidFill>
                  <a:schemeClr val="tx1">
                    <a:lumMod val="90000"/>
                    <a:lumOff val="10000"/>
                  </a:schemeClr>
                </a:solidFill>
              </a:rPr>
              <a:t>: bac ou diplôme supérieur</a:t>
            </a:r>
          </a:p>
          <a:p>
            <a:r>
              <a:rPr lang="fr-FR" sz="1000" b="1" dirty="0">
                <a:solidFill>
                  <a:srgbClr val="00B050"/>
                </a:solidFill>
              </a:rPr>
              <a:t>50% </a:t>
            </a:r>
            <a:r>
              <a:rPr lang="fr-FR" sz="1000" dirty="0">
                <a:solidFill>
                  <a:schemeClr val="tx1">
                    <a:lumMod val="90000"/>
                    <a:lumOff val="10000"/>
                  </a:schemeClr>
                </a:solidFill>
              </a:rPr>
              <a:t>: revenu annuel foyer &gt; 36 000€</a:t>
            </a:r>
          </a:p>
          <a:p>
            <a:r>
              <a:rPr lang="fr-FR" sz="1000" b="1" dirty="0">
                <a:solidFill>
                  <a:srgbClr val="00B050"/>
                </a:solidFill>
              </a:rPr>
              <a:t>48% </a:t>
            </a:r>
            <a:r>
              <a:rPr lang="fr-FR" sz="1000" dirty="0">
                <a:solidFill>
                  <a:schemeClr val="tx1">
                    <a:lumMod val="90000"/>
                    <a:lumOff val="10000"/>
                  </a:schemeClr>
                </a:solidFill>
              </a:rPr>
              <a:t>: salariés temps plein</a:t>
            </a:r>
          </a:p>
        </p:txBody>
      </p:sp>
      <p:sp>
        <p:nvSpPr>
          <p:cNvPr id="19" name="Légende encadrée avec une bordure 1 40"/>
          <p:cNvSpPr/>
          <p:nvPr/>
        </p:nvSpPr>
        <p:spPr>
          <a:xfrm>
            <a:off x="6798576" y="4190956"/>
            <a:ext cx="2095813" cy="966236"/>
          </a:xfrm>
          <a:prstGeom prst="accentBorderCallout1">
            <a:avLst>
              <a:gd name="adj1" fmla="val 42745"/>
              <a:gd name="adj2" fmla="val -6248"/>
              <a:gd name="adj3" fmla="val 43744"/>
              <a:gd name="adj4" fmla="val -46296"/>
            </a:avLst>
          </a:prstGeom>
          <a:noFill/>
          <a:ln w="31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B050"/>
                </a:solidFill>
              </a:rPr>
              <a:t>44% </a:t>
            </a:r>
            <a:r>
              <a:rPr lang="fr-FR" sz="1000" dirty="0">
                <a:solidFill>
                  <a:schemeClr val="tx1">
                    <a:lumMod val="90000"/>
                    <a:lumOff val="10000"/>
                  </a:schemeClr>
                </a:solidFill>
              </a:rPr>
              <a:t>: Grand est</a:t>
            </a:r>
          </a:p>
          <a:p>
            <a:r>
              <a:rPr lang="fr-FR" sz="1000" b="1" dirty="0">
                <a:solidFill>
                  <a:srgbClr val="00B050"/>
                </a:solidFill>
              </a:rPr>
              <a:t>38% </a:t>
            </a:r>
            <a:r>
              <a:rPr lang="fr-FR" sz="1000" dirty="0">
                <a:solidFill>
                  <a:schemeClr val="tx1">
                    <a:lumMod val="90000"/>
                    <a:lumOff val="10000"/>
                  </a:schemeClr>
                </a:solidFill>
              </a:rPr>
              <a:t>: Salariés</a:t>
            </a:r>
          </a:p>
          <a:p>
            <a:r>
              <a:rPr lang="fr-FR" sz="1000" b="1" dirty="0">
                <a:solidFill>
                  <a:srgbClr val="00B050"/>
                </a:solidFill>
              </a:rPr>
              <a:t>39% </a:t>
            </a:r>
            <a:r>
              <a:rPr lang="fr-FR" sz="1000" dirty="0">
                <a:solidFill>
                  <a:schemeClr val="tx1">
                    <a:lumMod val="90000"/>
                    <a:lumOff val="10000"/>
                  </a:schemeClr>
                </a:solidFill>
              </a:rPr>
              <a:t>: CSP+ et salariés à temps plein</a:t>
            </a:r>
          </a:p>
          <a:p>
            <a:r>
              <a:rPr lang="fr-FR" sz="1000" b="1" dirty="0">
                <a:solidFill>
                  <a:srgbClr val="00B050"/>
                </a:solidFill>
              </a:rPr>
              <a:t>38% </a:t>
            </a:r>
            <a:r>
              <a:rPr lang="fr-FR" sz="1000" dirty="0">
                <a:solidFill>
                  <a:schemeClr val="tx1">
                    <a:lumMod val="90000"/>
                    <a:lumOff val="10000"/>
                  </a:schemeClr>
                </a:solidFill>
              </a:rPr>
              <a:t>: bac ou diplôme supérieur</a:t>
            </a:r>
          </a:p>
          <a:p>
            <a:r>
              <a:rPr lang="fr-FR" sz="1000" b="1" dirty="0">
                <a:solidFill>
                  <a:srgbClr val="00B050"/>
                </a:solidFill>
              </a:rPr>
              <a:t>40% </a:t>
            </a:r>
            <a:r>
              <a:rPr lang="fr-FR" sz="1000" dirty="0">
                <a:solidFill>
                  <a:schemeClr val="tx1">
                    <a:lumMod val="90000"/>
                    <a:lumOff val="10000"/>
                  </a:schemeClr>
                </a:solidFill>
              </a:rPr>
              <a:t>: revenu annuel foyer &gt; 36 000€</a:t>
            </a:r>
          </a:p>
        </p:txBody>
      </p:sp>
      <p:sp>
        <p:nvSpPr>
          <p:cNvPr id="15" name="ZoneTexte 14"/>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20" name="Espace réservé pour une image  3"/>
          <p:cNvPicPr>
            <a:picLocks noChangeAspect="1"/>
          </p:cNvPicPr>
          <p:nvPr/>
        </p:nvPicPr>
        <p:blipFill>
          <a:blip r:embed="rId4" cstate="print">
            <a:extLst>
              <a:ext uri="{28A0092B-C50C-407E-A947-70E740481C1C}">
                <a14:useLocalDpi xmlns:a14="http://schemas.microsoft.com/office/drawing/2010/main" val="0"/>
              </a:ext>
            </a:extLst>
          </a:blip>
          <a:srcRect t="22207" b="22207"/>
          <a:stretch>
            <a:fillRect/>
          </a:stretch>
        </p:blipFill>
        <p:spPr>
          <a:xfrm>
            <a:off x="7263844" y="5661248"/>
            <a:ext cx="1165276" cy="648072"/>
          </a:xfrm>
          <a:prstGeom prst="rect">
            <a:avLst/>
          </a:prstGeom>
        </p:spPr>
      </p:pic>
    </p:spTree>
    <p:extLst>
      <p:ext uri="{BB962C8B-B14F-4D97-AF65-F5344CB8AC3E}">
        <p14:creationId xmlns:p14="http://schemas.microsoft.com/office/powerpoint/2010/main" val="3142973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p:cNvSpPr txBox="1">
            <a:spLocks/>
          </p:cNvSpPr>
          <p:nvPr/>
        </p:nvSpPr>
        <p:spPr>
          <a:xfrm>
            <a:off x="251520" y="188640"/>
            <a:ext cx="6876945" cy="44266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a:solidFill>
                  <a:schemeClr val="bg1">
                    <a:lumMod val="65000"/>
                  </a:schemeClr>
                </a:solidFill>
              </a:rPr>
              <a:t>Résultats clés</a:t>
            </a:r>
          </a:p>
        </p:txBody>
      </p:sp>
      <p:sp>
        <p:nvSpPr>
          <p:cNvPr id="2" name="Rectangle 1"/>
          <p:cNvSpPr/>
          <p:nvPr/>
        </p:nvSpPr>
        <p:spPr>
          <a:xfrm>
            <a:off x="179512" y="548680"/>
            <a:ext cx="9577064" cy="477054"/>
          </a:xfrm>
          <a:prstGeom prst="rect">
            <a:avLst/>
          </a:prstGeom>
        </p:spPr>
        <p:txBody>
          <a:bodyPr wrap="square">
            <a:spAutoFit/>
          </a:bodyPr>
          <a:lstStyle/>
          <a:p>
            <a:r>
              <a:rPr lang="fr-FR" sz="1400" b="1" dirty="0">
                <a:solidFill>
                  <a:srgbClr val="1F497D"/>
                </a:solidFill>
                <a:latin typeface="Helvetica" panose="020B0604020202020204" pitchFamily="34" charset="0"/>
                <a:ea typeface="Cambria" panose="02040503050406030204" pitchFamily="18" charset="0"/>
                <a:cs typeface="Times New Roman" panose="02020603050405020304" pitchFamily="18" charset="0"/>
              </a:rPr>
              <a:t>Q7 – ATTENTE VIS-A-VIS DE LA REFORME DE LA FORMATION PROFESSIONNELLE</a:t>
            </a:r>
          </a:p>
          <a:p>
            <a:r>
              <a:rPr lang="fr-FR" sz="1100" dirty="0"/>
              <a:t>Qu'attendez-vous EN PRIORITE de la prochaine réforme de la formation professionnelle ?</a:t>
            </a:r>
          </a:p>
        </p:txBody>
      </p:sp>
      <p:graphicFrame>
        <p:nvGraphicFramePr>
          <p:cNvPr id="16" name="Graphique 15"/>
          <p:cNvGraphicFramePr/>
          <p:nvPr>
            <p:extLst>
              <p:ext uri="{D42A27DB-BD31-4B8C-83A1-F6EECF244321}">
                <p14:modId xmlns:p14="http://schemas.microsoft.com/office/powerpoint/2010/main" val="1762732621"/>
              </p:ext>
            </p:extLst>
          </p:nvPr>
        </p:nvGraphicFramePr>
        <p:xfrm>
          <a:off x="20315" y="1957500"/>
          <a:ext cx="8586417" cy="4179130"/>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pied de page 1"/>
          <p:cNvSpPr txBox="1">
            <a:spLocks/>
          </p:cNvSpPr>
          <p:nvPr/>
        </p:nvSpPr>
        <p:spPr>
          <a:xfrm>
            <a:off x="467544" y="64334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graphicFrame>
        <p:nvGraphicFramePr>
          <p:cNvPr id="7" name="Graphique 6"/>
          <p:cNvGraphicFramePr/>
          <p:nvPr>
            <p:extLst>
              <p:ext uri="{D42A27DB-BD31-4B8C-83A1-F6EECF244321}">
                <p14:modId xmlns:p14="http://schemas.microsoft.com/office/powerpoint/2010/main" val="3419881233"/>
              </p:ext>
            </p:extLst>
          </p:nvPr>
        </p:nvGraphicFramePr>
        <p:xfrm>
          <a:off x="2835256" y="1957500"/>
          <a:ext cx="8586417" cy="4179130"/>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2699792" y="1700808"/>
            <a:ext cx="2088232" cy="338554"/>
          </a:xfrm>
          <a:prstGeom prst="rect">
            <a:avLst/>
          </a:prstGeom>
        </p:spPr>
        <p:txBody>
          <a:bodyPr vert="horz" wrap="square" lIns="0" tIns="0" rIns="0" bIns="0" rtlCol="0">
            <a:spAutoFit/>
          </a:bodyPr>
          <a:lstStyle/>
          <a:p>
            <a:pPr marL="4763" algn="ctr"/>
            <a:r>
              <a:rPr lang="fr-FR" sz="1100" b="1" dirty="0"/>
              <a:t>Base = 3003 individus 18-65 ans</a:t>
            </a:r>
          </a:p>
          <a:p>
            <a:pPr marL="4763"/>
            <a:endParaRPr lang="fr-FR" sz="1100" dirty="0"/>
          </a:p>
        </p:txBody>
      </p:sp>
      <p:sp>
        <p:nvSpPr>
          <p:cNvPr id="9" name="ZoneTexte 8"/>
          <p:cNvSpPr txBox="1"/>
          <p:nvPr/>
        </p:nvSpPr>
        <p:spPr>
          <a:xfrm>
            <a:off x="6156176" y="1700808"/>
            <a:ext cx="2088232" cy="169277"/>
          </a:xfrm>
          <a:prstGeom prst="rect">
            <a:avLst/>
          </a:prstGeom>
        </p:spPr>
        <p:txBody>
          <a:bodyPr vert="horz" wrap="square" lIns="0" tIns="0" rIns="0" bIns="0" rtlCol="0">
            <a:spAutoFit/>
          </a:bodyPr>
          <a:lstStyle/>
          <a:p>
            <a:pPr algn="ctr"/>
            <a:r>
              <a:rPr lang="fr-FR" sz="1100" b="1" dirty="0"/>
              <a:t>Base = 2273 individus actifs</a:t>
            </a:r>
            <a:endParaRPr lang="fr-FR" sz="1100" dirty="0"/>
          </a:p>
        </p:txBody>
      </p:sp>
      <p:sp>
        <p:nvSpPr>
          <p:cNvPr id="10" name="ZoneTexte 9"/>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1" name="Espace réservé pour une image  3"/>
          <p:cNvPicPr>
            <a:picLocks noChangeAspect="1"/>
          </p:cNvPicPr>
          <p:nvPr/>
        </p:nvPicPr>
        <p:blipFill>
          <a:blip r:embed="rId4" cstate="print">
            <a:extLst>
              <a:ext uri="{28A0092B-C50C-407E-A947-70E740481C1C}">
                <a14:useLocalDpi xmlns:a14="http://schemas.microsoft.com/office/drawing/2010/main" val="0"/>
              </a:ext>
            </a:extLst>
          </a:blip>
          <a:srcRect t="22207" b="22207"/>
          <a:stretch>
            <a:fillRect/>
          </a:stretch>
        </p:blipFill>
        <p:spPr>
          <a:xfrm>
            <a:off x="7385330" y="5756456"/>
            <a:ext cx="1165276" cy="648072"/>
          </a:xfrm>
          <a:prstGeom prst="rect">
            <a:avLst/>
          </a:prstGeom>
        </p:spPr>
      </p:pic>
    </p:spTree>
    <p:extLst>
      <p:ext uri="{BB962C8B-B14F-4D97-AF65-F5344CB8AC3E}">
        <p14:creationId xmlns:p14="http://schemas.microsoft.com/office/powerpoint/2010/main" val="4130415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8064" y="2895894"/>
            <a:ext cx="3672408" cy="747897"/>
          </a:xfrm>
        </p:spPr>
        <p:txBody>
          <a:bodyPr/>
          <a:lstStyle/>
          <a:p>
            <a:pPr algn="ctr"/>
            <a:r>
              <a:rPr lang="fr-FR" dirty="0"/>
              <a:t>Résultats par région  </a:t>
            </a:r>
            <a:r>
              <a:rPr lang="fr-FR" dirty="0">
                <a:solidFill>
                  <a:srgbClr val="FF6699"/>
                </a:solidFill>
              </a:rPr>
              <a:t>SUR</a:t>
            </a:r>
            <a:r>
              <a:rPr lang="fr-FR" dirty="0"/>
              <a:t> </a:t>
            </a:r>
            <a:r>
              <a:rPr lang="fr-FR" dirty="0">
                <a:solidFill>
                  <a:srgbClr val="FF6699"/>
                </a:solidFill>
              </a:rPr>
              <a:t>base Actifs*</a:t>
            </a:r>
          </a:p>
        </p:txBody>
      </p:sp>
      <p:pic>
        <p:nvPicPr>
          <p:cNvPr id="4" name="Espace réservé pour une image  3"/>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3" name="ZoneTexte 2"/>
          <p:cNvSpPr txBox="1"/>
          <p:nvPr/>
        </p:nvSpPr>
        <p:spPr>
          <a:xfrm>
            <a:off x="5868144" y="6021288"/>
            <a:ext cx="3084153" cy="507831"/>
          </a:xfrm>
          <a:prstGeom prst="rect">
            <a:avLst/>
          </a:prstGeom>
        </p:spPr>
        <p:txBody>
          <a:bodyPr vert="horz" wrap="square" lIns="0" tIns="0" rIns="0" bIns="0" rtlCol="0">
            <a:spAutoFit/>
          </a:bodyPr>
          <a:lstStyle/>
          <a:p>
            <a:pPr marL="4763"/>
            <a:r>
              <a:rPr lang="fr-FR" sz="1100" i="1" dirty="0">
                <a:solidFill>
                  <a:srgbClr val="FF6699"/>
                </a:solidFill>
              </a:rPr>
              <a:t>*à temps plein, à temps partiel, à leur compte ou en recherche d’emploi</a:t>
            </a:r>
          </a:p>
          <a:p>
            <a:pPr marL="4763"/>
            <a:endParaRPr lang="fr-FR" sz="1100" dirty="0">
              <a:solidFill>
                <a:srgbClr val="FF6699"/>
              </a:solidFill>
            </a:endParaRPr>
          </a:p>
        </p:txBody>
      </p:sp>
      <p:sp>
        <p:nvSpPr>
          <p:cNvPr id="5" name="Espace réservé du pied de page 1"/>
          <p:cNvSpPr txBox="1">
            <a:spLocks/>
          </p:cNvSpPr>
          <p:nvPr/>
        </p:nvSpPr>
        <p:spPr>
          <a:xfrm>
            <a:off x="108227" y="6669360"/>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rPr>
              <a:t>©Ipsos – Rapport d’étude 17-059072 – Pour AFPA</a:t>
            </a:r>
            <a:endParaRPr lang="en-GB" dirty="0">
              <a:solidFill>
                <a:schemeClr val="bg1"/>
              </a:solidFill>
            </a:endParaRPr>
          </a:p>
        </p:txBody>
      </p:sp>
    </p:spTree>
    <p:extLst>
      <p:ext uri="{BB962C8B-B14F-4D97-AF65-F5344CB8AC3E}">
        <p14:creationId xmlns:p14="http://schemas.microsoft.com/office/powerpoint/2010/main" val="241766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0070C0"/>
                </a:solidFill>
              </a:rPr>
              <a:t>Région Parisienne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1825733566"/>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669440515"/>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2853545078"/>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extLst>
              <p:ext uri="{D42A27DB-BD31-4B8C-83A1-F6EECF244321}">
                <p14:modId xmlns:p14="http://schemas.microsoft.com/office/powerpoint/2010/main" val="1148965000"/>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0070C0"/>
                </a:solidFill>
              </a:rPr>
              <a:t>Base = 473 individus </a:t>
            </a:r>
            <a:r>
              <a:rPr lang="fr-FR" sz="1100" b="1" u="sng" dirty="0">
                <a:solidFill>
                  <a:srgbClr val="0070C0"/>
                </a:solidFill>
              </a:rPr>
              <a:t>Actifs</a:t>
            </a:r>
          </a:p>
          <a:p>
            <a:pPr marL="4763"/>
            <a:endParaRPr lang="fr-FR" sz="1100" dirty="0">
              <a:solidFill>
                <a:srgbClr val="0070C0"/>
              </a:solidFill>
            </a:endParaRPr>
          </a:p>
        </p:txBody>
      </p:sp>
      <p:sp>
        <p:nvSpPr>
          <p:cNvPr id="12" name="Espace réservé du pied de page 1"/>
          <p:cNvSpPr txBox="1">
            <a:spLocks/>
          </p:cNvSpPr>
          <p:nvPr/>
        </p:nvSpPr>
        <p:spPr>
          <a:xfrm>
            <a:off x="467544" y="644136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5" name="ZoneTexte 14"/>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4"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7698103" y="512676"/>
            <a:ext cx="1165276" cy="648072"/>
          </a:xfrm>
          <a:prstGeom prst="rect">
            <a:avLst/>
          </a:prstGeom>
        </p:spPr>
      </p:pic>
    </p:spTree>
    <p:extLst>
      <p:ext uri="{BB962C8B-B14F-4D97-AF65-F5344CB8AC3E}">
        <p14:creationId xmlns:p14="http://schemas.microsoft.com/office/powerpoint/2010/main" val="2463152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0070C0"/>
                </a:solidFill>
              </a:rPr>
              <a:t>Région Parisienne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3237154162"/>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p:nvPr>
            <p:extLst>
              <p:ext uri="{D42A27DB-BD31-4B8C-83A1-F6EECF244321}">
                <p14:modId xmlns:p14="http://schemas.microsoft.com/office/powerpoint/2010/main" val="3467220914"/>
              </p:ext>
            </p:extLst>
          </p:nvPr>
        </p:nvGraphicFramePr>
        <p:xfrm>
          <a:off x="1" y="1135083"/>
          <a:ext cx="4644008" cy="2665677"/>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0070C0"/>
                </a:solidFill>
              </a:rPr>
              <a:t>Base = 473 individus </a:t>
            </a:r>
            <a:r>
              <a:rPr lang="fr-FR" sz="1100" b="1" u="sng" dirty="0">
                <a:solidFill>
                  <a:srgbClr val="0070C0"/>
                </a:solidFill>
              </a:rPr>
              <a:t>Actifs</a:t>
            </a:r>
          </a:p>
          <a:p>
            <a:pPr marL="4763"/>
            <a:endParaRPr lang="fr-FR" sz="1100" dirty="0">
              <a:solidFill>
                <a:srgbClr val="0070C0"/>
              </a:solidFill>
            </a:endParaRPr>
          </a:p>
        </p:txBody>
      </p:sp>
      <p:graphicFrame>
        <p:nvGraphicFramePr>
          <p:cNvPr id="12" name="Graphique 11"/>
          <p:cNvGraphicFramePr/>
          <p:nvPr>
            <p:extLst>
              <p:ext uri="{D42A27DB-BD31-4B8C-83A1-F6EECF244321}">
                <p14:modId xmlns:p14="http://schemas.microsoft.com/office/powerpoint/2010/main" val="2944720624"/>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phique 14"/>
          <p:cNvGraphicFramePr/>
          <p:nvPr>
            <p:extLst>
              <p:ext uri="{D42A27DB-BD31-4B8C-83A1-F6EECF244321}">
                <p14:modId xmlns:p14="http://schemas.microsoft.com/office/powerpoint/2010/main" val="1272799046"/>
              </p:ext>
            </p:extLst>
          </p:nvPr>
        </p:nvGraphicFramePr>
        <p:xfrm>
          <a:off x="3398545" y="3429001"/>
          <a:ext cx="5712529" cy="3009134"/>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493403" y="6587733"/>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6" name="ZoneTexte 15"/>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130409" y="188640"/>
            <a:ext cx="1165276" cy="648072"/>
          </a:xfrm>
          <a:prstGeom prst="rect">
            <a:avLst/>
          </a:prstGeom>
        </p:spPr>
      </p:pic>
    </p:spTree>
    <p:extLst>
      <p:ext uri="{BB962C8B-B14F-4D97-AF65-F5344CB8AC3E}">
        <p14:creationId xmlns:p14="http://schemas.microsoft.com/office/powerpoint/2010/main" val="2265118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6600CC"/>
                </a:solidFill>
              </a:rPr>
              <a:t>Haut de France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2736181561"/>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407818362"/>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1637626001"/>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16" name="ZoneTexte 15"/>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6600CC"/>
                </a:solidFill>
              </a:rPr>
              <a:t>Base = 216 individus </a:t>
            </a:r>
            <a:r>
              <a:rPr lang="fr-FR" sz="1100" b="1" u="sng" dirty="0">
                <a:solidFill>
                  <a:srgbClr val="6600CC"/>
                </a:solidFill>
              </a:rPr>
              <a:t>Actifs</a:t>
            </a:r>
          </a:p>
          <a:p>
            <a:pPr marL="4763"/>
            <a:endParaRPr lang="fr-FR" sz="1100" dirty="0">
              <a:solidFill>
                <a:srgbClr val="6600CC"/>
              </a:solidFill>
            </a:endParaRPr>
          </a:p>
        </p:txBody>
      </p:sp>
      <p:graphicFrame>
        <p:nvGraphicFramePr>
          <p:cNvPr id="14" name="Graphique 13"/>
          <p:cNvGraphicFramePr/>
          <p:nvPr>
            <p:extLst>
              <p:ext uri="{D42A27DB-BD31-4B8C-83A1-F6EECF244321}">
                <p14:modId xmlns:p14="http://schemas.microsoft.com/office/powerpoint/2010/main" val="307023208"/>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5"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2" name="ZoneTexte 11"/>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7"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156176" y="188640"/>
            <a:ext cx="1165276" cy="648072"/>
          </a:xfrm>
          <a:prstGeom prst="rect">
            <a:avLst/>
          </a:prstGeom>
        </p:spPr>
      </p:pic>
    </p:spTree>
    <p:extLst>
      <p:ext uri="{BB962C8B-B14F-4D97-AF65-F5344CB8AC3E}">
        <p14:creationId xmlns:p14="http://schemas.microsoft.com/office/powerpoint/2010/main" val="2384877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6600CC"/>
                </a:solidFill>
              </a:rPr>
              <a:t>Haut de France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1827469639"/>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6600CC"/>
                </a:solidFill>
              </a:rPr>
              <a:t>Base = 216 individus </a:t>
            </a:r>
            <a:r>
              <a:rPr lang="fr-FR" sz="1100" b="1" u="sng" dirty="0">
                <a:solidFill>
                  <a:srgbClr val="6600CC"/>
                </a:solidFill>
              </a:rPr>
              <a:t>Actifs</a:t>
            </a:r>
          </a:p>
          <a:p>
            <a:pPr marL="4763"/>
            <a:endParaRPr lang="fr-FR" sz="1100" dirty="0">
              <a:solidFill>
                <a:srgbClr val="6600CC"/>
              </a:solidFill>
            </a:endParaRPr>
          </a:p>
        </p:txBody>
      </p:sp>
      <p:graphicFrame>
        <p:nvGraphicFramePr>
          <p:cNvPr id="12" name="Graphique 11"/>
          <p:cNvGraphicFramePr/>
          <p:nvPr>
            <p:extLst>
              <p:ext uri="{D42A27DB-BD31-4B8C-83A1-F6EECF244321}">
                <p14:modId xmlns:p14="http://schemas.microsoft.com/office/powerpoint/2010/main" val="3586195397"/>
              </p:ext>
            </p:extLst>
          </p:nvPr>
        </p:nvGraphicFramePr>
        <p:xfrm>
          <a:off x="32779" y="3861048"/>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318783513"/>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phique 15"/>
          <p:cNvGraphicFramePr/>
          <p:nvPr>
            <p:extLst>
              <p:ext uri="{D42A27DB-BD31-4B8C-83A1-F6EECF244321}">
                <p14:modId xmlns:p14="http://schemas.microsoft.com/office/powerpoint/2010/main" val="4277228715"/>
              </p:ext>
            </p:extLst>
          </p:nvPr>
        </p:nvGraphicFramePr>
        <p:xfrm>
          <a:off x="1" y="1213108"/>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16632"/>
            <a:ext cx="1165276" cy="648072"/>
          </a:xfrm>
          <a:prstGeom prst="rect">
            <a:avLst/>
          </a:prstGeom>
        </p:spPr>
      </p:pic>
    </p:spTree>
    <p:extLst>
      <p:ext uri="{BB962C8B-B14F-4D97-AF65-F5344CB8AC3E}">
        <p14:creationId xmlns:p14="http://schemas.microsoft.com/office/powerpoint/2010/main" val="2651048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00B050"/>
                </a:solidFill>
              </a:rPr>
              <a:t>Normandie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3836793499"/>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404162011"/>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1437284778"/>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15" name="ZoneTexte 14"/>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00B050"/>
                </a:solidFill>
              </a:rPr>
              <a:t>Base = 112 individus </a:t>
            </a:r>
            <a:r>
              <a:rPr lang="fr-FR" sz="1100" b="1" u="sng" dirty="0">
                <a:solidFill>
                  <a:srgbClr val="00B050"/>
                </a:solidFill>
              </a:rPr>
              <a:t>Actifs</a:t>
            </a:r>
          </a:p>
          <a:p>
            <a:pPr marL="4763"/>
            <a:endParaRPr lang="fr-FR" sz="1100" dirty="0">
              <a:solidFill>
                <a:srgbClr val="00B050"/>
              </a:solidFill>
            </a:endParaRPr>
          </a:p>
        </p:txBody>
      </p:sp>
      <p:graphicFrame>
        <p:nvGraphicFramePr>
          <p:cNvPr id="12" name="Graphique 11"/>
          <p:cNvGraphicFramePr/>
          <p:nvPr>
            <p:extLst>
              <p:ext uri="{D42A27DB-BD31-4B8C-83A1-F6EECF244321}">
                <p14:modId xmlns:p14="http://schemas.microsoft.com/office/powerpoint/2010/main" val="2291741142"/>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6"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44197"/>
            <a:ext cx="1165276" cy="648072"/>
          </a:xfrm>
          <a:prstGeom prst="rect">
            <a:avLst/>
          </a:prstGeom>
        </p:spPr>
      </p:pic>
    </p:spTree>
    <p:extLst>
      <p:ext uri="{BB962C8B-B14F-4D97-AF65-F5344CB8AC3E}">
        <p14:creationId xmlns:p14="http://schemas.microsoft.com/office/powerpoint/2010/main" val="2673075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00B050"/>
                </a:solidFill>
              </a:rPr>
              <a:t>Normandie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2374619344"/>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00B050"/>
                </a:solidFill>
              </a:rPr>
              <a:t>Base = 112 individus </a:t>
            </a:r>
            <a:r>
              <a:rPr lang="fr-FR" sz="1100" b="1" u="sng" dirty="0">
                <a:solidFill>
                  <a:srgbClr val="00B050"/>
                </a:solidFill>
              </a:rPr>
              <a:t>Actifs</a:t>
            </a:r>
          </a:p>
          <a:p>
            <a:pPr marL="4763"/>
            <a:endParaRPr lang="fr-FR" sz="1100" dirty="0">
              <a:solidFill>
                <a:srgbClr val="00B050"/>
              </a:solidFill>
            </a:endParaRPr>
          </a:p>
        </p:txBody>
      </p:sp>
      <p:graphicFrame>
        <p:nvGraphicFramePr>
          <p:cNvPr id="12" name="Graphique 11"/>
          <p:cNvGraphicFramePr/>
          <p:nvPr>
            <p:extLst>
              <p:ext uri="{D42A27DB-BD31-4B8C-83A1-F6EECF244321}">
                <p14:modId xmlns:p14="http://schemas.microsoft.com/office/powerpoint/2010/main" val="2446444986"/>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2224341649"/>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extLst>
              <p:ext uri="{D42A27DB-BD31-4B8C-83A1-F6EECF244321}">
                <p14:modId xmlns:p14="http://schemas.microsoft.com/office/powerpoint/2010/main" val="2417946644"/>
              </p:ext>
            </p:extLst>
          </p:nvPr>
        </p:nvGraphicFramePr>
        <p:xfrm>
          <a:off x="-37326" y="1163207"/>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6" name="ZoneTexte 15"/>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88640"/>
            <a:ext cx="1165276" cy="648072"/>
          </a:xfrm>
          <a:prstGeom prst="rect">
            <a:avLst/>
          </a:prstGeom>
        </p:spPr>
      </p:pic>
    </p:spTree>
    <p:extLst>
      <p:ext uri="{BB962C8B-B14F-4D97-AF65-F5344CB8AC3E}">
        <p14:creationId xmlns:p14="http://schemas.microsoft.com/office/powerpoint/2010/main" val="747692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337560" y="1500719"/>
            <a:ext cx="5551034" cy="457048"/>
          </a:xfrm>
        </p:spPr>
        <p:txBody>
          <a:bodyPr/>
          <a:lstStyle/>
          <a:p>
            <a:r>
              <a:rPr lang="fr-FR" dirty="0"/>
              <a:t>Contexte</a:t>
            </a:r>
          </a:p>
        </p:txBody>
      </p:sp>
      <p:sp>
        <p:nvSpPr>
          <p:cNvPr id="11" name="Espace réservé du texte 10"/>
          <p:cNvSpPr>
            <a:spLocks noGrp="1"/>
          </p:cNvSpPr>
          <p:nvPr>
            <p:ph type="body" sz="quarter" idx="13"/>
          </p:nvPr>
        </p:nvSpPr>
        <p:spPr/>
        <p:txBody>
          <a:bodyPr/>
          <a:lstStyle/>
          <a:p>
            <a:r>
              <a:rPr lang="fr-FR" dirty="0"/>
              <a:t>rappel</a:t>
            </a:r>
          </a:p>
        </p:txBody>
      </p:sp>
      <p:sp>
        <p:nvSpPr>
          <p:cNvPr id="6" name="Espace réservé du texte 5"/>
          <p:cNvSpPr>
            <a:spLocks noGrp="1"/>
          </p:cNvSpPr>
          <p:nvPr>
            <p:ph type="body" sz="quarter" idx="14"/>
          </p:nvPr>
        </p:nvSpPr>
        <p:spPr>
          <a:xfrm>
            <a:off x="4178438" y="2211833"/>
            <a:ext cx="4784587" cy="3620246"/>
          </a:xfrm>
        </p:spPr>
        <p:txBody>
          <a:bodyPr/>
          <a:lstStyle/>
          <a:p>
            <a:pPr algn="just"/>
            <a:r>
              <a:rPr lang="fr-FR" sz="1300" dirty="0">
                <a:solidFill>
                  <a:schemeClr val="tx1">
                    <a:lumMod val="75000"/>
                    <a:lumOff val="25000"/>
                  </a:schemeClr>
                </a:solidFill>
              </a:rPr>
              <a:t>Dans la perspective de la rentrée sociale liée à l’emploi et à la formation professionnelle, la Direction de la  communication de L’</a:t>
            </a:r>
            <a:r>
              <a:rPr lang="fr-FR" sz="1300" b="1" dirty="0">
                <a:solidFill>
                  <a:schemeClr val="tx1">
                    <a:lumMod val="75000"/>
                    <a:lumOff val="25000"/>
                  </a:schemeClr>
                </a:solidFill>
              </a:rPr>
              <a:t>Agence Nationale pour la Formation Professionnelle des Adultes</a:t>
            </a:r>
            <a:r>
              <a:rPr lang="fr-FR" sz="1300" dirty="0">
                <a:solidFill>
                  <a:schemeClr val="tx1">
                    <a:lumMod val="75000"/>
                    <a:lumOff val="25000"/>
                  </a:schemeClr>
                </a:solidFill>
              </a:rPr>
              <a:t> (</a:t>
            </a:r>
            <a:r>
              <a:rPr lang="fr-FR" sz="1300" b="1" dirty="0">
                <a:solidFill>
                  <a:schemeClr val="tx1">
                    <a:lumMod val="75000"/>
                    <a:lumOff val="25000"/>
                  </a:schemeClr>
                </a:solidFill>
              </a:rPr>
              <a:t>AFPA</a:t>
            </a:r>
            <a:r>
              <a:rPr lang="fr-FR" sz="1300" dirty="0">
                <a:solidFill>
                  <a:schemeClr val="tx1">
                    <a:lumMod val="75000"/>
                    <a:lumOff val="25000"/>
                  </a:schemeClr>
                </a:solidFill>
              </a:rPr>
              <a:t>), a sollicité IPSOS dans le but de réaliser une étude et d’en publier les résultats. </a:t>
            </a:r>
          </a:p>
          <a:p>
            <a:pPr algn="just"/>
            <a:endParaRPr lang="fr-FR" sz="1300" dirty="0">
              <a:solidFill>
                <a:schemeClr val="tx1">
                  <a:lumMod val="75000"/>
                  <a:lumOff val="25000"/>
                </a:schemeClr>
              </a:solidFill>
            </a:endParaRPr>
          </a:p>
          <a:p>
            <a:pPr algn="just"/>
            <a:r>
              <a:rPr lang="fr-FR" sz="1300" dirty="0">
                <a:solidFill>
                  <a:schemeClr val="tx1">
                    <a:lumMod val="75000"/>
                    <a:lumOff val="25000"/>
                  </a:schemeClr>
                </a:solidFill>
              </a:rPr>
              <a:t>Cette étude servira d’outil de communication auprès des Conseils Régionaux*, qui financent la formation professionnelle (l’étude a été réalisé selon les 13 régions française),</a:t>
            </a:r>
          </a:p>
          <a:p>
            <a:pPr marL="0" indent="0" algn="just">
              <a:buNone/>
            </a:pPr>
            <a:endParaRPr lang="fr-FR" sz="1300" dirty="0">
              <a:solidFill>
                <a:schemeClr val="tx1">
                  <a:lumMod val="75000"/>
                  <a:lumOff val="25000"/>
                </a:schemeClr>
              </a:solidFill>
            </a:endParaRPr>
          </a:p>
          <a:p>
            <a:pPr lvl="0" algn="just"/>
            <a:r>
              <a:rPr lang="fr-FR" sz="1300" dirty="0">
                <a:solidFill>
                  <a:schemeClr val="tx1">
                    <a:lumMod val="75000"/>
                    <a:lumOff val="25000"/>
                  </a:schemeClr>
                </a:solidFill>
              </a:rPr>
              <a:t>L’enquête a donc été réalisée via un ad hoc online auprès de 3000 personnes âgées de 16 à 65 ans issues d’un échantillon national représentatif de la population résidant en France.</a:t>
            </a:r>
          </a:p>
          <a:p>
            <a:pPr lvl="0" algn="just"/>
            <a:endParaRPr lang="fr-FR" sz="1300" dirty="0">
              <a:solidFill>
                <a:schemeClr val="tx1">
                  <a:lumMod val="75000"/>
                  <a:lumOff val="25000"/>
                </a:schemeClr>
              </a:solidFill>
            </a:endParaRPr>
          </a:p>
          <a:p>
            <a:pPr marL="0" lvl="0" indent="0" algn="just">
              <a:buNone/>
            </a:pPr>
            <a:r>
              <a:rPr lang="fr-FR" sz="1000" dirty="0">
                <a:solidFill>
                  <a:schemeClr val="tx1">
                    <a:lumMod val="75000"/>
                    <a:lumOff val="25000"/>
                  </a:schemeClr>
                </a:solidFill>
              </a:rPr>
              <a:t> * Nb : Le poids de la Corse dans les quotas a été respecté mais ne permet pas une base de lecture suffisante pour être significative.</a:t>
            </a:r>
            <a:endParaRPr lang="en-US" sz="1000" dirty="0">
              <a:solidFill>
                <a:schemeClr val="tx1">
                  <a:lumMod val="75000"/>
                  <a:lumOff val="25000"/>
                </a:schemeClr>
              </a:solidFill>
            </a:endParaRPr>
          </a:p>
        </p:txBody>
      </p:sp>
      <p:pic>
        <p:nvPicPr>
          <p:cNvPr id="3" name="Espace réservé pour une image  2"/>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t="-174"/>
          <a:stretch/>
        </p:blipFill>
        <p:spPr>
          <a:xfrm>
            <a:off x="0" y="-27384"/>
            <a:ext cx="4392706" cy="6885384"/>
          </a:xfrm>
        </p:spPr>
      </p:pic>
      <p:sp>
        <p:nvSpPr>
          <p:cNvPr id="12" name="TextBox 15"/>
          <p:cNvSpPr txBox="1"/>
          <p:nvPr/>
        </p:nvSpPr>
        <p:spPr>
          <a:xfrm>
            <a:off x="179512" y="6381328"/>
            <a:ext cx="307188" cy="238005"/>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a:solidFill>
                  <a:schemeClr val="bg1"/>
                </a:solidFill>
              </a:rPr>
              <a:pPr defTabSz="924282">
                <a:lnSpc>
                  <a:spcPct val="85000"/>
                </a:lnSpc>
                <a:spcBef>
                  <a:spcPts val="204"/>
                </a:spcBef>
              </a:pPr>
              <a:t>3</a:t>
            </a:fld>
            <a:endParaRPr lang="en-GB" sz="800" dirty="0">
              <a:solidFill>
                <a:schemeClr val="bg1"/>
              </a:solidFill>
            </a:endParaRPr>
          </a:p>
        </p:txBody>
      </p:sp>
      <p:sp>
        <p:nvSpPr>
          <p:cNvPr id="13" name="Espace réservé du pied de page 1"/>
          <p:cNvSpPr txBox="1">
            <a:spLocks/>
          </p:cNvSpPr>
          <p:nvPr/>
        </p:nvSpPr>
        <p:spPr>
          <a:xfrm>
            <a:off x="486700" y="647700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rPr>
              <a:t>©Ipsos – Rapport d’étude 17-059072 – Pour AFPA</a:t>
            </a:r>
            <a:endParaRPr lang="en-GB" dirty="0">
              <a:solidFill>
                <a:schemeClr val="bg1"/>
              </a:solidFill>
            </a:endParaRPr>
          </a:p>
        </p:txBody>
      </p:sp>
      <p:grpSp>
        <p:nvGrpSpPr>
          <p:cNvPr id="20" name="Groupe 19"/>
          <p:cNvGrpSpPr/>
          <p:nvPr/>
        </p:nvGrpSpPr>
        <p:grpSpPr>
          <a:xfrm>
            <a:off x="8021974" y="715754"/>
            <a:ext cx="787400" cy="515937"/>
            <a:chOff x="8175625" y="150813"/>
            <a:chExt cx="787400" cy="515937"/>
          </a:xfrm>
        </p:grpSpPr>
        <p:sp>
          <p:nvSpPr>
            <p:cNvPr id="21" name="Freeform 5"/>
            <p:cNvSpPr>
              <a:spLocks noEditPoints="1"/>
            </p:cNvSpPr>
            <p:nvPr/>
          </p:nvSpPr>
          <p:spPr bwMode="auto">
            <a:xfrm>
              <a:off x="8175625" y="150813"/>
              <a:ext cx="787400" cy="515937"/>
            </a:xfrm>
            <a:custGeom>
              <a:avLst/>
              <a:gdLst>
                <a:gd name="T0" fmla="*/ 461 w 992"/>
                <a:gd name="T1" fmla="*/ 1 h 650"/>
                <a:gd name="T2" fmla="*/ 357 w 992"/>
                <a:gd name="T3" fmla="*/ 21 h 650"/>
                <a:gd name="T4" fmla="*/ 227 w 992"/>
                <a:gd name="T5" fmla="*/ 80 h 650"/>
                <a:gd name="T6" fmla="*/ 112 w 992"/>
                <a:gd name="T7" fmla="*/ 171 h 650"/>
                <a:gd name="T8" fmla="*/ 12 w 992"/>
                <a:gd name="T9" fmla="*/ 287 h 650"/>
                <a:gd name="T10" fmla="*/ 1 w 992"/>
                <a:gd name="T11" fmla="*/ 314 h 650"/>
                <a:gd name="T12" fmla="*/ 7 w 992"/>
                <a:gd name="T13" fmla="*/ 355 h 650"/>
                <a:gd name="T14" fmla="*/ 59 w 992"/>
                <a:gd name="T15" fmla="*/ 424 h 650"/>
                <a:gd name="T16" fmla="*/ 168 w 992"/>
                <a:gd name="T17" fmla="*/ 527 h 650"/>
                <a:gd name="T18" fmla="*/ 291 w 992"/>
                <a:gd name="T19" fmla="*/ 603 h 650"/>
                <a:gd name="T20" fmla="*/ 426 w 992"/>
                <a:gd name="T21" fmla="*/ 645 h 650"/>
                <a:gd name="T22" fmla="*/ 496 w 992"/>
                <a:gd name="T23" fmla="*/ 650 h 650"/>
                <a:gd name="T24" fmla="*/ 550 w 992"/>
                <a:gd name="T25" fmla="*/ 647 h 650"/>
                <a:gd name="T26" fmla="*/ 669 w 992"/>
                <a:gd name="T27" fmla="*/ 617 h 650"/>
                <a:gd name="T28" fmla="*/ 796 w 992"/>
                <a:gd name="T29" fmla="*/ 549 h 650"/>
                <a:gd name="T30" fmla="*/ 908 w 992"/>
                <a:gd name="T31" fmla="*/ 451 h 650"/>
                <a:gd name="T32" fmla="*/ 980 w 992"/>
                <a:gd name="T33" fmla="*/ 363 h 650"/>
                <a:gd name="T34" fmla="*/ 992 w 992"/>
                <a:gd name="T35" fmla="*/ 325 h 650"/>
                <a:gd name="T36" fmla="*/ 980 w 992"/>
                <a:gd name="T37" fmla="*/ 287 h 650"/>
                <a:gd name="T38" fmla="*/ 908 w 992"/>
                <a:gd name="T39" fmla="*/ 198 h 650"/>
                <a:gd name="T40" fmla="*/ 796 w 992"/>
                <a:gd name="T41" fmla="*/ 100 h 650"/>
                <a:gd name="T42" fmla="*/ 669 w 992"/>
                <a:gd name="T43" fmla="*/ 33 h 650"/>
                <a:gd name="T44" fmla="*/ 550 w 992"/>
                <a:gd name="T45" fmla="*/ 3 h 650"/>
                <a:gd name="T46" fmla="*/ 496 w 992"/>
                <a:gd name="T47" fmla="*/ 0 h 650"/>
                <a:gd name="T48" fmla="*/ 525 w 992"/>
                <a:gd name="T49" fmla="*/ 54 h 650"/>
                <a:gd name="T50" fmla="*/ 577 w 992"/>
                <a:gd name="T51" fmla="*/ 65 h 650"/>
                <a:gd name="T52" fmla="*/ 649 w 992"/>
                <a:gd name="T53" fmla="*/ 99 h 650"/>
                <a:gd name="T54" fmla="*/ 722 w 992"/>
                <a:gd name="T55" fmla="*/ 172 h 650"/>
                <a:gd name="T56" fmla="*/ 756 w 992"/>
                <a:gd name="T57" fmla="*/ 244 h 650"/>
                <a:gd name="T58" fmla="*/ 767 w 992"/>
                <a:gd name="T59" fmla="*/ 296 h 650"/>
                <a:gd name="T60" fmla="*/ 768 w 992"/>
                <a:gd name="T61" fmla="*/ 338 h 650"/>
                <a:gd name="T62" fmla="*/ 760 w 992"/>
                <a:gd name="T63" fmla="*/ 393 h 650"/>
                <a:gd name="T64" fmla="*/ 735 w 992"/>
                <a:gd name="T65" fmla="*/ 455 h 650"/>
                <a:gd name="T66" fmla="*/ 669 w 992"/>
                <a:gd name="T67" fmla="*/ 535 h 650"/>
                <a:gd name="T68" fmla="*/ 590 w 992"/>
                <a:gd name="T69" fmla="*/ 581 h 650"/>
                <a:gd name="T70" fmla="*/ 538 w 992"/>
                <a:gd name="T71" fmla="*/ 594 h 650"/>
                <a:gd name="T72" fmla="*/ 496 w 992"/>
                <a:gd name="T73" fmla="*/ 597 h 650"/>
                <a:gd name="T74" fmla="*/ 441 w 992"/>
                <a:gd name="T75" fmla="*/ 592 h 650"/>
                <a:gd name="T76" fmla="*/ 391 w 992"/>
                <a:gd name="T77" fmla="*/ 575 h 650"/>
                <a:gd name="T78" fmla="*/ 304 w 992"/>
                <a:gd name="T79" fmla="*/ 517 h 650"/>
                <a:gd name="T80" fmla="*/ 246 w 992"/>
                <a:gd name="T81" fmla="*/ 430 h 650"/>
                <a:gd name="T82" fmla="*/ 229 w 992"/>
                <a:gd name="T83" fmla="*/ 380 h 650"/>
                <a:gd name="T84" fmla="*/ 224 w 992"/>
                <a:gd name="T85" fmla="*/ 325 h 650"/>
                <a:gd name="T86" fmla="*/ 227 w 992"/>
                <a:gd name="T87" fmla="*/ 283 h 650"/>
                <a:gd name="T88" fmla="*/ 240 w 992"/>
                <a:gd name="T89" fmla="*/ 231 h 650"/>
                <a:gd name="T90" fmla="*/ 286 w 992"/>
                <a:gd name="T91" fmla="*/ 152 h 650"/>
                <a:gd name="T92" fmla="*/ 367 w 992"/>
                <a:gd name="T93" fmla="*/ 86 h 650"/>
                <a:gd name="T94" fmla="*/ 428 w 992"/>
                <a:gd name="T95" fmla="*/ 61 h 650"/>
                <a:gd name="T96" fmla="*/ 483 w 992"/>
                <a:gd name="T97" fmla="*/ 5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2" h="650">
                  <a:moveTo>
                    <a:pt x="496" y="0"/>
                  </a:moveTo>
                  <a:lnTo>
                    <a:pt x="496" y="0"/>
                  </a:lnTo>
                  <a:lnTo>
                    <a:pt x="478" y="0"/>
                  </a:lnTo>
                  <a:lnTo>
                    <a:pt x="461" y="1"/>
                  </a:lnTo>
                  <a:lnTo>
                    <a:pt x="443" y="3"/>
                  </a:lnTo>
                  <a:lnTo>
                    <a:pt x="426" y="5"/>
                  </a:lnTo>
                  <a:lnTo>
                    <a:pt x="391" y="12"/>
                  </a:lnTo>
                  <a:lnTo>
                    <a:pt x="357" y="21"/>
                  </a:lnTo>
                  <a:lnTo>
                    <a:pt x="324" y="33"/>
                  </a:lnTo>
                  <a:lnTo>
                    <a:pt x="291" y="46"/>
                  </a:lnTo>
                  <a:lnTo>
                    <a:pt x="259" y="63"/>
                  </a:lnTo>
                  <a:lnTo>
                    <a:pt x="227" y="80"/>
                  </a:lnTo>
                  <a:lnTo>
                    <a:pt x="198" y="100"/>
                  </a:lnTo>
                  <a:lnTo>
                    <a:pt x="168" y="122"/>
                  </a:lnTo>
                  <a:lnTo>
                    <a:pt x="139" y="146"/>
                  </a:lnTo>
                  <a:lnTo>
                    <a:pt x="112" y="171"/>
                  </a:lnTo>
                  <a:lnTo>
                    <a:pt x="84" y="198"/>
                  </a:lnTo>
                  <a:lnTo>
                    <a:pt x="59" y="226"/>
                  </a:lnTo>
                  <a:lnTo>
                    <a:pt x="35" y="256"/>
                  </a:lnTo>
                  <a:lnTo>
                    <a:pt x="12" y="287"/>
                  </a:lnTo>
                  <a:lnTo>
                    <a:pt x="12" y="287"/>
                  </a:lnTo>
                  <a:lnTo>
                    <a:pt x="7" y="295"/>
                  </a:lnTo>
                  <a:lnTo>
                    <a:pt x="3" y="304"/>
                  </a:lnTo>
                  <a:lnTo>
                    <a:pt x="1" y="314"/>
                  </a:lnTo>
                  <a:lnTo>
                    <a:pt x="0" y="325"/>
                  </a:lnTo>
                  <a:lnTo>
                    <a:pt x="1" y="335"/>
                  </a:lnTo>
                  <a:lnTo>
                    <a:pt x="3" y="345"/>
                  </a:lnTo>
                  <a:lnTo>
                    <a:pt x="7" y="355"/>
                  </a:lnTo>
                  <a:lnTo>
                    <a:pt x="12" y="363"/>
                  </a:lnTo>
                  <a:lnTo>
                    <a:pt x="12" y="363"/>
                  </a:lnTo>
                  <a:lnTo>
                    <a:pt x="35" y="394"/>
                  </a:lnTo>
                  <a:lnTo>
                    <a:pt x="59" y="424"/>
                  </a:lnTo>
                  <a:lnTo>
                    <a:pt x="84" y="451"/>
                  </a:lnTo>
                  <a:lnTo>
                    <a:pt x="112" y="479"/>
                  </a:lnTo>
                  <a:lnTo>
                    <a:pt x="139" y="504"/>
                  </a:lnTo>
                  <a:lnTo>
                    <a:pt x="168" y="527"/>
                  </a:lnTo>
                  <a:lnTo>
                    <a:pt x="198" y="549"/>
                  </a:lnTo>
                  <a:lnTo>
                    <a:pt x="227" y="569"/>
                  </a:lnTo>
                  <a:lnTo>
                    <a:pt x="259" y="587"/>
                  </a:lnTo>
                  <a:lnTo>
                    <a:pt x="291" y="603"/>
                  </a:lnTo>
                  <a:lnTo>
                    <a:pt x="324" y="617"/>
                  </a:lnTo>
                  <a:lnTo>
                    <a:pt x="357" y="628"/>
                  </a:lnTo>
                  <a:lnTo>
                    <a:pt x="391" y="638"/>
                  </a:lnTo>
                  <a:lnTo>
                    <a:pt x="426" y="645"/>
                  </a:lnTo>
                  <a:lnTo>
                    <a:pt x="443" y="647"/>
                  </a:lnTo>
                  <a:lnTo>
                    <a:pt x="461" y="648"/>
                  </a:lnTo>
                  <a:lnTo>
                    <a:pt x="478" y="649"/>
                  </a:lnTo>
                  <a:lnTo>
                    <a:pt x="496" y="650"/>
                  </a:lnTo>
                  <a:lnTo>
                    <a:pt x="496" y="650"/>
                  </a:lnTo>
                  <a:lnTo>
                    <a:pt x="515" y="649"/>
                  </a:lnTo>
                  <a:lnTo>
                    <a:pt x="532" y="648"/>
                  </a:lnTo>
                  <a:lnTo>
                    <a:pt x="550" y="647"/>
                  </a:lnTo>
                  <a:lnTo>
                    <a:pt x="567" y="645"/>
                  </a:lnTo>
                  <a:lnTo>
                    <a:pt x="602" y="638"/>
                  </a:lnTo>
                  <a:lnTo>
                    <a:pt x="636" y="628"/>
                  </a:lnTo>
                  <a:lnTo>
                    <a:pt x="669" y="617"/>
                  </a:lnTo>
                  <a:lnTo>
                    <a:pt x="702" y="603"/>
                  </a:lnTo>
                  <a:lnTo>
                    <a:pt x="734" y="587"/>
                  </a:lnTo>
                  <a:lnTo>
                    <a:pt x="765" y="569"/>
                  </a:lnTo>
                  <a:lnTo>
                    <a:pt x="796" y="549"/>
                  </a:lnTo>
                  <a:lnTo>
                    <a:pt x="825" y="527"/>
                  </a:lnTo>
                  <a:lnTo>
                    <a:pt x="854" y="504"/>
                  </a:lnTo>
                  <a:lnTo>
                    <a:pt x="881" y="479"/>
                  </a:lnTo>
                  <a:lnTo>
                    <a:pt x="908" y="451"/>
                  </a:lnTo>
                  <a:lnTo>
                    <a:pt x="933" y="424"/>
                  </a:lnTo>
                  <a:lnTo>
                    <a:pt x="957" y="394"/>
                  </a:lnTo>
                  <a:lnTo>
                    <a:pt x="980" y="363"/>
                  </a:lnTo>
                  <a:lnTo>
                    <a:pt x="980" y="363"/>
                  </a:lnTo>
                  <a:lnTo>
                    <a:pt x="985" y="355"/>
                  </a:lnTo>
                  <a:lnTo>
                    <a:pt x="990" y="345"/>
                  </a:lnTo>
                  <a:lnTo>
                    <a:pt x="992" y="335"/>
                  </a:lnTo>
                  <a:lnTo>
                    <a:pt x="992" y="325"/>
                  </a:lnTo>
                  <a:lnTo>
                    <a:pt x="992" y="314"/>
                  </a:lnTo>
                  <a:lnTo>
                    <a:pt x="990" y="304"/>
                  </a:lnTo>
                  <a:lnTo>
                    <a:pt x="985" y="295"/>
                  </a:lnTo>
                  <a:lnTo>
                    <a:pt x="980" y="287"/>
                  </a:lnTo>
                  <a:lnTo>
                    <a:pt x="980" y="287"/>
                  </a:lnTo>
                  <a:lnTo>
                    <a:pt x="957" y="256"/>
                  </a:lnTo>
                  <a:lnTo>
                    <a:pt x="933" y="226"/>
                  </a:lnTo>
                  <a:lnTo>
                    <a:pt x="908" y="198"/>
                  </a:lnTo>
                  <a:lnTo>
                    <a:pt x="881" y="171"/>
                  </a:lnTo>
                  <a:lnTo>
                    <a:pt x="854" y="146"/>
                  </a:lnTo>
                  <a:lnTo>
                    <a:pt x="825" y="122"/>
                  </a:lnTo>
                  <a:lnTo>
                    <a:pt x="796" y="100"/>
                  </a:lnTo>
                  <a:lnTo>
                    <a:pt x="765" y="80"/>
                  </a:lnTo>
                  <a:lnTo>
                    <a:pt x="734" y="63"/>
                  </a:lnTo>
                  <a:lnTo>
                    <a:pt x="702" y="46"/>
                  </a:lnTo>
                  <a:lnTo>
                    <a:pt x="669" y="33"/>
                  </a:lnTo>
                  <a:lnTo>
                    <a:pt x="636" y="21"/>
                  </a:lnTo>
                  <a:lnTo>
                    <a:pt x="602" y="12"/>
                  </a:lnTo>
                  <a:lnTo>
                    <a:pt x="567" y="5"/>
                  </a:lnTo>
                  <a:lnTo>
                    <a:pt x="550" y="3"/>
                  </a:lnTo>
                  <a:lnTo>
                    <a:pt x="532" y="1"/>
                  </a:lnTo>
                  <a:lnTo>
                    <a:pt x="515" y="0"/>
                  </a:lnTo>
                  <a:lnTo>
                    <a:pt x="496" y="0"/>
                  </a:lnTo>
                  <a:lnTo>
                    <a:pt x="496" y="0"/>
                  </a:lnTo>
                  <a:close/>
                  <a:moveTo>
                    <a:pt x="496" y="53"/>
                  </a:moveTo>
                  <a:lnTo>
                    <a:pt x="496" y="53"/>
                  </a:lnTo>
                  <a:lnTo>
                    <a:pt x="510" y="53"/>
                  </a:lnTo>
                  <a:lnTo>
                    <a:pt x="525" y="54"/>
                  </a:lnTo>
                  <a:lnTo>
                    <a:pt x="538" y="56"/>
                  </a:lnTo>
                  <a:lnTo>
                    <a:pt x="551" y="58"/>
                  </a:lnTo>
                  <a:lnTo>
                    <a:pt x="564" y="61"/>
                  </a:lnTo>
                  <a:lnTo>
                    <a:pt x="577" y="65"/>
                  </a:lnTo>
                  <a:lnTo>
                    <a:pt x="590" y="69"/>
                  </a:lnTo>
                  <a:lnTo>
                    <a:pt x="602" y="74"/>
                  </a:lnTo>
                  <a:lnTo>
                    <a:pt x="627" y="86"/>
                  </a:lnTo>
                  <a:lnTo>
                    <a:pt x="649" y="99"/>
                  </a:lnTo>
                  <a:lnTo>
                    <a:pt x="669" y="114"/>
                  </a:lnTo>
                  <a:lnTo>
                    <a:pt x="689" y="132"/>
                  </a:lnTo>
                  <a:lnTo>
                    <a:pt x="707" y="152"/>
                  </a:lnTo>
                  <a:lnTo>
                    <a:pt x="722" y="172"/>
                  </a:lnTo>
                  <a:lnTo>
                    <a:pt x="735" y="195"/>
                  </a:lnTo>
                  <a:lnTo>
                    <a:pt x="747" y="218"/>
                  </a:lnTo>
                  <a:lnTo>
                    <a:pt x="752" y="231"/>
                  </a:lnTo>
                  <a:lnTo>
                    <a:pt x="756" y="244"/>
                  </a:lnTo>
                  <a:lnTo>
                    <a:pt x="760" y="257"/>
                  </a:lnTo>
                  <a:lnTo>
                    <a:pt x="763" y="270"/>
                  </a:lnTo>
                  <a:lnTo>
                    <a:pt x="765" y="283"/>
                  </a:lnTo>
                  <a:lnTo>
                    <a:pt x="767" y="296"/>
                  </a:lnTo>
                  <a:lnTo>
                    <a:pt x="768" y="311"/>
                  </a:lnTo>
                  <a:lnTo>
                    <a:pt x="768" y="325"/>
                  </a:lnTo>
                  <a:lnTo>
                    <a:pt x="768" y="325"/>
                  </a:lnTo>
                  <a:lnTo>
                    <a:pt x="768" y="338"/>
                  </a:lnTo>
                  <a:lnTo>
                    <a:pt x="767" y="352"/>
                  </a:lnTo>
                  <a:lnTo>
                    <a:pt x="765" y="366"/>
                  </a:lnTo>
                  <a:lnTo>
                    <a:pt x="763" y="380"/>
                  </a:lnTo>
                  <a:lnTo>
                    <a:pt x="760" y="393"/>
                  </a:lnTo>
                  <a:lnTo>
                    <a:pt x="756" y="405"/>
                  </a:lnTo>
                  <a:lnTo>
                    <a:pt x="752" y="418"/>
                  </a:lnTo>
                  <a:lnTo>
                    <a:pt x="747" y="430"/>
                  </a:lnTo>
                  <a:lnTo>
                    <a:pt x="735" y="455"/>
                  </a:lnTo>
                  <a:lnTo>
                    <a:pt x="722" y="477"/>
                  </a:lnTo>
                  <a:lnTo>
                    <a:pt x="707" y="497"/>
                  </a:lnTo>
                  <a:lnTo>
                    <a:pt x="689" y="517"/>
                  </a:lnTo>
                  <a:lnTo>
                    <a:pt x="669" y="535"/>
                  </a:lnTo>
                  <a:lnTo>
                    <a:pt x="649" y="550"/>
                  </a:lnTo>
                  <a:lnTo>
                    <a:pt x="627" y="564"/>
                  </a:lnTo>
                  <a:lnTo>
                    <a:pt x="602" y="575"/>
                  </a:lnTo>
                  <a:lnTo>
                    <a:pt x="590" y="581"/>
                  </a:lnTo>
                  <a:lnTo>
                    <a:pt x="577" y="585"/>
                  </a:lnTo>
                  <a:lnTo>
                    <a:pt x="564" y="589"/>
                  </a:lnTo>
                  <a:lnTo>
                    <a:pt x="551" y="592"/>
                  </a:lnTo>
                  <a:lnTo>
                    <a:pt x="538" y="594"/>
                  </a:lnTo>
                  <a:lnTo>
                    <a:pt x="525" y="595"/>
                  </a:lnTo>
                  <a:lnTo>
                    <a:pt x="510" y="596"/>
                  </a:lnTo>
                  <a:lnTo>
                    <a:pt x="496" y="597"/>
                  </a:lnTo>
                  <a:lnTo>
                    <a:pt x="496" y="597"/>
                  </a:lnTo>
                  <a:lnTo>
                    <a:pt x="483" y="596"/>
                  </a:lnTo>
                  <a:lnTo>
                    <a:pt x="469" y="595"/>
                  </a:lnTo>
                  <a:lnTo>
                    <a:pt x="455" y="594"/>
                  </a:lnTo>
                  <a:lnTo>
                    <a:pt x="441" y="592"/>
                  </a:lnTo>
                  <a:lnTo>
                    <a:pt x="428" y="589"/>
                  </a:lnTo>
                  <a:lnTo>
                    <a:pt x="416" y="585"/>
                  </a:lnTo>
                  <a:lnTo>
                    <a:pt x="403" y="581"/>
                  </a:lnTo>
                  <a:lnTo>
                    <a:pt x="391" y="575"/>
                  </a:lnTo>
                  <a:lnTo>
                    <a:pt x="367" y="564"/>
                  </a:lnTo>
                  <a:lnTo>
                    <a:pt x="345" y="550"/>
                  </a:lnTo>
                  <a:lnTo>
                    <a:pt x="324" y="535"/>
                  </a:lnTo>
                  <a:lnTo>
                    <a:pt x="304" y="517"/>
                  </a:lnTo>
                  <a:lnTo>
                    <a:pt x="286" y="497"/>
                  </a:lnTo>
                  <a:lnTo>
                    <a:pt x="271" y="477"/>
                  </a:lnTo>
                  <a:lnTo>
                    <a:pt x="257" y="455"/>
                  </a:lnTo>
                  <a:lnTo>
                    <a:pt x="246" y="430"/>
                  </a:lnTo>
                  <a:lnTo>
                    <a:pt x="240" y="418"/>
                  </a:lnTo>
                  <a:lnTo>
                    <a:pt x="236" y="405"/>
                  </a:lnTo>
                  <a:lnTo>
                    <a:pt x="233" y="393"/>
                  </a:lnTo>
                  <a:lnTo>
                    <a:pt x="229" y="380"/>
                  </a:lnTo>
                  <a:lnTo>
                    <a:pt x="227" y="366"/>
                  </a:lnTo>
                  <a:lnTo>
                    <a:pt x="226" y="352"/>
                  </a:lnTo>
                  <a:lnTo>
                    <a:pt x="225" y="338"/>
                  </a:lnTo>
                  <a:lnTo>
                    <a:pt x="224" y="325"/>
                  </a:lnTo>
                  <a:lnTo>
                    <a:pt x="224" y="325"/>
                  </a:lnTo>
                  <a:lnTo>
                    <a:pt x="225" y="311"/>
                  </a:lnTo>
                  <a:lnTo>
                    <a:pt x="226" y="296"/>
                  </a:lnTo>
                  <a:lnTo>
                    <a:pt x="227" y="283"/>
                  </a:lnTo>
                  <a:lnTo>
                    <a:pt x="229" y="270"/>
                  </a:lnTo>
                  <a:lnTo>
                    <a:pt x="233" y="257"/>
                  </a:lnTo>
                  <a:lnTo>
                    <a:pt x="236" y="244"/>
                  </a:lnTo>
                  <a:lnTo>
                    <a:pt x="240" y="231"/>
                  </a:lnTo>
                  <a:lnTo>
                    <a:pt x="246" y="218"/>
                  </a:lnTo>
                  <a:lnTo>
                    <a:pt x="257" y="195"/>
                  </a:lnTo>
                  <a:lnTo>
                    <a:pt x="271" y="172"/>
                  </a:lnTo>
                  <a:lnTo>
                    <a:pt x="286" y="152"/>
                  </a:lnTo>
                  <a:lnTo>
                    <a:pt x="304" y="132"/>
                  </a:lnTo>
                  <a:lnTo>
                    <a:pt x="324" y="114"/>
                  </a:lnTo>
                  <a:lnTo>
                    <a:pt x="345" y="99"/>
                  </a:lnTo>
                  <a:lnTo>
                    <a:pt x="367" y="86"/>
                  </a:lnTo>
                  <a:lnTo>
                    <a:pt x="391" y="74"/>
                  </a:lnTo>
                  <a:lnTo>
                    <a:pt x="403" y="69"/>
                  </a:lnTo>
                  <a:lnTo>
                    <a:pt x="416" y="65"/>
                  </a:lnTo>
                  <a:lnTo>
                    <a:pt x="428" y="61"/>
                  </a:lnTo>
                  <a:lnTo>
                    <a:pt x="441" y="58"/>
                  </a:lnTo>
                  <a:lnTo>
                    <a:pt x="455" y="56"/>
                  </a:lnTo>
                  <a:lnTo>
                    <a:pt x="469" y="54"/>
                  </a:lnTo>
                  <a:lnTo>
                    <a:pt x="483" y="53"/>
                  </a:lnTo>
                  <a:lnTo>
                    <a:pt x="496" y="53"/>
                  </a:lnTo>
                  <a:lnTo>
                    <a:pt x="496" y="5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6"/>
            <p:cNvSpPr>
              <a:spLocks/>
            </p:cNvSpPr>
            <p:nvPr/>
          </p:nvSpPr>
          <p:spPr bwMode="auto">
            <a:xfrm>
              <a:off x="8412163" y="252413"/>
              <a:ext cx="314325" cy="312737"/>
            </a:xfrm>
            <a:custGeom>
              <a:avLst/>
              <a:gdLst>
                <a:gd name="T0" fmla="*/ 103 w 396"/>
                <a:gd name="T1" fmla="*/ 26 h 396"/>
                <a:gd name="T2" fmla="*/ 131 w 396"/>
                <a:gd name="T3" fmla="*/ 11 h 396"/>
                <a:gd name="T4" fmla="*/ 162 w 396"/>
                <a:gd name="T5" fmla="*/ 4 h 396"/>
                <a:gd name="T6" fmla="*/ 193 w 396"/>
                <a:gd name="T7" fmla="*/ 0 h 396"/>
                <a:gd name="T8" fmla="*/ 224 w 396"/>
                <a:gd name="T9" fmla="*/ 1 h 396"/>
                <a:gd name="T10" fmla="*/ 255 w 396"/>
                <a:gd name="T11" fmla="*/ 8 h 396"/>
                <a:gd name="T12" fmla="*/ 285 w 396"/>
                <a:gd name="T13" fmla="*/ 20 h 396"/>
                <a:gd name="T14" fmla="*/ 312 w 396"/>
                <a:gd name="T15" fmla="*/ 37 h 396"/>
                <a:gd name="T16" fmla="*/ 338 w 396"/>
                <a:gd name="T17" fmla="*/ 57 h 396"/>
                <a:gd name="T18" fmla="*/ 352 w 396"/>
                <a:gd name="T19" fmla="*/ 73 h 396"/>
                <a:gd name="T20" fmla="*/ 374 w 396"/>
                <a:gd name="T21" fmla="*/ 106 h 396"/>
                <a:gd name="T22" fmla="*/ 388 w 396"/>
                <a:gd name="T23" fmla="*/ 141 h 396"/>
                <a:gd name="T24" fmla="*/ 394 w 396"/>
                <a:gd name="T25" fmla="*/ 178 h 396"/>
                <a:gd name="T26" fmla="*/ 394 w 396"/>
                <a:gd name="T27" fmla="*/ 217 h 396"/>
                <a:gd name="T28" fmla="*/ 388 w 396"/>
                <a:gd name="T29" fmla="*/ 254 h 396"/>
                <a:gd name="T30" fmla="*/ 374 w 396"/>
                <a:gd name="T31" fmla="*/ 289 h 396"/>
                <a:gd name="T32" fmla="*/ 352 w 396"/>
                <a:gd name="T33" fmla="*/ 322 h 396"/>
                <a:gd name="T34" fmla="*/ 338 w 396"/>
                <a:gd name="T35" fmla="*/ 337 h 396"/>
                <a:gd name="T36" fmla="*/ 307 w 396"/>
                <a:gd name="T37" fmla="*/ 363 h 396"/>
                <a:gd name="T38" fmla="*/ 273 w 396"/>
                <a:gd name="T39" fmla="*/ 381 h 396"/>
                <a:gd name="T40" fmla="*/ 236 w 396"/>
                <a:gd name="T41" fmla="*/ 391 h 396"/>
                <a:gd name="T42" fmla="*/ 198 w 396"/>
                <a:gd name="T43" fmla="*/ 396 h 396"/>
                <a:gd name="T44" fmla="*/ 161 w 396"/>
                <a:gd name="T45" fmla="*/ 391 h 396"/>
                <a:gd name="T46" fmla="*/ 124 w 396"/>
                <a:gd name="T47" fmla="*/ 381 h 396"/>
                <a:gd name="T48" fmla="*/ 89 w 396"/>
                <a:gd name="T49" fmla="*/ 363 h 396"/>
                <a:gd name="T50" fmla="*/ 59 w 396"/>
                <a:gd name="T51" fmla="*/ 337 h 396"/>
                <a:gd name="T52" fmla="*/ 48 w 396"/>
                <a:gd name="T53" fmla="*/ 325 h 396"/>
                <a:gd name="T54" fmla="*/ 29 w 396"/>
                <a:gd name="T55" fmla="*/ 299 h 396"/>
                <a:gd name="T56" fmla="*/ 15 w 396"/>
                <a:gd name="T57" fmla="*/ 272 h 396"/>
                <a:gd name="T58" fmla="*/ 6 w 396"/>
                <a:gd name="T59" fmla="*/ 242 h 396"/>
                <a:gd name="T60" fmla="*/ 2 w 396"/>
                <a:gd name="T61" fmla="*/ 211 h 396"/>
                <a:gd name="T62" fmla="*/ 2 w 396"/>
                <a:gd name="T63" fmla="*/ 182 h 396"/>
                <a:gd name="T64" fmla="*/ 6 w 396"/>
                <a:gd name="T65" fmla="*/ 151 h 396"/>
                <a:gd name="T66" fmla="*/ 16 w 396"/>
                <a:gd name="T67" fmla="*/ 121 h 396"/>
                <a:gd name="T68" fmla="*/ 22 w 396"/>
                <a:gd name="T69" fmla="*/ 107 h 396"/>
                <a:gd name="T70" fmla="*/ 29 w 396"/>
                <a:gd name="T71" fmla="*/ 115 h 396"/>
                <a:gd name="T72" fmla="*/ 48 w 396"/>
                <a:gd name="T73" fmla="*/ 128 h 396"/>
                <a:gd name="T74" fmla="*/ 70 w 396"/>
                <a:gd name="T75" fmla="*/ 132 h 396"/>
                <a:gd name="T76" fmla="*/ 92 w 396"/>
                <a:gd name="T77" fmla="*/ 128 h 396"/>
                <a:gd name="T78" fmla="*/ 111 w 396"/>
                <a:gd name="T79" fmla="*/ 115 h 396"/>
                <a:gd name="T80" fmla="*/ 119 w 396"/>
                <a:gd name="T81" fmla="*/ 106 h 396"/>
                <a:gd name="T82" fmla="*/ 127 w 396"/>
                <a:gd name="T83" fmla="*/ 85 h 396"/>
                <a:gd name="T84" fmla="*/ 127 w 396"/>
                <a:gd name="T85" fmla="*/ 63 h 396"/>
                <a:gd name="T86" fmla="*/ 119 w 396"/>
                <a:gd name="T87" fmla="*/ 42 h 396"/>
                <a:gd name="T88" fmla="*/ 111 w 396"/>
                <a:gd name="T89" fmla="*/ 32 h 396"/>
                <a:gd name="T90" fmla="*/ 103 w 396"/>
                <a:gd name="T9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6">
                  <a:moveTo>
                    <a:pt x="103" y="26"/>
                  </a:moveTo>
                  <a:lnTo>
                    <a:pt x="103" y="26"/>
                  </a:lnTo>
                  <a:lnTo>
                    <a:pt x="117" y="18"/>
                  </a:lnTo>
                  <a:lnTo>
                    <a:pt x="131" y="11"/>
                  </a:lnTo>
                  <a:lnTo>
                    <a:pt x="146" y="7"/>
                  </a:lnTo>
                  <a:lnTo>
                    <a:pt x="162" y="4"/>
                  </a:lnTo>
                  <a:lnTo>
                    <a:pt x="177" y="1"/>
                  </a:lnTo>
                  <a:lnTo>
                    <a:pt x="193" y="0"/>
                  </a:lnTo>
                  <a:lnTo>
                    <a:pt x="209" y="0"/>
                  </a:lnTo>
                  <a:lnTo>
                    <a:pt x="224" y="1"/>
                  </a:lnTo>
                  <a:lnTo>
                    <a:pt x="240" y="5"/>
                  </a:lnTo>
                  <a:lnTo>
                    <a:pt x="255" y="8"/>
                  </a:lnTo>
                  <a:lnTo>
                    <a:pt x="270" y="14"/>
                  </a:lnTo>
                  <a:lnTo>
                    <a:pt x="285" y="20"/>
                  </a:lnTo>
                  <a:lnTo>
                    <a:pt x="299" y="28"/>
                  </a:lnTo>
                  <a:lnTo>
                    <a:pt x="312" y="37"/>
                  </a:lnTo>
                  <a:lnTo>
                    <a:pt x="325" y="46"/>
                  </a:lnTo>
                  <a:lnTo>
                    <a:pt x="338" y="57"/>
                  </a:lnTo>
                  <a:lnTo>
                    <a:pt x="338" y="57"/>
                  </a:lnTo>
                  <a:lnTo>
                    <a:pt x="352" y="73"/>
                  </a:lnTo>
                  <a:lnTo>
                    <a:pt x="364" y="89"/>
                  </a:lnTo>
                  <a:lnTo>
                    <a:pt x="374" y="106"/>
                  </a:lnTo>
                  <a:lnTo>
                    <a:pt x="381" y="123"/>
                  </a:lnTo>
                  <a:lnTo>
                    <a:pt x="388" y="141"/>
                  </a:lnTo>
                  <a:lnTo>
                    <a:pt x="392" y="160"/>
                  </a:lnTo>
                  <a:lnTo>
                    <a:pt x="394" y="178"/>
                  </a:lnTo>
                  <a:lnTo>
                    <a:pt x="396" y="198"/>
                  </a:lnTo>
                  <a:lnTo>
                    <a:pt x="394" y="217"/>
                  </a:lnTo>
                  <a:lnTo>
                    <a:pt x="392" y="235"/>
                  </a:lnTo>
                  <a:lnTo>
                    <a:pt x="388" y="254"/>
                  </a:lnTo>
                  <a:lnTo>
                    <a:pt x="381" y="272"/>
                  </a:lnTo>
                  <a:lnTo>
                    <a:pt x="374" y="289"/>
                  </a:lnTo>
                  <a:lnTo>
                    <a:pt x="364" y="307"/>
                  </a:lnTo>
                  <a:lnTo>
                    <a:pt x="352" y="322"/>
                  </a:lnTo>
                  <a:lnTo>
                    <a:pt x="338" y="337"/>
                  </a:lnTo>
                  <a:lnTo>
                    <a:pt x="338" y="337"/>
                  </a:lnTo>
                  <a:lnTo>
                    <a:pt x="323" y="351"/>
                  </a:lnTo>
                  <a:lnTo>
                    <a:pt x="307" y="363"/>
                  </a:lnTo>
                  <a:lnTo>
                    <a:pt x="290" y="373"/>
                  </a:lnTo>
                  <a:lnTo>
                    <a:pt x="273" y="381"/>
                  </a:lnTo>
                  <a:lnTo>
                    <a:pt x="255" y="387"/>
                  </a:lnTo>
                  <a:lnTo>
                    <a:pt x="236" y="391"/>
                  </a:lnTo>
                  <a:lnTo>
                    <a:pt x="218" y="395"/>
                  </a:lnTo>
                  <a:lnTo>
                    <a:pt x="198" y="396"/>
                  </a:lnTo>
                  <a:lnTo>
                    <a:pt x="179" y="395"/>
                  </a:lnTo>
                  <a:lnTo>
                    <a:pt x="161" y="391"/>
                  </a:lnTo>
                  <a:lnTo>
                    <a:pt x="142" y="387"/>
                  </a:lnTo>
                  <a:lnTo>
                    <a:pt x="124" y="381"/>
                  </a:lnTo>
                  <a:lnTo>
                    <a:pt x="107" y="373"/>
                  </a:lnTo>
                  <a:lnTo>
                    <a:pt x="89" y="363"/>
                  </a:lnTo>
                  <a:lnTo>
                    <a:pt x="74" y="351"/>
                  </a:lnTo>
                  <a:lnTo>
                    <a:pt x="59" y="337"/>
                  </a:lnTo>
                  <a:lnTo>
                    <a:pt x="59" y="337"/>
                  </a:lnTo>
                  <a:lnTo>
                    <a:pt x="48" y="325"/>
                  </a:lnTo>
                  <a:lnTo>
                    <a:pt x="38" y="313"/>
                  </a:lnTo>
                  <a:lnTo>
                    <a:pt x="29" y="299"/>
                  </a:lnTo>
                  <a:lnTo>
                    <a:pt x="21" y="286"/>
                  </a:lnTo>
                  <a:lnTo>
                    <a:pt x="15" y="272"/>
                  </a:lnTo>
                  <a:lnTo>
                    <a:pt x="10" y="257"/>
                  </a:lnTo>
                  <a:lnTo>
                    <a:pt x="6" y="242"/>
                  </a:lnTo>
                  <a:lnTo>
                    <a:pt x="3" y="227"/>
                  </a:lnTo>
                  <a:lnTo>
                    <a:pt x="2" y="211"/>
                  </a:lnTo>
                  <a:lnTo>
                    <a:pt x="0" y="197"/>
                  </a:lnTo>
                  <a:lnTo>
                    <a:pt x="2" y="182"/>
                  </a:lnTo>
                  <a:lnTo>
                    <a:pt x="4" y="166"/>
                  </a:lnTo>
                  <a:lnTo>
                    <a:pt x="6" y="151"/>
                  </a:lnTo>
                  <a:lnTo>
                    <a:pt x="10" y="137"/>
                  </a:lnTo>
                  <a:lnTo>
                    <a:pt x="16" y="121"/>
                  </a:lnTo>
                  <a:lnTo>
                    <a:pt x="22" y="107"/>
                  </a:lnTo>
                  <a:lnTo>
                    <a:pt x="22" y="107"/>
                  </a:lnTo>
                  <a:lnTo>
                    <a:pt x="29" y="115"/>
                  </a:lnTo>
                  <a:lnTo>
                    <a:pt x="29" y="115"/>
                  </a:lnTo>
                  <a:lnTo>
                    <a:pt x="38" y="122"/>
                  </a:lnTo>
                  <a:lnTo>
                    <a:pt x="48" y="128"/>
                  </a:lnTo>
                  <a:lnTo>
                    <a:pt x="59" y="131"/>
                  </a:lnTo>
                  <a:lnTo>
                    <a:pt x="70" y="132"/>
                  </a:lnTo>
                  <a:lnTo>
                    <a:pt x="81" y="131"/>
                  </a:lnTo>
                  <a:lnTo>
                    <a:pt x="92" y="128"/>
                  </a:lnTo>
                  <a:lnTo>
                    <a:pt x="101" y="122"/>
                  </a:lnTo>
                  <a:lnTo>
                    <a:pt x="111" y="115"/>
                  </a:lnTo>
                  <a:lnTo>
                    <a:pt x="111" y="115"/>
                  </a:lnTo>
                  <a:lnTo>
                    <a:pt x="119" y="106"/>
                  </a:lnTo>
                  <a:lnTo>
                    <a:pt x="123" y="96"/>
                  </a:lnTo>
                  <a:lnTo>
                    <a:pt x="127" y="85"/>
                  </a:lnTo>
                  <a:lnTo>
                    <a:pt x="128" y="74"/>
                  </a:lnTo>
                  <a:lnTo>
                    <a:pt x="127" y="63"/>
                  </a:lnTo>
                  <a:lnTo>
                    <a:pt x="123" y="52"/>
                  </a:lnTo>
                  <a:lnTo>
                    <a:pt x="119" y="42"/>
                  </a:lnTo>
                  <a:lnTo>
                    <a:pt x="111" y="32"/>
                  </a:lnTo>
                  <a:lnTo>
                    <a:pt x="111" y="32"/>
                  </a:lnTo>
                  <a:lnTo>
                    <a:pt x="103" y="26"/>
                  </a:lnTo>
                  <a:lnTo>
                    <a:pt x="103" y="2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grpSp>
      <p:pic>
        <p:nvPicPr>
          <p:cNvPr id="15" name="Espace réservé pour une image  3"/>
          <p:cNvPicPr>
            <a:picLocks noChangeAspect="1"/>
          </p:cNvPicPr>
          <p:nvPr/>
        </p:nvPicPr>
        <p:blipFill>
          <a:blip r:embed="rId4"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3325285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EA3A3E"/>
                </a:solidFill>
              </a:rPr>
              <a:t>Bretagne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216565060"/>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188301452"/>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4265919866"/>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15" name="ZoneTexte 14"/>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EA3A3E"/>
                </a:solidFill>
              </a:rPr>
              <a:t>Base = 117 individus </a:t>
            </a:r>
            <a:r>
              <a:rPr lang="fr-FR" sz="1100" b="1" u="sng" dirty="0">
                <a:solidFill>
                  <a:srgbClr val="EA3A3E"/>
                </a:solidFill>
              </a:rPr>
              <a:t>Actifs</a:t>
            </a:r>
          </a:p>
          <a:p>
            <a:pPr marL="4763"/>
            <a:endParaRPr lang="fr-FR" sz="1100" dirty="0">
              <a:solidFill>
                <a:srgbClr val="EA3A3E"/>
              </a:solidFill>
            </a:endParaRPr>
          </a:p>
        </p:txBody>
      </p:sp>
      <p:graphicFrame>
        <p:nvGraphicFramePr>
          <p:cNvPr id="12" name="Graphique 11"/>
          <p:cNvGraphicFramePr/>
          <p:nvPr>
            <p:extLst>
              <p:ext uri="{D42A27DB-BD31-4B8C-83A1-F6EECF244321}">
                <p14:modId xmlns:p14="http://schemas.microsoft.com/office/powerpoint/2010/main" val="2394114279"/>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6"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156176" y="131840"/>
            <a:ext cx="1165276" cy="648072"/>
          </a:xfrm>
          <a:prstGeom prst="rect">
            <a:avLst/>
          </a:prstGeom>
        </p:spPr>
      </p:pic>
    </p:spTree>
    <p:extLst>
      <p:ext uri="{BB962C8B-B14F-4D97-AF65-F5344CB8AC3E}">
        <p14:creationId xmlns:p14="http://schemas.microsoft.com/office/powerpoint/2010/main" val="4197991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EA3A3E"/>
                </a:solidFill>
              </a:rPr>
              <a:t>Bretagne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1336504683"/>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EA3A3E"/>
                </a:solidFill>
              </a:rPr>
              <a:t>Base = 117 individus </a:t>
            </a:r>
            <a:r>
              <a:rPr lang="fr-FR" sz="1100" b="1" u="sng" dirty="0">
                <a:solidFill>
                  <a:srgbClr val="EA3A3E"/>
                </a:solidFill>
              </a:rPr>
              <a:t>Actifs</a:t>
            </a:r>
          </a:p>
          <a:p>
            <a:pPr marL="4763"/>
            <a:endParaRPr lang="fr-FR" sz="1100" dirty="0">
              <a:solidFill>
                <a:srgbClr val="EA3A3E"/>
              </a:solidFill>
            </a:endParaRPr>
          </a:p>
        </p:txBody>
      </p:sp>
      <p:graphicFrame>
        <p:nvGraphicFramePr>
          <p:cNvPr id="12" name="Graphique 11"/>
          <p:cNvGraphicFramePr/>
          <p:nvPr>
            <p:extLst>
              <p:ext uri="{D42A27DB-BD31-4B8C-83A1-F6EECF244321}">
                <p14:modId xmlns:p14="http://schemas.microsoft.com/office/powerpoint/2010/main" val="3651976269"/>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181775633"/>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phique 15"/>
          <p:cNvGraphicFramePr/>
          <p:nvPr>
            <p:extLst>
              <p:ext uri="{D42A27DB-BD31-4B8C-83A1-F6EECF244321}">
                <p14:modId xmlns:p14="http://schemas.microsoft.com/office/powerpoint/2010/main" val="3923458138"/>
              </p:ext>
            </p:extLst>
          </p:nvPr>
        </p:nvGraphicFramePr>
        <p:xfrm>
          <a:off x="-14519" y="1220995"/>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156176" y="181267"/>
            <a:ext cx="1165276" cy="648072"/>
          </a:xfrm>
          <a:prstGeom prst="rect">
            <a:avLst/>
          </a:prstGeom>
        </p:spPr>
      </p:pic>
    </p:spTree>
    <p:extLst>
      <p:ext uri="{BB962C8B-B14F-4D97-AF65-F5344CB8AC3E}">
        <p14:creationId xmlns:p14="http://schemas.microsoft.com/office/powerpoint/2010/main" val="3147949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C54B9C"/>
                </a:solidFill>
              </a:rPr>
              <a:t>Pays de la Loire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801928773"/>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3644735843"/>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3561751487"/>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15" name="ZoneTexte 14"/>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C54B9C"/>
                </a:solidFill>
              </a:rPr>
              <a:t>Base = 126 individus </a:t>
            </a:r>
            <a:r>
              <a:rPr lang="fr-FR" sz="1100" b="1" u="sng" dirty="0">
                <a:solidFill>
                  <a:srgbClr val="C54B9C"/>
                </a:solidFill>
              </a:rPr>
              <a:t>Actifs</a:t>
            </a:r>
          </a:p>
          <a:p>
            <a:pPr marL="4763"/>
            <a:endParaRPr lang="fr-FR" sz="1100" dirty="0">
              <a:solidFill>
                <a:srgbClr val="C54B9C"/>
              </a:solidFill>
            </a:endParaRPr>
          </a:p>
        </p:txBody>
      </p:sp>
      <p:graphicFrame>
        <p:nvGraphicFramePr>
          <p:cNvPr id="12" name="Graphique 11"/>
          <p:cNvGraphicFramePr/>
          <p:nvPr>
            <p:extLst>
              <p:ext uri="{D42A27DB-BD31-4B8C-83A1-F6EECF244321}">
                <p14:modId xmlns:p14="http://schemas.microsoft.com/office/powerpoint/2010/main" val="1276395679"/>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6"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156176" y="188640"/>
            <a:ext cx="1165276" cy="648072"/>
          </a:xfrm>
          <a:prstGeom prst="rect">
            <a:avLst/>
          </a:prstGeom>
        </p:spPr>
      </p:pic>
    </p:spTree>
    <p:extLst>
      <p:ext uri="{BB962C8B-B14F-4D97-AF65-F5344CB8AC3E}">
        <p14:creationId xmlns:p14="http://schemas.microsoft.com/office/powerpoint/2010/main" val="283704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C54B9C"/>
                </a:solidFill>
              </a:rPr>
              <a:t>Pays de la Loire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2233257623"/>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C54B9C"/>
                </a:solidFill>
              </a:rPr>
              <a:t>Base = 126 individus </a:t>
            </a:r>
            <a:r>
              <a:rPr lang="fr-FR" sz="1100" b="1" u="sng" dirty="0">
                <a:solidFill>
                  <a:srgbClr val="C54B9C"/>
                </a:solidFill>
              </a:rPr>
              <a:t>Actifs</a:t>
            </a:r>
          </a:p>
          <a:p>
            <a:pPr marL="4763"/>
            <a:endParaRPr lang="fr-FR" sz="1100" dirty="0">
              <a:solidFill>
                <a:srgbClr val="C54B9C"/>
              </a:solidFill>
            </a:endParaRPr>
          </a:p>
        </p:txBody>
      </p:sp>
      <p:graphicFrame>
        <p:nvGraphicFramePr>
          <p:cNvPr id="12" name="Graphique 11"/>
          <p:cNvGraphicFramePr/>
          <p:nvPr>
            <p:extLst>
              <p:ext uri="{D42A27DB-BD31-4B8C-83A1-F6EECF244321}">
                <p14:modId xmlns:p14="http://schemas.microsoft.com/office/powerpoint/2010/main" val="209178086"/>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995324419"/>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extLst>
              <p:ext uri="{D42A27DB-BD31-4B8C-83A1-F6EECF244321}">
                <p14:modId xmlns:p14="http://schemas.microsoft.com/office/powerpoint/2010/main" val="1396156111"/>
              </p:ext>
            </p:extLst>
          </p:nvPr>
        </p:nvGraphicFramePr>
        <p:xfrm>
          <a:off x="1" y="1224562"/>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6" name="ZoneTexte 15"/>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56553"/>
            <a:ext cx="1165276" cy="648072"/>
          </a:xfrm>
          <a:prstGeom prst="rect">
            <a:avLst/>
          </a:prstGeom>
        </p:spPr>
      </p:pic>
    </p:spTree>
    <p:extLst>
      <p:ext uri="{BB962C8B-B14F-4D97-AF65-F5344CB8AC3E}">
        <p14:creationId xmlns:p14="http://schemas.microsoft.com/office/powerpoint/2010/main" val="1943970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t>Nouvelle Aquitaine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3431144105"/>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1855544366"/>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2240972423"/>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15" name="ZoneTexte 14"/>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t>Base = 190 individus </a:t>
            </a:r>
            <a:r>
              <a:rPr lang="fr-FR" sz="1100" b="1" u="sng" dirty="0"/>
              <a:t>Actifs</a:t>
            </a:r>
          </a:p>
          <a:p>
            <a:pPr marL="4763"/>
            <a:endParaRPr lang="fr-FR" sz="1100" dirty="0"/>
          </a:p>
        </p:txBody>
      </p:sp>
      <p:graphicFrame>
        <p:nvGraphicFramePr>
          <p:cNvPr id="12" name="Graphique 11"/>
          <p:cNvGraphicFramePr/>
          <p:nvPr>
            <p:extLst>
              <p:ext uri="{D42A27DB-BD31-4B8C-83A1-F6EECF244321}">
                <p14:modId xmlns:p14="http://schemas.microsoft.com/office/powerpoint/2010/main" val="1099223968"/>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6"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156176" y="188640"/>
            <a:ext cx="1165276" cy="648072"/>
          </a:xfrm>
          <a:prstGeom prst="rect">
            <a:avLst/>
          </a:prstGeom>
        </p:spPr>
      </p:pic>
    </p:spTree>
    <p:extLst>
      <p:ext uri="{BB962C8B-B14F-4D97-AF65-F5344CB8AC3E}">
        <p14:creationId xmlns:p14="http://schemas.microsoft.com/office/powerpoint/2010/main" val="2758529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t>Nouvelle Aquitaine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1160746408"/>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t>Base = 190 individus </a:t>
            </a:r>
            <a:r>
              <a:rPr lang="fr-FR" sz="1100" b="1" u="sng" dirty="0"/>
              <a:t>Actifs</a:t>
            </a:r>
          </a:p>
          <a:p>
            <a:pPr marL="4763"/>
            <a:endParaRPr lang="fr-FR" sz="1100" dirty="0"/>
          </a:p>
        </p:txBody>
      </p:sp>
      <p:graphicFrame>
        <p:nvGraphicFramePr>
          <p:cNvPr id="12" name="Graphique 11"/>
          <p:cNvGraphicFramePr/>
          <p:nvPr>
            <p:extLst>
              <p:ext uri="{D42A27DB-BD31-4B8C-83A1-F6EECF244321}">
                <p14:modId xmlns:p14="http://schemas.microsoft.com/office/powerpoint/2010/main" val="1778430111"/>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2084617414"/>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phique 15"/>
          <p:cNvGraphicFramePr/>
          <p:nvPr>
            <p:extLst>
              <p:ext uri="{D42A27DB-BD31-4B8C-83A1-F6EECF244321}">
                <p14:modId xmlns:p14="http://schemas.microsoft.com/office/powerpoint/2010/main" val="2951092887"/>
              </p:ext>
            </p:extLst>
          </p:nvPr>
        </p:nvGraphicFramePr>
        <p:xfrm>
          <a:off x="-30430" y="1149866"/>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88640"/>
            <a:ext cx="1165276" cy="648072"/>
          </a:xfrm>
          <a:prstGeom prst="rect">
            <a:avLst/>
          </a:prstGeom>
        </p:spPr>
      </p:pic>
    </p:spTree>
    <p:extLst>
      <p:ext uri="{BB962C8B-B14F-4D97-AF65-F5344CB8AC3E}">
        <p14:creationId xmlns:p14="http://schemas.microsoft.com/office/powerpoint/2010/main" val="1595456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0066FF"/>
                </a:solidFill>
              </a:rPr>
              <a:t>Occitanie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4413505"/>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1355429808"/>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4056903219"/>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15" name="ZoneTexte 14"/>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0066FF"/>
                </a:solidFill>
              </a:rPr>
              <a:t>Base = 202 individus </a:t>
            </a:r>
            <a:r>
              <a:rPr lang="fr-FR" sz="1100" b="1" u="sng" dirty="0">
                <a:solidFill>
                  <a:srgbClr val="0066FF"/>
                </a:solidFill>
              </a:rPr>
              <a:t>Actifs</a:t>
            </a:r>
          </a:p>
          <a:p>
            <a:pPr marL="4763"/>
            <a:endParaRPr lang="fr-FR" sz="1100" dirty="0">
              <a:solidFill>
                <a:srgbClr val="0066FF"/>
              </a:solidFill>
            </a:endParaRPr>
          </a:p>
        </p:txBody>
      </p:sp>
      <p:graphicFrame>
        <p:nvGraphicFramePr>
          <p:cNvPr id="12" name="Graphique 11"/>
          <p:cNvGraphicFramePr/>
          <p:nvPr>
            <p:extLst>
              <p:ext uri="{D42A27DB-BD31-4B8C-83A1-F6EECF244321}">
                <p14:modId xmlns:p14="http://schemas.microsoft.com/office/powerpoint/2010/main" val="25442122"/>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6"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88640"/>
            <a:ext cx="1165276" cy="648072"/>
          </a:xfrm>
          <a:prstGeom prst="rect">
            <a:avLst/>
          </a:prstGeom>
        </p:spPr>
      </p:pic>
    </p:spTree>
    <p:extLst>
      <p:ext uri="{BB962C8B-B14F-4D97-AF65-F5344CB8AC3E}">
        <p14:creationId xmlns:p14="http://schemas.microsoft.com/office/powerpoint/2010/main" val="1667725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0066FF"/>
                </a:solidFill>
              </a:rPr>
              <a:t>Occitanie :</a:t>
            </a:r>
          </a:p>
        </p:txBody>
      </p:sp>
      <p:graphicFrame>
        <p:nvGraphicFramePr>
          <p:cNvPr id="9" name="Graphique 8"/>
          <p:cNvGraphicFramePr/>
          <p:nvPr>
            <p:extLst>
              <p:ext uri="{D42A27DB-BD31-4B8C-83A1-F6EECF244321}">
                <p14:modId xmlns:p14="http://schemas.microsoft.com/office/powerpoint/2010/main" val="2209590561"/>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0066FF"/>
                </a:solidFill>
              </a:rPr>
              <a:t>Base = 202 individus </a:t>
            </a:r>
            <a:r>
              <a:rPr lang="fr-FR" sz="1100" b="1" u="sng" dirty="0">
                <a:solidFill>
                  <a:srgbClr val="0066FF"/>
                </a:solidFill>
              </a:rPr>
              <a:t>Actifs</a:t>
            </a:r>
          </a:p>
          <a:p>
            <a:pPr marL="4763"/>
            <a:endParaRPr lang="fr-FR" sz="1100" dirty="0">
              <a:solidFill>
                <a:srgbClr val="0066FF"/>
              </a:solidFill>
            </a:endParaRPr>
          </a:p>
        </p:txBody>
      </p:sp>
      <p:graphicFrame>
        <p:nvGraphicFramePr>
          <p:cNvPr id="12" name="Graphique 11"/>
          <p:cNvGraphicFramePr/>
          <p:nvPr>
            <p:extLst>
              <p:ext uri="{D42A27DB-BD31-4B8C-83A1-F6EECF244321}">
                <p14:modId xmlns:p14="http://schemas.microsoft.com/office/powerpoint/2010/main" val="354923055"/>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3819245754"/>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extLst>
              <p:ext uri="{D42A27DB-BD31-4B8C-83A1-F6EECF244321}">
                <p14:modId xmlns:p14="http://schemas.microsoft.com/office/powerpoint/2010/main" val="2636910120"/>
              </p:ext>
            </p:extLst>
          </p:nvPr>
        </p:nvGraphicFramePr>
        <p:xfrm>
          <a:off x="1" y="1234095"/>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6" name="ZoneTexte 15"/>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88640"/>
            <a:ext cx="1165276" cy="648072"/>
          </a:xfrm>
          <a:prstGeom prst="rect">
            <a:avLst/>
          </a:prstGeom>
        </p:spPr>
      </p:pic>
    </p:spTree>
    <p:extLst>
      <p:ext uri="{BB962C8B-B14F-4D97-AF65-F5344CB8AC3E}">
        <p14:creationId xmlns:p14="http://schemas.microsoft.com/office/powerpoint/2010/main" val="3785912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FF6699"/>
                </a:solidFill>
              </a:rPr>
              <a:t>Provence-Alpes-Côte d’Azur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972554873"/>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035613104"/>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3276859328"/>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15" name="ZoneTexte 14"/>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FF6699"/>
                </a:solidFill>
              </a:rPr>
              <a:t>Base = 180 individus </a:t>
            </a:r>
            <a:r>
              <a:rPr lang="fr-FR" sz="1100" b="1" u="sng" dirty="0">
                <a:solidFill>
                  <a:srgbClr val="FF6699"/>
                </a:solidFill>
              </a:rPr>
              <a:t>Actifs</a:t>
            </a:r>
          </a:p>
          <a:p>
            <a:pPr marL="4763"/>
            <a:endParaRPr lang="fr-FR" sz="1100" dirty="0">
              <a:solidFill>
                <a:srgbClr val="FF6699"/>
              </a:solidFill>
            </a:endParaRPr>
          </a:p>
        </p:txBody>
      </p:sp>
      <p:graphicFrame>
        <p:nvGraphicFramePr>
          <p:cNvPr id="12" name="Graphique 11"/>
          <p:cNvGraphicFramePr/>
          <p:nvPr>
            <p:extLst>
              <p:ext uri="{D42A27DB-BD31-4B8C-83A1-F6EECF244321}">
                <p14:modId xmlns:p14="http://schemas.microsoft.com/office/powerpoint/2010/main" val="275897745"/>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6"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56553"/>
            <a:ext cx="1165276" cy="648072"/>
          </a:xfrm>
          <a:prstGeom prst="rect">
            <a:avLst/>
          </a:prstGeom>
        </p:spPr>
      </p:pic>
    </p:spTree>
    <p:extLst>
      <p:ext uri="{BB962C8B-B14F-4D97-AF65-F5344CB8AC3E}">
        <p14:creationId xmlns:p14="http://schemas.microsoft.com/office/powerpoint/2010/main" val="3305056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FF6699"/>
                </a:solidFill>
              </a:rPr>
              <a:t>Provence-Alpes-Côte d’Azur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855423877"/>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FF6699"/>
                </a:solidFill>
              </a:rPr>
              <a:t>Base = 180 individus </a:t>
            </a:r>
            <a:r>
              <a:rPr lang="fr-FR" sz="1100" b="1" u="sng" dirty="0">
                <a:solidFill>
                  <a:srgbClr val="FF6699"/>
                </a:solidFill>
              </a:rPr>
              <a:t>Actifs</a:t>
            </a:r>
          </a:p>
          <a:p>
            <a:pPr marL="4763"/>
            <a:endParaRPr lang="fr-FR" sz="1100" dirty="0">
              <a:solidFill>
                <a:srgbClr val="FF6699"/>
              </a:solidFill>
            </a:endParaRPr>
          </a:p>
        </p:txBody>
      </p:sp>
      <p:graphicFrame>
        <p:nvGraphicFramePr>
          <p:cNvPr id="12" name="Graphique 11"/>
          <p:cNvGraphicFramePr/>
          <p:nvPr>
            <p:extLst>
              <p:ext uri="{D42A27DB-BD31-4B8C-83A1-F6EECF244321}">
                <p14:modId xmlns:p14="http://schemas.microsoft.com/office/powerpoint/2010/main" val="1804471117"/>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290339037"/>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phique 15"/>
          <p:cNvGraphicFramePr/>
          <p:nvPr>
            <p:extLst>
              <p:ext uri="{D42A27DB-BD31-4B8C-83A1-F6EECF244321}">
                <p14:modId xmlns:p14="http://schemas.microsoft.com/office/powerpoint/2010/main" val="3898721592"/>
              </p:ext>
            </p:extLst>
          </p:nvPr>
        </p:nvGraphicFramePr>
        <p:xfrm>
          <a:off x="-8287" y="1234095"/>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156176" y="188640"/>
            <a:ext cx="1165276" cy="648072"/>
          </a:xfrm>
          <a:prstGeom prst="rect">
            <a:avLst/>
          </a:prstGeom>
        </p:spPr>
      </p:pic>
    </p:spTree>
    <p:extLst>
      <p:ext uri="{BB962C8B-B14F-4D97-AF65-F5344CB8AC3E}">
        <p14:creationId xmlns:p14="http://schemas.microsoft.com/office/powerpoint/2010/main" val="311078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re 66"/>
          <p:cNvSpPr>
            <a:spLocks noGrp="1"/>
          </p:cNvSpPr>
          <p:nvPr>
            <p:ph type="title"/>
          </p:nvPr>
        </p:nvSpPr>
        <p:spPr>
          <a:xfrm>
            <a:off x="187302" y="848095"/>
            <a:ext cx="8654595" cy="457048"/>
          </a:xfrm>
        </p:spPr>
        <p:txBody>
          <a:bodyPr>
            <a:normAutofit/>
          </a:bodyPr>
          <a:lstStyle/>
          <a:p>
            <a:r>
              <a:rPr lang="fr-FR" dirty="0"/>
              <a:t>Objectifs de l’étude</a:t>
            </a:r>
          </a:p>
        </p:txBody>
      </p:sp>
      <p:sp>
        <p:nvSpPr>
          <p:cNvPr id="62" name="Espace réservé du texte 58"/>
          <p:cNvSpPr>
            <a:spLocks noGrp="1"/>
          </p:cNvSpPr>
          <p:nvPr>
            <p:ph type="body" sz="quarter" idx="21"/>
          </p:nvPr>
        </p:nvSpPr>
        <p:spPr>
          <a:xfrm>
            <a:off x="1553540" y="3682843"/>
            <a:ext cx="7293905" cy="269674"/>
          </a:xfrm>
        </p:spPr>
        <p:txBody>
          <a:bodyPr>
            <a:noAutofit/>
          </a:bodyPr>
          <a:lstStyle/>
          <a:p>
            <a:r>
              <a:rPr lang="fr-FR" sz="1800" dirty="0"/>
              <a:t>communiquer</a:t>
            </a:r>
          </a:p>
        </p:txBody>
      </p:sp>
      <p:sp>
        <p:nvSpPr>
          <p:cNvPr id="63" name="Espace réservé du texte 68"/>
          <p:cNvSpPr>
            <a:spLocks noGrp="1"/>
          </p:cNvSpPr>
          <p:nvPr>
            <p:ph type="body" sz="quarter" idx="22"/>
          </p:nvPr>
        </p:nvSpPr>
        <p:spPr>
          <a:xfrm>
            <a:off x="1553539" y="4083975"/>
            <a:ext cx="7288358" cy="245474"/>
          </a:xfrm>
        </p:spPr>
        <p:txBody>
          <a:bodyPr>
            <a:normAutofit/>
          </a:bodyPr>
          <a:lstStyle/>
          <a:p>
            <a:r>
              <a:rPr lang="fr-FR" sz="1600" dirty="0">
                <a:solidFill>
                  <a:schemeClr val="tx2"/>
                </a:solidFill>
                <a:latin typeface="Calibri" panose="020F0502020204030204" pitchFamily="34" charset="0"/>
              </a:rPr>
              <a:t>Auprès des Conseils Régionaux, principaux financeurs de la formation professionnelle</a:t>
            </a:r>
          </a:p>
        </p:txBody>
      </p:sp>
      <p:grpSp>
        <p:nvGrpSpPr>
          <p:cNvPr id="4" name="Groupe 3"/>
          <p:cNvGrpSpPr/>
          <p:nvPr/>
        </p:nvGrpSpPr>
        <p:grpSpPr>
          <a:xfrm>
            <a:off x="8114953" y="655937"/>
            <a:ext cx="635673" cy="635673"/>
            <a:chOff x="8366651" y="115570"/>
            <a:chExt cx="635673" cy="635673"/>
          </a:xfrm>
        </p:grpSpPr>
        <p:sp>
          <p:nvSpPr>
            <p:cNvPr id="41" name="Freeform 6"/>
            <p:cNvSpPr>
              <a:spLocks noEditPoints="1"/>
            </p:cNvSpPr>
            <p:nvPr/>
          </p:nvSpPr>
          <p:spPr bwMode="auto">
            <a:xfrm>
              <a:off x="8366651" y="115570"/>
              <a:ext cx="635673" cy="635673"/>
            </a:xfrm>
            <a:custGeom>
              <a:avLst/>
              <a:gdLst>
                <a:gd name="T0" fmla="*/ 791 w 1112"/>
                <a:gd name="T1" fmla="*/ 723 h 1112"/>
                <a:gd name="T2" fmla="*/ 608 w 1112"/>
                <a:gd name="T3" fmla="*/ 840 h 1112"/>
                <a:gd name="T4" fmla="*/ 689 w 1112"/>
                <a:gd name="T5" fmla="*/ 932 h 1112"/>
                <a:gd name="T6" fmla="*/ 826 w 1112"/>
                <a:gd name="T7" fmla="*/ 851 h 1112"/>
                <a:gd name="T8" fmla="*/ 918 w 1112"/>
                <a:gd name="T9" fmla="*/ 723 h 1112"/>
                <a:gd name="T10" fmla="*/ 954 w 1112"/>
                <a:gd name="T11" fmla="*/ 582 h 1112"/>
                <a:gd name="T12" fmla="*/ 71 w 1112"/>
                <a:gd name="T13" fmla="*/ 633 h 1112"/>
                <a:gd name="T14" fmla="*/ 81 w 1112"/>
                <a:gd name="T15" fmla="*/ 429 h 1112"/>
                <a:gd name="T16" fmla="*/ 167 w 1112"/>
                <a:gd name="T17" fmla="*/ 258 h 1112"/>
                <a:gd name="T18" fmla="*/ 310 w 1112"/>
                <a:gd name="T19" fmla="*/ 132 h 1112"/>
                <a:gd name="T20" fmla="*/ 494 w 1112"/>
                <a:gd name="T21" fmla="*/ 70 h 1112"/>
                <a:gd name="T22" fmla="*/ 682 w 1112"/>
                <a:gd name="T23" fmla="*/ 81 h 1112"/>
                <a:gd name="T24" fmla="*/ 854 w 1112"/>
                <a:gd name="T25" fmla="*/ 167 h 1112"/>
                <a:gd name="T26" fmla="*/ 980 w 1112"/>
                <a:gd name="T27" fmla="*/ 310 h 1112"/>
                <a:gd name="T28" fmla="*/ 1043 w 1112"/>
                <a:gd name="T29" fmla="*/ 495 h 1112"/>
                <a:gd name="T30" fmla="*/ 1029 w 1112"/>
                <a:gd name="T31" fmla="*/ 683 h 1112"/>
                <a:gd name="T32" fmla="*/ 944 w 1112"/>
                <a:gd name="T33" fmla="*/ 856 h 1112"/>
                <a:gd name="T34" fmla="*/ 802 w 1112"/>
                <a:gd name="T35" fmla="*/ 980 h 1112"/>
                <a:gd name="T36" fmla="*/ 617 w 1112"/>
                <a:gd name="T37" fmla="*/ 1043 h 1112"/>
                <a:gd name="T38" fmla="*/ 376 w 1112"/>
                <a:gd name="T39" fmla="*/ 1013 h 1112"/>
                <a:gd name="T40" fmla="*/ 616 w 1112"/>
                <a:gd name="T41" fmla="*/ 447 h 1112"/>
                <a:gd name="T42" fmla="*/ 790 w 1112"/>
                <a:gd name="T43" fmla="*/ 530 h 1112"/>
                <a:gd name="T44" fmla="*/ 707 w 1112"/>
                <a:gd name="T45" fmla="*/ 377 h 1112"/>
                <a:gd name="T46" fmla="*/ 582 w 1112"/>
                <a:gd name="T47" fmla="*/ 435 h 1112"/>
                <a:gd name="T48" fmla="*/ 616 w 1112"/>
                <a:gd name="T49" fmla="*/ 666 h 1112"/>
                <a:gd name="T50" fmla="*/ 676 w 1112"/>
                <a:gd name="T51" fmla="*/ 760 h 1112"/>
                <a:gd name="T52" fmla="*/ 782 w 1112"/>
                <a:gd name="T53" fmla="*/ 622 h 1112"/>
                <a:gd name="T54" fmla="*/ 483 w 1112"/>
                <a:gd name="T55" fmla="*/ 657 h 1112"/>
                <a:gd name="T56" fmla="*/ 325 w 1112"/>
                <a:gd name="T57" fmla="*/ 603 h 1112"/>
                <a:gd name="T58" fmla="*/ 418 w 1112"/>
                <a:gd name="T59" fmla="*/ 749 h 1112"/>
                <a:gd name="T60" fmla="*/ 436 w 1112"/>
                <a:gd name="T61" fmla="*/ 530 h 1112"/>
                <a:gd name="T62" fmla="*/ 513 w 1112"/>
                <a:gd name="T63" fmla="*/ 441 h 1112"/>
                <a:gd name="T64" fmla="*/ 419 w 1112"/>
                <a:gd name="T65" fmla="*/ 365 h 1112"/>
                <a:gd name="T66" fmla="*/ 325 w 1112"/>
                <a:gd name="T67" fmla="*/ 509 h 1112"/>
                <a:gd name="T68" fmla="*/ 564 w 1112"/>
                <a:gd name="T69" fmla="*/ 485 h 1112"/>
                <a:gd name="T70" fmla="*/ 497 w 1112"/>
                <a:gd name="T71" fmla="*/ 516 h 1112"/>
                <a:gd name="T72" fmla="*/ 497 w 1112"/>
                <a:gd name="T73" fmla="*/ 597 h 1112"/>
                <a:gd name="T74" fmla="*/ 564 w 1112"/>
                <a:gd name="T75" fmla="*/ 628 h 1112"/>
                <a:gd name="T76" fmla="*/ 629 w 1112"/>
                <a:gd name="T77" fmla="*/ 564 h 1112"/>
                <a:gd name="T78" fmla="*/ 582 w 1112"/>
                <a:gd name="T79" fmla="*/ 271 h 1112"/>
                <a:gd name="T80" fmla="*/ 759 w 1112"/>
                <a:gd name="T81" fmla="*/ 353 h 1112"/>
                <a:gd name="T82" fmla="*/ 954 w 1112"/>
                <a:gd name="T83" fmla="*/ 530 h 1112"/>
                <a:gd name="T84" fmla="*/ 918 w 1112"/>
                <a:gd name="T85" fmla="*/ 389 h 1112"/>
                <a:gd name="T86" fmla="*/ 826 w 1112"/>
                <a:gd name="T87" fmla="*/ 261 h 1112"/>
                <a:gd name="T88" fmla="*/ 689 w 1112"/>
                <a:gd name="T89" fmla="*/ 180 h 1112"/>
                <a:gd name="T90" fmla="*/ 530 w 1112"/>
                <a:gd name="T91" fmla="*/ 844 h 1112"/>
                <a:gd name="T92" fmla="*/ 352 w 1112"/>
                <a:gd name="T93" fmla="*/ 760 h 1112"/>
                <a:gd name="T94" fmla="*/ 157 w 1112"/>
                <a:gd name="T95" fmla="*/ 582 h 1112"/>
                <a:gd name="T96" fmla="*/ 193 w 1112"/>
                <a:gd name="T97" fmla="*/ 723 h 1112"/>
                <a:gd name="T98" fmla="*/ 286 w 1112"/>
                <a:gd name="T99" fmla="*/ 851 h 1112"/>
                <a:gd name="T100" fmla="*/ 422 w 1112"/>
                <a:gd name="T101" fmla="*/ 932 h 1112"/>
                <a:gd name="T102" fmla="*/ 270 w 1112"/>
                <a:gd name="T103" fmla="*/ 530 h 1112"/>
                <a:gd name="T104" fmla="*/ 352 w 1112"/>
                <a:gd name="T105" fmla="*/ 353 h 1112"/>
                <a:gd name="T106" fmla="*/ 530 w 1112"/>
                <a:gd name="T107" fmla="*/ 158 h 1112"/>
                <a:gd name="T108" fmla="*/ 389 w 1112"/>
                <a:gd name="T109" fmla="*/ 193 h 1112"/>
                <a:gd name="T110" fmla="*/ 261 w 1112"/>
                <a:gd name="T111" fmla="*/ 286 h 1112"/>
                <a:gd name="T112" fmla="*/ 180 w 1112"/>
                <a:gd name="T113" fmla="*/ 423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2" h="1112">
                  <a:moveTo>
                    <a:pt x="954" y="582"/>
                  </a:moveTo>
                  <a:lnTo>
                    <a:pt x="842" y="582"/>
                  </a:lnTo>
                  <a:lnTo>
                    <a:pt x="842" y="582"/>
                  </a:lnTo>
                  <a:lnTo>
                    <a:pt x="839" y="608"/>
                  </a:lnTo>
                  <a:lnTo>
                    <a:pt x="833" y="633"/>
                  </a:lnTo>
                  <a:lnTo>
                    <a:pt x="826" y="657"/>
                  </a:lnTo>
                  <a:lnTo>
                    <a:pt x="816" y="679"/>
                  </a:lnTo>
                  <a:lnTo>
                    <a:pt x="804" y="702"/>
                  </a:lnTo>
                  <a:lnTo>
                    <a:pt x="791" y="723"/>
                  </a:lnTo>
                  <a:lnTo>
                    <a:pt x="776" y="742"/>
                  </a:lnTo>
                  <a:lnTo>
                    <a:pt x="760" y="760"/>
                  </a:lnTo>
                  <a:lnTo>
                    <a:pt x="742" y="776"/>
                  </a:lnTo>
                  <a:lnTo>
                    <a:pt x="721" y="792"/>
                  </a:lnTo>
                  <a:lnTo>
                    <a:pt x="701" y="805"/>
                  </a:lnTo>
                  <a:lnTo>
                    <a:pt x="679" y="817"/>
                  </a:lnTo>
                  <a:lnTo>
                    <a:pt x="657" y="827"/>
                  </a:lnTo>
                  <a:lnTo>
                    <a:pt x="633" y="834"/>
                  </a:lnTo>
                  <a:lnTo>
                    <a:pt x="608" y="840"/>
                  </a:lnTo>
                  <a:lnTo>
                    <a:pt x="582" y="844"/>
                  </a:lnTo>
                  <a:lnTo>
                    <a:pt x="582" y="954"/>
                  </a:lnTo>
                  <a:lnTo>
                    <a:pt x="582" y="954"/>
                  </a:lnTo>
                  <a:lnTo>
                    <a:pt x="600" y="953"/>
                  </a:lnTo>
                  <a:lnTo>
                    <a:pt x="618" y="950"/>
                  </a:lnTo>
                  <a:lnTo>
                    <a:pt x="636" y="947"/>
                  </a:lnTo>
                  <a:lnTo>
                    <a:pt x="654" y="943"/>
                  </a:lnTo>
                  <a:lnTo>
                    <a:pt x="672" y="938"/>
                  </a:lnTo>
                  <a:lnTo>
                    <a:pt x="689" y="932"/>
                  </a:lnTo>
                  <a:lnTo>
                    <a:pt x="706" y="926"/>
                  </a:lnTo>
                  <a:lnTo>
                    <a:pt x="723" y="919"/>
                  </a:lnTo>
                  <a:lnTo>
                    <a:pt x="738" y="911"/>
                  </a:lnTo>
                  <a:lnTo>
                    <a:pt x="754" y="902"/>
                  </a:lnTo>
                  <a:lnTo>
                    <a:pt x="769" y="893"/>
                  </a:lnTo>
                  <a:lnTo>
                    <a:pt x="784" y="883"/>
                  </a:lnTo>
                  <a:lnTo>
                    <a:pt x="798" y="874"/>
                  </a:lnTo>
                  <a:lnTo>
                    <a:pt x="811" y="862"/>
                  </a:lnTo>
                  <a:lnTo>
                    <a:pt x="826" y="851"/>
                  </a:lnTo>
                  <a:lnTo>
                    <a:pt x="838" y="838"/>
                  </a:lnTo>
                  <a:lnTo>
                    <a:pt x="850" y="826"/>
                  </a:lnTo>
                  <a:lnTo>
                    <a:pt x="862" y="812"/>
                  </a:lnTo>
                  <a:lnTo>
                    <a:pt x="872" y="798"/>
                  </a:lnTo>
                  <a:lnTo>
                    <a:pt x="883" y="784"/>
                  </a:lnTo>
                  <a:lnTo>
                    <a:pt x="893" y="769"/>
                  </a:lnTo>
                  <a:lnTo>
                    <a:pt x="902" y="754"/>
                  </a:lnTo>
                  <a:lnTo>
                    <a:pt x="911" y="738"/>
                  </a:lnTo>
                  <a:lnTo>
                    <a:pt x="918" y="723"/>
                  </a:lnTo>
                  <a:lnTo>
                    <a:pt x="925" y="706"/>
                  </a:lnTo>
                  <a:lnTo>
                    <a:pt x="932" y="689"/>
                  </a:lnTo>
                  <a:lnTo>
                    <a:pt x="937" y="672"/>
                  </a:lnTo>
                  <a:lnTo>
                    <a:pt x="942" y="655"/>
                  </a:lnTo>
                  <a:lnTo>
                    <a:pt x="947" y="637"/>
                  </a:lnTo>
                  <a:lnTo>
                    <a:pt x="950" y="620"/>
                  </a:lnTo>
                  <a:lnTo>
                    <a:pt x="953" y="600"/>
                  </a:lnTo>
                  <a:lnTo>
                    <a:pt x="954" y="582"/>
                  </a:lnTo>
                  <a:lnTo>
                    <a:pt x="954" y="582"/>
                  </a:lnTo>
                  <a:close/>
                  <a:moveTo>
                    <a:pt x="171" y="860"/>
                  </a:moveTo>
                  <a:lnTo>
                    <a:pt x="171" y="860"/>
                  </a:lnTo>
                  <a:lnTo>
                    <a:pt x="150" y="832"/>
                  </a:lnTo>
                  <a:lnTo>
                    <a:pt x="131" y="802"/>
                  </a:lnTo>
                  <a:lnTo>
                    <a:pt x="114" y="770"/>
                  </a:lnTo>
                  <a:lnTo>
                    <a:pt x="99" y="737"/>
                  </a:lnTo>
                  <a:lnTo>
                    <a:pt x="87" y="703"/>
                  </a:lnTo>
                  <a:lnTo>
                    <a:pt x="78" y="669"/>
                  </a:lnTo>
                  <a:lnTo>
                    <a:pt x="71" y="633"/>
                  </a:lnTo>
                  <a:lnTo>
                    <a:pt x="67" y="596"/>
                  </a:lnTo>
                  <a:lnTo>
                    <a:pt x="0" y="596"/>
                  </a:lnTo>
                  <a:lnTo>
                    <a:pt x="0" y="516"/>
                  </a:lnTo>
                  <a:lnTo>
                    <a:pt x="67" y="516"/>
                  </a:lnTo>
                  <a:lnTo>
                    <a:pt x="67" y="516"/>
                  </a:lnTo>
                  <a:lnTo>
                    <a:pt x="70" y="495"/>
                  </a:lnTo>
                  <a:lnTo>
                    <a:pt x="72" y="472"/>
                  </a:lnTo>
                  <a:lnTo>
                    <a:pt x="77" y="451"/>
                  </a:lnTo>
                  <a:lnTo>
                    <a:pt x="81" y="429"/>
                  </a:lnTo>
                  <a:lnTo>
                    <a:pt x="87" y="409"/>
                  </a:lnTo>
                  <a:lnTo>
                    <a:pt x="95" y="388"/>
                  </a:lnTo>
                  <a:lnTo>
                    <a:pt x="103" y="368"/>
                  </a:lnTo>
                  <a:lnTo>
                    <a:pt x="111" y="349"/>
                  </a:lnTo>
                  <a:lnTo>
                    <a:pt x="121" y="328"/>
                  </a:lnTo>
                  <a:lnTo>
                    <a:pt x="131" y="310"/>
                  </a:lnTo>
                  <a:lnTo>
                    <a:pt x="143" y="292"/>
                  </a:lnTo>
                  <a:lnTo>
                    <a:pt x="155" y="274"/>
                  </a:lnTo>
                  <a:lnTo>
                    <a:pt x="167" y="258"/>
                  </a:lnTo>
                  <a:lnTo>
                    <a:pt x="180" y="241"/>
                  </a:lnTo>
                  <a:lnTo>
                    <a:pt x="194" y="224"/>
                  </a:lnTo>
                  <a:lnTo>
                    <a:pt x="209" y="210"/>
                  </a:lnTo>
                  <a:lnTo>
                    <a:pt x="224" y="194"/>
                  </a:lnTo>
                  <a:lnTo>
                    <a:pt x="240" y="181"/>
                  </a:lnTo>
                  <a:lnTo>
                    <a:pt x="256" y="167"/>
                  </a:lnTo>
                  <a:lnTo>
                    <a:pt x="274" y="155"/>
                  </a:lnTo>
                  <a:lnTo>
                    <a:pt x="291" y="143"/>
                  </a:lnTo>
                  <a:lnTo>
                    <a:pt x="310" y="132"/>
                  </a:lnTo>
                  <a:lnTo>
                    <a:pt x="328" y="121"/>
                  </a:lnTo>
                  <a:lnTo>
                    <a:pt x="348" y="111"/>
                  </a:lnTo>
                  <a:lnTo>
                    <a:pt x="368" y="103"/>
                  </a:lnTo>
                  <a:lnTo>
                    <a:pt x="387" y="95"/>
                  </a:lnTo>
                  <a:lnTo>
                    <a:pt x="409" y="89"/>
                  </a:lnTo>
                  <a:lnTo>
                    <a:pt x="429" y="81"/>
                  </a:lnTo>
                  <a:lnTo>
                    <a:pt x="451" y="77"/>
                  </a:lnTo>
                  <a:lnTo>
                    <a:pt x="472" y="73"/>
                  </a:lnTo>
                  <a:lnTo>
                    <a:pt x="494" y="70"/>
                  </a:lnTo>
                  <a:lnTo>
                    <a:pt x="516" y="67"/>
                  </a:lnTo>
                  <a:lnTo>
                    <a:pt x="516" y="0"/>
                  </a:lnTo>
                  <a:lnTo>
                    <a:pt x="594" y="0"/>
                  </a:lnTo>
                  <a:lnTo>
                    <a:pt x="594" y="67"/>
                  </a:lnTo>
                  <a:lnTo>
                    <a:pt x="594" y="67"/>
                  </a:lnTo>
                  <a:lnTo>
                    <a:pt x="617" y="70"/>
                  </a:lnTo>
                  <a:lnTo>
                    <a:pt x="639" y="73"/>
                  </a:lnTo>
                  <a:lnTo>
                    <a:pt x="661" y="77"/>
                  </a:lnTo>
                  <a:lnTo>
                    <a:pt x="682" y="81"/>
                  </a:lnTo>
                  <a:lnTo>
                    <a:pt x="703" y="89"/>
                  </a:lnTo>
                  <a:lnTo>
                    <a:pt x="724" y="95"/>
                  </a:lnTo>
                  <a:lnTo>
                    <a:pt x="744" y="103"/>
                  </a:lnTo>
                  <a:lnTo>
                    <a:pt x="763" y="111"/>
                  </a:lnTo>
                  <a:lnTo>
                    <a:pt x="782" y="121"/>
                  </a:lnTo>
                  <a:lnTo>
                    <a:pt x="802" y="132"/>
                  </a:lnTo>
                  <a:lnTo>
                    <a:pt x="820" y="143"/>
                  </a:lnTo>
                  <a:lnTo>
                    <a:pt x="838" y="155"/>
                  </a:lnTo>
                  <a:lnTo>
                    <a:pt x="854" y="167"/>
                  </a:lnTo>
                  <a:lnTo>
                    <a:pt x="871" y="181"/>
                  </a:lnTo>
                  <a:lnTo>
                    <a:pt x="887" y="194"/>
                  </a:lnTo>
                  <a:lnTo>
                    <a:pt x="902" y="210"/>
                  </a:lnTo>
                  <a:lnTo>
                    <a:pt x="917" y="224"/>
                  </a:lnTo>
                  <a:lnTo>
                    <a:pt x="931" y="241"/>
                  </a:lnTo>
                  <a:lnTo>
                    <a:pt x="944" y="258"/>
                  </a:lnTo>
                  <a:lnTo>
                    <a:pt x="957" y="274"/>
                  </a:lnTo>
                  <a:lnTo>
                    <a:pt x="969" y="292"/>
                  </a:lnTo>
                  <a:lnTo>
                    <a:pt x="980" y="310"/>
                  </a:lnTo>
                  <a:lnTo>
                    <a:pt x="991" y="328"/>
                  </a:lnTo>
                  <a:lnTo>
                    <a:pt x="1001" y="349"/>
                  </a:lnTo>
                  <a:lnTo>
                    <a:pt x="1009" y="368"/>
                  </a:lnTo>
                  <a:lnTo>
                    <a:pt x="1016" y="388"/>
                  </a:lnTo>
                  <a:lnTo>
                    <a:pt x="1023" y="409"/>
                  </a:lnTo>
                  <a:lnTo>
                    <a:pt x="1029" y="429"/>
                  </a:lnTo>
                  <a:lnTo>
                    <a:pt x="1035" y="451"/>
                  </a:lnTo>
                  <a:lnTo>
                    <a:pt x="1039" y="472"/>
                  </a:lnTo>
                  <a:lnTo>
                    <a:pt x="1043" y="495"/>
                  </a:lnTo>
                  <a:lnTo>
                    <a:pt x="1045" y="516"/>
                  </a:lnTo>
                  <a:lnTo>
                    <a:pt x="1112" y="516"/>
                  </a:lnTo>
                  <a:lnTo>
                    <a:pt x="1112" y="596"/>
                  </a:lnTo>
                  <a:lnTo>
                    <a:pt x="1045" y="596"/>
                  </a:lnTo>
                  <a:lnTo>
                    <a:pt x="1045" y="596"/>
                  </a:lnTo>
                  <a:lnTo>
                    <a:pt x="1043" y="617"/>
                  </a:lnTo>
                  <a:lnTo>
                    <a:pt x="1039" y="640"/>
                  </a:lnTo>
                  <a:lnTo>
                    <a:pt x="1035" y="661"/>
                  </a:lnTo>
                  <a:lnTo>
                    <a:pt x="1029" y="683"/>
                  </a:lnTo>
                  <a:lnTo>
                    <a:pt x="1023" y="703"/>
                  </a:lnTo>
                  <a:lnTo>
                    <a:pt x="1016" y="724"/>
                  </a:lnTo>
                  <a:lnTo>
                    <a:pt x="1009" y="744"/>
                  </a:lnTo>
                  <a:lnTo>
                    <a:pt x="1001" y="765"/>
                  </a:lnTo>
                  <a:lnTo>
                    <a:pt x="991" y="784"/>
                  </a:lnTo>
                  <a:lnTo>
                    <a:pt x="980" y="802"/>
                  </a:lnTo>
                  <a:lnTo>
                    <a:pt x="969" y="820"/>
                  </a:lnTo>
                  <a:lnTo>
                    <a:pt x="957" y="838"/>
                  </a:lnTo>
                  <a:lnTo>
                    <a:pt x="944" y="856"/>
                  </a:lnTo>
                  <a:lnTo>
                    <a:pt x="931" y="871"/>
                  </a:lnTo>
                  <a:lnTo>
                    <a:pt x="917" y="888"/>
                  </a:lnTo>
                  <a:lnTo>
                    <a:pt x="902" y="902"/>
                  </a:lnTo>
                  <a:lnTo>
                    <a:pt x="887" y="918"/>
                  </a:lnTo>
                  <a:lnTo>
                    <a:pt x="871" y="931"/>
                  </a:lnTo>
                  <a:lnTo>
                    <a:pt x="854" y="945"/>
                  </a:lnTo>
                  <a:lnTo>
                    <a:pt x="838" y="957"/>
                  </a:lnTo>
                  <a:lnTo>
                    <a:pt x="820" y="969"/>
                  </a:lnTo>
                  <a:lnTo>
                    <a:pt x="802" y="980"/>
                  </a:lnTo>
                  <a:lnTo>
                    <a:pt x="782" y="991"/>
                  </a:lnTo>
                  <a:lnTo>
                    <a:pt x="763" y="1001"/>
                  </a:lnTo>
                  <a:lnTo>
                    <a:pt x="744" y="1009"/>
                  </a:lnTo>
                  <a:lnTo>
                    <a:pt x="724" y="1017"/>
                  </a:lnTo>
                  <a:lnTo>
                    <a:pt x="703" y="1025"/>
                  </a:lnTo>
                  <a:lnTo>
                    <a:pt x="682" y="1031"/>
                  </a:lnTo>
                  <a:lnTo>
                    <a:pt x="661" y="1035"/>
                  </a:lnTo>
                  <a:lnTo>
                    <a:pt x="639" y="1039"/>
                  </a:lnTo>
                  <a:lnTo>
                    <a:pt x="617" y="1043"/>
                  </a:lnTo>
                  <a:lnTo>
                    <a:pt x="594" y="1045"/>
                  </a:lnTo>
                  <a:lnTo>
                    <a:pt x="594" y="1112"/>
                  </a:lnTo>
                  <a:lnTo>
                    <a:pt x="516" y="1112"/>
                  </a:lnTo>
                  <a:lnTo>
                    <a:pt x="516" y="1045"/>
                  </a:lnTo>
                  <a:lnTo>
                    <a:pt x="516" y="1045"/>
                  </a:lnTo>
                  <a:lnTo>
                    <a:pt x="481" y="1041"/>
                  </a:lnTo>
                  <a:lnTo>
                    <a:pt x="445" y="1034"/>
                  </a:lnTo>
                  <a:lnTo>
                    <a:pt x="410" y="1025"/>
                  </a:lnTo>
                  <a:lnTo>
                    <a:pt x="376" y="1013"/>
                  </a:lnTo>
                  <a:lnTo>
                    <a:pt x="344" y="998"/>
                  </a:lnTo>
                  <a:lnTo>
                    <a:pt x="313" y="983"/>
                  </a:lnTo>
                  <a:lnTo>
                    <a:pt x="283" y="963"/>
                  </a:lnTo>
                  <a:lnTo>
                    <a:pt x="254" y="943"/>
                  </a:lnTo>
                  <a:lnTo>
                    <a:pt x="171" y="860"/>
                  </a:lnTo>
                  <a:close/>
                  <a:moveTo>
                    <a:pt x="582" y="435"/>
                  </a:moveTo>
                  <a:lnTo>
                    <a:pt x="582" y="435"/>
                  </a:lnTo>
                  <a:lnTo>
                    <a:pt x="599" y="440"/>
                  </a:lnTo>
                  <a:lnTo>
                    <a:pt x="616" y="447"/>
                  </a:lnTo>
                  <a:lnTo>
                    <a:pt x="631" y="458"/>
                  </a:lnTo>
                  <a:lnTo>
                    <a:pt x="645" y="469"/>
                  </a:lnTo>
                  <a:lnTo>
                    <a:pt x="645" y="469"/>
                  </a:lnTo>
                  <a:lnTo>
                    <a:pt x="657" y="482"/>
                  </a:lnTo>
                  <a:lnTo>
                    <a:pt x="666" y="497"/>
                  </a:lnTo>
                  <a:lnTo>
                    <a:pt x="673" y="513"/>
                  </a:lnTo>
                  <a:lnTo>
                    <a:pt x="678" y="530"/>
                  </a:lnTo>
                  <a:lnTo>
                    <a:pt x="790" y="530"/>
                  </a:lnTo>
                  <a:lnTo>
                    <a:pt x="790" y="530"/>
                  </a:lnTo>
                  <a:lnTo>
                    <a:pt x="786" y="509"/>
                  </a:lnTo>
                  <a:lnTo>
                    <a:pt x="781" y="490"/>
                  </a:lnTo>
                  <a:lnTo>
                    <a:pt x="775" y="471"/>
                  </a:lnTo>
                  <a:lnTo>
                    <a:pt x="767" y="453"/>
                  </a:lnTo>
                  <a:lnTo>
                    <a:pt x="757" y="436"/>
                  </a:lnTo>
                  <a:lnTo>
                    <a:pt x="747" y="419"/>
                  </a:lnTo>
                  <a:lnTo>
                    <a:pt x="735" y="405"/>
                  </a:lnTo>
                  <a:lnTo>
                    <a:pt x="721" y="391"/>
                  </a:lnTo>
                  <a:lnTo>
                    <a:pt x="707" y="377"/>
                  </a:lnTo>
                  <a:lnTo>
                    <a:pt x="693" y="365"/>
                  </a:lnTo>
                  <a:lnTo>
                    <a:pt x="676" y="355"/>
                  </a:lnTo>
                  <a:lnTo>
                    <a:pt x="658" y="345"/>
                  </a:lnTo>
                  <a:lnTo>
                    <a:pt x="640" y="337"/>
                  </a:lnTo>
                  <a:lnTo>
                    <a:pt x="622" y="331"/>
                  </a:lnTo>
                  <a:lnTo>
                    <a:pt x="602" y="326"/>
                  </a:lnTo>
                  <a:lnTo>
                    <a:pt x="582" y="322"/>
                  </a:lnTo>
                  <a:lnTo>
                    <a:pt x="582" y="435"/>
                  </a:lnTo>
                  <a:lnTo>
                    <a:pt x="582" y="435"/>
                  </a:lnTo>
                  <a:close/>
                  <a:moveTo>
                    <a:pt x="679" y="582"/>
                  </a:moveTo>
                  <a:lnTo>
                    <a:pt x="679" y="582"/>
                  </a:lnTo>
                  <a:lnTo>
                    <a:pt x="673" y="600"/>
                  </a:lnTo>
                  <a:lnTo>
                    <a:pt x="666" y="616"/>
                  </a:lnTo>
                  <a:lnTo>
                    <a:pt x="657" y="631"/>
                  </a:lnTo>
                  <a:lnTo>
                    <a:pt x="645" y="645"/>
                  </a:lnTo>
                  <a:lnTo>
                    <a:pt x="645" y="645"/>
                  </a:lnTo>
                  <a:lnTo>
                    <a:pt x="631" y="657"/>
                  </a:lnTo>
                  <a:lnTo>
                    <a:pt x="616" y="666"/>
                  </a:lnTo>
                  <a:lnTo>
                    <a:pt x="599" y="673"/>
                  </a:lnTo>
                  <a:lnTo>
                    <a:pt x="582" y="678"/>
                  </a:lnTo>
                  <a:lnTo>
                    <a:pt x="582" y="791"/>
                  </a:lnTo>
                  <a:lnTo>
                    <a:pt x="582" y="791"/>
                  </a:lnTo>
                  <a:lnTo>
                    <a:pt x="602" y="787"/>
                  </a:lnTo>
                  <a:lnTo>
                    <a:pt x="622" y="782"/>
                  </a:lnTo>
                  <a:lnTo>
                    <a:pt x="641" y="776"/>
                  </a:lnTo>
                  <a:lnTo>
                    <a:pt x="659" y="768"/>
                  </a:lnTo>
                  <a:lnTo>
                    <a:pt x="676" y="760"/>
                  </a:lnTo>
                  <a:lnTo>
                    <a:pt x="693" y="749"/>
                  </a:lnTo>
                  <a:lnTo>
                    <a:pt x="708" y="737"/>
                  </a:lnTo>
                  <a:lnTo>
                    <a:pt x="723" y="723"/>
                  </a:lnTo>
                  <a:lnTo>
                    <a:pt x="736" y="708"/>
                  </a:lnTo>
                  <a:lnTo>
                    <a:pt x="748" y="694"/>
                  </a:lnTo>
                  <a:lnTo>
                    <a:pt x="759" y="677"/>
                  </a:lnTo>
                  <a:lnTo>
                    <a:pt x="768" y="659"/>
                  </a:lnTo>
                  <a:lnTo>
                    <a:pt x="775" y="641"/>
                  </a:lnTo>
                  <a:lnTo>
                    <a:pt x="782" y="622"/>
                  </a:lnTo>
                  <a:lnTo>
                    <a:pt x="787" y="603"/>
                  </a:lnTo>
                  <a:lnTo>
                    <a:pt x="790" y="582"/>
                  </a:lnTo>
                  <a:lnTo>
                    <a:pt x="679" y="582"/>
                  </a:lnTo>
                  <a:lnTo>
                    <a:pt x="679" y="582"/>
                  </a:lnTo>
                  <a:close/>
                  <a:moveTo>
                    <a:pt x="530" y="678"/>
                  </a:moveTo>
                  <a:lnTo>
                    <a:pt x="530" y="678"/>
                  </a:lnTo>
                  <a:lnTo>
                    <a:pt x="513" y="673"/>
                  </a:lnTo>
                  <a:lnTo>
                    <a:pt x="497" y="665"/>
                  </a:lnTo>
                  <a:lnTo>
                    <a:pt x="483" y="657"/>
                  </a:lnTo>
                  <a:lnTo>
                    <a:pt x="470" y="645"/>
                  </a:lnTo>
                  <a:lnTo>
                    <a:pt x="470" y="645"/>
                  </a:lnTo>
                  <a:lnTo>
                    <a:pt x="458" y="631"/>
                  </a:lnTo>
                  <a:lnTo>
                    <a:pt x="448" y="616"/>
                  </a:lnTo>
                  <a:lnTo>
                    <a:pt x="441" y="600"/>
                  </a:lnTo>
                  <a:lnTo>
                    <a:pt x="435" y="582"/>
                  </a:lnTo>
                  <a:lnTo>
                    <a:pt x="321" y="582"/>
                  </a:lnTo>
                  <a:lnTo>
                    <a:pt x="321" y="582"/>
                  </a:lnTo>
                  <a:lnTo>
                    <a:pt x="325" y="603"/>
                  </a:lnTo>
                  <a:lnTo>
                    <a:pt x="330" y="622"/>
                  </a:lnTo>
                  <a:lnTo>
                    <a:pt x="336" y="641"/>
                  </a:lnTo>
                  <a:lnTo>
                    <a:pt x="344" y="659"/>
                  </a:lnTo>
                  <a:lnTo>
                    <a:pt x="353" y="677"/>
                  </a:lnTo>
                  <a:lnTo>
                    <a:pt x="363" y="694"/>
                  </a:lnTo>
                  <a:lnTo>
                    <a:pt x="375" y="708"/>
                  </a:lnTo>
                  <a:lnTo>
                    <a:pt x="389" y="723"/>
                  </a:lnTo>
                  <a:lnTo>
                    <a:pt x="404" y="737"/>
                  </a:lnTo>
                  <a:lnTo>
                    <a:pt x="418" y="749"/>
                  </a:lnTo>
                  <a:lnTo>
                    <a:pt x="435" y="760"/>
                  </a:lnTo>
                  <a:lnTo>
                    <a:pt x="453" y="768"/>
                  </a:lnTo>
                  <a:lnTo>
                    <a:pt x="471" y="776"/>
                  </a:lnTo>
                  <a:lnTo>
                    <a:pt x="490" y="782"/>
                  </a:lnTo>
                  <a:lnTo>
                    <a:pt x="509" y="787"/>
                  </a:lnTo>
                  <a:lnTo>
                    <a:pt x="530" y="791"/>
                  </a:lnTo>
                  <a:lnTo>
                    <a:pt x="530" y="678"/>
                  </a:lnTo>
                  <a:lnTo>
                    <a:pt x="530" y="678"/>
                  </a:lnTo>
                  <a:close/>
                  <a:moveTo>
                    <a:pt x="436" y="530"/>
                  </a:moveTo>
                  <a:lnTo>
                    <a:pt x="436" y="530"/>
                  </a:lnTo>
                  <a:lnTo>
                    <a:pt x="441" y="513"/>
                  </a:lnTo>
                  <a:lnTo>
                    <a:pt x="448" y="497"/>
                  </a:lnTo>
                  <a:lnTo>
                    <a:pt x="458" y="482"/>
                  </a:lnTo>
                  <a:lnTo>
                    <a:pt x="470" y="469"/>
                  </a:lnTo>
                  <a:lnTo>
                    <a:pt x="470" y="469"/>
                  </a:lnTo>
                  <a:lnTo>
                    <a:pt x="483" y="458"/>
                  </a:lnTo>
                  <a:lnTo>
                    <a:pt x="497" y="448"/>
                  </a:lnTo>
                  <a:lnTo>
                    <a:pt x="513" y="441"/>
                  </a:lnTo>
                  <a:lnTo>
                    <a:pt x="530" y="436"/>
                  </a:lnTo>
                  <a:lnTo>
                    <a:pt x="530" y="322"/>
                  </a:lnTo>
                  <a:lnTo>
                    <a:pt x="530" y="322"/>
                  </a:lnTo>
                  <a:lnTo>
                    <a:pt x="509" y="326"/>
                  </a:lnTo>
                  <a:lnTo>
                    <a:pt x="490" y="331"/>
                  </a:lnTo>
                  <a:lnTo>
                    <a:pt x="471" y="337"/>
                  </a:lnTo>
                  <a:lnTo>
                    <a:pt x="453" y="345"/>
                  </a:lnTo>
                  <a:lnTo>
                    <a:pt x="436" y="355"/>
                  </a:lnTo>
                  <a:lnTo>
                    <a:pt x="419" y="365"/>
                  </a:lnTo>
                  <a:lnTo>
                    <a:pt x="404" y="377"/>
                  </a:lnTo>
                  <a:lnTo>
                    <a:pt x="389" y="391"/>
                  </a:lnTo>
                  <a:lnTo>
                    <a:pt x="376" y="405"/>
                  </a:lnTo>
                  <a:lnTo>
                    <a:pt x="364" y="419"/>
                  </a:lnTo>
                  <a:lnTo>
                    <a:pt x="353" y="436"/>
                  </a:lnTo>
                  <a:lnTo>
                    <a:pt x="344" y="453"/>
                  </a:lnTo>
                  <a:lnTo>
                    <a:pt x="337" y="471"/>
                  </a:lnTo>
                  <a:lnTo>
                    <a:pt x="330" y="490"/>
                  </a:lnTo>
                  <a:lnTo>
                    <a:pt x="325" y="509"/>
                  </a:lnTo>
                  <a:lnTo>
                    <a:pt x="322" y="530"/>
                  </a:lnTo>
                  <a:lnTo>
                    <a:pt x="436" y="530"/>
                  </a:lnTo>
                  <a:lnTo>
                    <a:pt x="436" y="530"/>
                  </a:lnTo>
                  <a:close/>
                  <a:moveTo>
                    <a:pt x="608" y="506"/>
                  </a:moveTo>
                  <a:lnTo>
                    <a:pt x="608" y="506"/>
                  </a:lnTo>
                  <a:lnTo>
                    <a:pt x="598" y="497"/>
                  </a:lnTo>
                  <a:lnTo>
                    <a:pt x="585" y="490"/>
                  </a:lnTo>
                  <a:lnTo>
                    <a:pt x="572" y="487"/>
                  </a:lnTo>
                  <a:lnTo>
                    <a:pt x="564" y="485"/>
                  </a:lnTo>
                  <a:lnTo>
                    <a:pt x="557" y="485"/>
                  </a:lnTo>
                  <a:lnTo>
                    <a:pt x="557" y="485"/>
                  </a:lnTo>
                  <a:lnTo>
                    <a:pt x="550" y="485"/>
                  </a:lnTo>
                  <a:lnTo>
                    <a:pt x="543" y="487"/>
                  </a:lnTo>
                  <a:lnTo>
                    <a:pt x="530" y="490"/>
                  </a:lnTo>
                  <a:lnTo>
                    <a:pt x="516" y="497"/>
                  </a:lnTo>
                  <a:lnTo>
                    <a:pt x="507" y="506"/>
                  </a:lnTo>
                  <a:lnTo>
                    <a:pt x="507" y="506"/>
                  </a:lnTo>
                  <a:lnTo>
                    <a:pt x="497" y="516"/>
                  </a:lnTo>
                  <a:lnTo>
                    <a:pt x="491" y="528"/>
                  </a:lnTo>
                  <a:lnTo>
                    <a:pt x="487" y="543"/>
                  </a:lnTo>
                  <a:lnTo>
                    <a:pt x="485" y="550"/>
                  </a:lnTo>
                  <a:lnTo>
                    <a:pt x="485" y="557"/>
                  </a:lnTo>
                  <a:lnTo>
                    <a:pt x="485" y="557"/>
                  </a:lnTo>
                  <a:lnTo>
                    <a:pt x="485" y="564"/>
                  </a:lnTo>
                  <a:lnTo>
                    <a:pt x="487" y="572"/>
                  </a:lnTo>
                  <a:lnTo>
                    <a:pt x="491" y="585"/>
                  </a:lnTo>
                  <a:lnTo>
                    <a:pt x="497" y="597"/>
                  </a:lnTo>
                  <a:lnTo>
                    <a:pt x="507" y="608"/>
                  </a:lnTo>
                  <a:lnTo>
                    <a:pt x="507" y="608"/>
                  </a:lnTo>
                  <a:lnTo>
                    <a:pt x="516" y="617"/>
                  </a:lnTo>
                  <a:lnTo>
                    <a:pt x="530" y="623"/>
                  </a:lnTo>
                  <a:lnTo>
                    <a:pt x="543" y="628"/>
                  </a:lnTo>
                  <a:lnTo>
                    <a:pt x="550" y="628"/>
                  </a:lnTo>
                  <a:lnTo>
                    <a:pt x="557" y="629"/>
                  </a:lnTo>
                  <a:lnTo>
                    <a:pt x="557" y="629"/>
                  </a:lnTo>
                  <a:lnTo>
                    <a:pt x="564" y="628"/>
                  </a:lnTo>
                  <a:lnTo>
                    <a:pt x="572" y="628"/>
                  </a:lnTo>
                  <a:lnTo>
                    <a:pt x="585" y="623"/>
                  </a:lnTo>
                  <a:lnTo>
                    <a:pt x="598" y="617"/>
                  </a:lnTo>
                  <a:lnTo>
                    <a:pt x="608" y="608"/>
                  </a:lnTo>
                  <a:lnTo>
                    <a:pt x="608" y="608"/>
                  </a:lnTo>
                  <a:lnTo>
                    <a:pt x="617" y="597"/>
                  </a:lnTo>
                  <a:lnTo>
                    <a:pt x="623" y="585"/>
                  </a:lnTo>
                  <a:lnTo>
                    <a:pt x="628" y="572"/>
                  </a:lnTo>
                  <a:lnTo>
                    <a:pt x="629" y="564"/>
                  </a:lnTo>
                  <a:lnTo>
                    <a:pt x="629" y="557"/>
                  </a:lnTo>
                  <a:lnTo>
                    <a:pt x="629" y="557"/>
                  </a:lnTo>
                  <a:lnTo>
                    <a:pt x="629" y="550"/>
                  </a:lnTo>
                  <a:lnTo>
                    <a:pt x="628" y="543"/>
                  </a:lnTo>
                  <a:lnTo>
                    <a:pt x="623" y="528"/>
                  </a:lnTo>
                  <a:lnTo>
                    <a:pt x="617" y="516"/>
                  </a:lnTo>
                  <a:lnTo>
                    <a:pt x="608" y="506"/>
                  </a:lnTo>
                  <a:lnTo>
                    <a:pt x="608" y="506"/>
                  </a:lnTo>
                  <a:close/>
                  <a:moveTo>
                    <a:pt x="582" y="271"/>
                  </a:moveTo>
                  <a:lnTo>
                    <a:pt x="582" y="271"/>
                  </a:lnTo>
                  <a:lnTo>
                    <a:pt x="608" y="273"/>
                  </a:lnTo>
                  <a:lnTo>
                    <a:pt x="631" y="279"/>
                  </a:lnTo>
                  <a:lnTo>
                    <a:pt x="655" y="288"/>
                  </a:lnTo>
                  <a:lnTo>
                    <a:pt x="678" y="297"/>
                  </a:lnTo>
                  <a:lnTo>
                    <a:pt x="701" y="308"/>
                  </a:lnTo>
                  <a:lnTo>
                    <a:pt x="721" y="321"/>
                  </a:lnTo>
                  <a:lnTo>
                    <a:pt x="741" y="337"/>
                  </a:lnTo>
                  <a:lnTo>
                    <a:pt x="759" y="353"/>
                  </a:lnTo>
                  <a:lnTo>
                    <a:pt x="775" y="371"/>
                  </a:lnTo>
                  <a:lnTo>
                    <a:pt x="791" y="391"/>
                  </a:lnTo>
                  <a:lnTo>
                    <a:pt x="804" y="411"/>
                  </a:lnTo>
                  <a:lnTo>
                    <a:pt x="816" y="433"/>
                  </a:lnTo>
                  <a:lnTo>
                    <a:pt x="826" y="455"/>
                  </a:lnTo>
                  <a:lnTo>
                    <a:pt x="833" y="479"/>
                  </a:lnTo>
                  <a:lnTo>
                    <a:pt x="839" y="504"/>
                  </a:lnTo>
                  <a:lnTo>
                    <a:pt x="842" y="530"/>
                  </a:lnTo>
                  <a:lnTo>
                    <a:pt x="954" y="530"/>
                  </a:lnTo>
                  <a:lnTo>
                    <a:pt x="954" y="530"/>
                  </a:lnTo>
                  <a:lnTo>
                    <a:pt x="953" y="512"/>
                  </a:lnTo>
                  <a:lnTo>
                    <a:pt x="950" y="492"/>
                  </a:lnTo>
                  <a:lnTo>
                    <a:pt x="947" y="475"/>
                  </a:lnTo>
                  <a:lnTo>
                    <a:pt x="942" y="458"/>
                  </a:lnTo>
                  <a:lnTo>
                    <a:pt x="937" y="440"/>
                  </a:lnTo>
                  <a:lnTo>
                    <a:pt x="932" y="423"/>
                  </a:lnTo>
                  <a:lnTo>
                    <a:pt x="925" y="406"/>
                  </a:lnTo>
                  <a:lnTo>
                    <a:pt x="918" y="389"/>
                  </a:lnTo>
                  <a:lnTo>
                    <a:pt x="911" y="374"/>
                  </a:lnTo>
                  <a:lnTo>
                    <a:pt x="902" y="358"/>
                  </a:lnTo>
                  <a:lnTo>
                    <a:pt x="893" y="343"/>
                  </a:lnTo>
                  <a:lnTo>
                    <a:pt x="883" y="328"/>
                  </a:lnTo>
                  <a:lnTo>
                    <a:pt x="872" y="314"/>
                  </a:lnTo>
                  <a:lnTo>
                    <a:pt x="862" y="300"/>
                  </a:lnTo>
                  <a:lnTo>
                    <a:pt x="850" y="286"/>
                  </a:lnTo>
                  <a:lnTo>
                    <a:pt x="838" y="274"/>
                  </a:lnTo>
                  <a:lnTo>
                    <a:pt x="826" y="261"/>
                  </a:lnTo>
                  <a:lnTo>
                    <a:pt x="811" y="250"/>
                  </a:lnTo>
                  <a:lnTo>
                    <a:pt x="798" y="240"/>
                  </a:lnTo>
                  <a:lnTo>
                    <a:pt x="784" y="229"/>
                  </a:lnTo>
                  <a:lnTo>
                    <a:pt x="769" y="219"/>
                  </a:lnTo>
                  <a:lnTo>
                    <a:pt x="754" y="210"/>
                  </a:lnTo>
                  <a:lnTo>
                    <a:pt x="738" y="201"/>
                  </a:lnTo>
                  <a:lnTo>
                    <a:pt x="723" y="193"/>
                  </a:lnTo>
                  <a:lnTo>
                    <a:pt x="706" y="187"/>
                  </a:lnTo>
                  <a:lnTo>
                    <a:pt x="689" y="180"/>
                  </a:lnTo>
                  <a:lnTo>
                    <a:pt x="672" y="174"/>
                  </a:lnTo>
                  <a:lnTo>
                    <a:pt x="654" y="169"/>
                  </a:lnTo>
                  <a:lnTo>
                    <a:pt x="636" y="165"/>
                  </a:lnTo>
                  <a:lnTo>
                    <a:pt x="618" y="162"/>
                  </a:lnTo>
                  <a:lnTo>
                    <a:pt x="600" y="159"/>
                  </a:lnTo>
                  <a:lnTo>
                    <a:pt x="582" y="158"/>
                  </a:lnTo>
                  <a:lnTo>
                    <a:pt x="582" y="271"/>
                  </a:lnTo>
                  <a:lnTo>
                    <a:pt x="582" y="271"/>
                  </a:lnTo>
                  <a:close/>
                  <a:moveTo>
                    <a:pt x="530" y="844"/>
                  </a:moveTo>
                  <a:lnTo>
                    <a:pt x="530" y="844"/>
                  </a:lnTo>
                  <a:lnTo>
                    <a:pt x="504" y="840"/>
                  </a:lnTo>
                  <a:lnTo>
                    <a:pt x="479" y="834"/>
                  </a:lnTo>
                  <a:lnTo>
                    <a:pt x="455" y="827"/>
                  </a:lnTo>
                  <a:lnTo>
                    <a:pt x="433" y="817"/>
                  </a:lnTo>
                  <a:lnTo>
                    <a:pt x="410" y="805"/>
                  </a:lnTo>
                  <a:lnTo>
                    <a:pt x="389" y="792"/>
                  </a:lnTo>
                  <a:lnTo>
                    <a:pt x="370" y="776"/>
                  </a:lnTo>
                  <a:lnTo>
                    <a:pt x="352" y="760"/>
                  </a:lnTo>
                  <a:lnTo>
                    <a:pt x="336" y="742"/>
                  </a:lnTo>
                  <a:lnTo>
                    <a:pt x="320" y="723"/>
                  </a:lnTo>
                  <a:lnTo>
                    <a:pt x="307" y="702"/>
                  </a:lnTo>
                  <a:lnTo>
                    <a:pt x="295" y="679"/>
                  </a:lnTo>
                  <a:lnTo>
                    <a:pt x="285" y="657"/>
                  </a:lnTo>
                  <a:lnTo>
                    <a:pt x="278" y="633"/>
                  </a:lnTo>
                  <a:lnTo>
                    <a:pt x="272" y="608"/>
                  </a:lnTo>
                  <a:lnTo>
                    <a:pt x="268" y="582"/>
                  </a:lnTo>
                  <a:lnTo>
                    <a:pt x="157" y="582"/>
                  </a:lnTo>
                  <a:lnTo>
                    <a:pt x="157" y="582"/>
                  </a:lnTo>
                  <a:lnTo>
                    <a:pt x="159" y="600"/>
                  </a:lnTo>
                  <a:lnTo>
                    <a:pt x="162" y="620"/>
                  </a:lnTo>
                  <a:lnTo>
                    <a:pt x="165" y="637"/>
                  </a:lnTo>
                  <a:lnTo>
                    <a:pt x="169" y="655"/>
                  </a:lnTo>
                  <a:lnTo>
                    <a:pt x="174" y="672"/>
                  </a:lnTo>
                  <a:lnTo>
                    <a:pt x="180" y="689"/>
                  </a:lnTo>
                  <a:lnTo>
                    <a:pt x="186" y="706"/>
                  </a:lnTo>
                  <a:lnTo>
                    <a:pt x="193" y="723"/>
                  </a:lnTo>
                  <a:lnTo>
                    <a:pt x="201" y="738"/>
                  </a:lnTo>
                  <a:lnTo>
                    <a:pt x="210" y="754"/>
                  </a:lnTo>
                  <a:lnTo>
                    <a:pt x="218" y="769"/>
                  </a:lnTo>
                  <a:lnTo>
                    <a:pt x="229" y="784"/>
                  </a:lnTo>
                  <a:lnTo>
                    <a:pt x="238" y="798"/>
                  </a:lnTo>
                  <a:lnTo>
                    <a:pt x="249" y="812"/>
                  </a:lnTo>
                  <a:lnTo>
                    <a:pt x="261" y="826"/>
                  </a:lnTo>
                  <a:lnTo>
                    <a:pt x="273" y="838"/>
                  </a:lnTo>
                  <a:lnTo>
                    <a:pt x="286" y="851"/>
                  </a:lnTo>
                  <a:lnTo>
                    <a:pt x="300" y="862"/>
                  </a:lnTo>
                  <a:lnTo>
                    <a:pt x="313" y="874"/>
                  </a:lnTo>
                  <a:lnTo>
                    <a:pt x="327" y="883"/>
                  </a:lnTo>
                  <a:lnTo>
                    <a:pt x="343" y="893"/>
                  </a:lnTo>
                  <a:lnTo>
                    <a:pt x="357" y="902"/>
                  </a:lnTo>
                  <a:lnTo>
                    <a:pt x="373" y="911"/>
                  </a:lnTo>
                  <a:lnTo>
                    <a:pt x="389" y="919"/>
                  </a:lnTo>
                  <a:lnTo>
                    <a:pt x="405" y="926"/>
                  </a:lnTo>
                  <a:lnTo>
                    <a:pt x="422" y="932"/>
                  </a:lnTo>
                  <a:lnTo>
                    <a:pt x="440" y="938"/>
                  </a:lnTo>
                  <a:lnTo>
                    <a:pt x="457" y="943"/>
                  </a:lnTo>
                  <a:lnTo>
                    <a:pt x="475" y="947"/>
                  </a:lnTo>
                  <a:lnTo>
                    <a:pt x="492" y="950"/>
                  </a:lnTo>
                  <a:lnTo>
                    <a:pt x="510" y="953"/>
                  </a:lnTo>
                  <a:lnTo>
                    <a:pt x="530" y="954"/>
                  </a:lnTo>
                  <a:lnTo>
                    <a:pt x="530" y="844"/>
                  </a:lnTo>
                  <a:lnTo>
                    <a:pt x="530" y="844"/>
                  </a:lnTo>
                  <a:close/>
                  <a:moveTo>
                    <a:pt x="270" y="530"/>
                  </a:moveTo>
                  <a:lnTo>
                    <a:pt x="270" y="530"/>
                  </a:lnTo>
                  <a:lnTo>
                    <a:pt x="273" y="504"/>
                  </a:lnTo>
                  <a:lnTo>
                    <a:pt x="278" y="479"/>
                  </a:lnTo>
                  <a:lnTo>
                    <a:pt x="286" y="455"/>
                  </a:lnTo>
                  <a:lnTo>
                    <a:pt x="296" y="433"/>
                  </a:lnTo>
                  <a:lnTo>
                    <a:pt x="308" y="411"/>
                  </a:lnTo>
                  <a:lnTo>
                    <a:pt x="321" y="391"/>
                  </a:lnTo>
                  <a:lnTo>
                    <a:pt x="336" y="371"/>
                  </a:lnTo>
                  <a:lnTo>
                    <a:pt x="352" y="353"/>
                  </a:lnTo>
                  <a:lnTo>
                    <a:pt x="370" y="337"/>
                  </a:lnTo>
                  <a:lnTo>
                    <a:pt x="389" y="321"/>
                  </a:lnTo>
                  <a:lnTo>
                    <a:pt x="411" y="308"/>
                  </a:lnTo>
                  <a:lnTo>
                    <a:pt x="433" y="297"/>
                  </a:lnTo>
                  <a:lnTo>
                    <a:pt x="455" y="288"/>
                  </a:lnTo>
                  <a:lnTo>
                    <a:pt x="479" y="279"/>
                  </a:lnTo>
                  <a:lnTo>
                    <a:pt x="504" y="273"/>
                  </a:lnTo>
                  <a:lnTo>
                    <a:pt x="530" y="271"/>
                  </a:lnTo>
                  <a:lnTo>
                    <a:pt x="530" y="158"/>
                  </a:lnTo>
                  <a:lnTo>
                    <a:pt x="530" y="158"/>
                  </a:lnTo>
                  <a:lnTo>
                    <a:pt x="510" y="159"/>
                  </a:lnTo>
                  <a:lnTo>
                    <a:pt x="492" y="162"/>
                  </a:lnTo>
                  <a:lnTo>
                    <a:pt x="475" y="165"/>
                  </a:lnTo>
                  <a:lnTo>
                    <a:pt x="457" y="169"/>
                  </a:lnTo>
                  <a:lnTo>
                    <a:pt x="440" y="174"/>
                  </a:lnTo>
                  <a:lnTo>
                    <a:pt x="422" y="180"/>
                  </a:lnTo>
                  <a:lnTo>
                    <a:pt x="405" y="187"/>
                  </a:lnTo>
                  <a:lnTo>
                    <a:pt x="389" y="193"/>
                  </a:lnTo>
                  <a:lnTo>
                    <a:pt x="373" y="201"/>
                  </a:lnTo>
                  <a:lnTo>
                    <a:pt x="357" y="210"/>
                  </a:lnTo>
                  <a:lnTo>
                    <a:pt x="343" y="219"/>
                  </a:lnTo>
                  <a:lnTo>
                    <a:pt x="327" y="229"/>
                  </a:lnTo>
                  <a:lnTo>
                    <a:pt x="313" y="240"/>
                  </a:lnTo>
                  <a:lnTo>
                    <a:pt x="300" y="250"/>
                  </a:lnTo>
                  <a:lnTo>
                    <a:pt x="286" y="261"/>
                  </a:lnTo>
                  <a:lnTo>
                    <a:pt x="273" y="274"/>
                  </a:lnTo>
                  <a:lnTo>
                    <a:pt x="261" y="286"/>
                  </a:lnTo>
                  <a:lnTo>
                    <a:pt x="249" y="300"/>
                  </a:lnTo>
                  <a:lnTo>
                    <a:pt x="238" y="314"/>
                  </a:lnTo>
                  <a:lnTo>
                    <a:pt x="229" y="328"/>
                  </a:lnTo>
                  <a:lnTo>
                    <a:pt x="218" y="343"/>
                  </a:lnTo>
                  <a:lnTo>
                    <a:pt x="210" y="358"/>
                  </a:lnTo>
                  <a:lnTo>
                    <a:pt x="201" y="374"/>
                  </a:lnTo>
                  <a:lnTo>
                    <a:pt x="193" y="389"/>
                  </a:lnTo>
                  <a:lnTo>
                    <a:pt x="186" y="406"/>
                  </a:lnTo>
                  <a:lnTo>
                    <a:pt x="180" y="423"/>
                  </a:lnTo>
                  <a:lnTo>
                    <a:pt x="174" y="440"/>
                  </a:lnTo>
                  <a:lnTo>
                    <a:pt x="169" y="458"/>
                  </a:lnTo>
                  <a:lnTo>
                    <a:pt x="165" y="475"/>
                  </a:lnTo>
                  <a:lnTo>
                    <a:pt x="162" y="492"/>
                  </a:lnTo>
                  <a:lnTo>
                    <a:pt x="159" y="512"/>
                  </a:lnTo>
                  <a:lnTo>
                    <a:pt x="157" y="530"/>
                  </a:lnTo>
                  <a:lnTo>
                    <a:pt x="270" y="530"/>
                  </a:lnTo>
                  <a:lnTo>
                    <a:pt x="270" y="53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2" name="Ellipse 1"/>
            <p:cNvSpPr/>
            <p:nvPr/>
          </p:nvSpPr>
          <p:spPr>
            <a:xfrm flipH="1">
              <a:off x="8636631" y="391128"/>
              <a:ext cx="92390" cy="923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0" name="Picture 2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8522056" y="5451937"/>
            <a:ext cx="377327" cy="355982"/>
          </a:xfrm>
          <a:prstGeom prst="rect">
            <a:avLst/>
          </a:prstGeom>
        </p:spPr>
      </p:pic>
      <p:sp>
        <p:nvSpPr>
          <p:cNvPr id="24" name="Espace réservé du texte 58"/>
          <p:cNvSpPr>
            <a:spLocks noGrp="1"/>
          </p:cNvSpPr>
          <p:nvPr>
            <p:ph type="body" sz="quarter" idx="21"/>
          </p:nvPr>
        </p:nvSpPr>
        <p:spPr>
          <a:xfrm>
            <a:off x="1553540" y="2297567"/>
            <a:ext cx="7293905" cy="269674"/>
          </a:xfrm>
        </p:spPr>
        <p:txBody>
          <a:bodyPr>
            <a:noAutofit/>
          </a:bodyPr>
          <a:lstStyle/>
          <a:p>
            <a:r>
              <a:rPr lang="fr-FR" sz="1800" dirty="0"/>
              <a:t>Faire le point </a:t>
            </a:r>
          </a:p>
        </p:txBody>
      </p:sp>
      <p:sp>
        <p:nvSpPr>
          <p:cNvPr id="25" name="Espace réservé du texte 68"/>
          <p:cNvSpPr>
            <a:spLocks noGrp="1"/>
          </p:cNvSpPr>
          <p:nvPr>
            <p:ph type="body" sz="quarter" idx="22"/>
          </p:nvPr>
        </p:nvSpPr>
        <p:spPr>
          <a:xfrm>
            <a:off x="1553539" y="2648073"/>
            <a:ext cx="7288358" cy="245474"/>
          </a:xfrm>
        </p:spPr>
        <p:txBody>
          <a:bodyPr>
            <a:noAutofit/>
          </a:bodyPr>
          <a:lstStyle/>
          <a:p>
            <a:pPr>
              <a:lnSpc>
                <a:spcPct val="100000"/>
              </a:lnSpc>
            </a:pPr>
            <a:r>
              <a:rPr lang="fr-FR" sz="1600" dirty="0">
                <a:solidFill>
                  <a:schemeClr val="tx2"/>
                </a:solidFill>
                <a:latin typeface="Calibri" panose="020F0502020204030204" pitchFamily="34" charset="0"/>
              </a:rPr>
              <a:t>Sur les connaissances des français sur certains aspects de la formation professionnelle</a:t>
            </a:r>
          </a:p>
        </p:txBody>
      </p:sp>
      <p:grpSp>
        <p:nvGrpSpPr>
          <p:cNvPr id="26" name="Groupe 25"/>
          <p:cNvGrpSpPr/>
          <p:nvPr/>
        </p:nvGrpSpPr>
        <p:grpSpPr>
          <a:xfrm>
            <a:off x="238500" y="2266978"/>
            <a:ext cx="1086482" cy="808283"/>
            <a:chOff x="507989" y="2032112"/>
            <a:chExt cx="933953" cy="714399"/>
          </a:xfrm>
        </p:grpSpPr>
        <p:grpSp>
          <p:nvGrpSpPr>
            <p:cNvPr id="27" name="Groupe 26"/>
            <p:cNvGrpSpPr/>
            <p:nvPr userDrawn="1"/>
          </p:nvGrpSpPr>
          <p:grpSpPr>
            <a:xfrm>
              <a:off x="507989" y="2032112"/>
              <a:ext cx="933953" cy="714399"/>
              <a:chOff x="234000" y="2359836"/>
              <a:chExt cx="933953" cy="714399"/>
            </a:xfrm>
          </p:grpSpPr>
          <p:cxnSp>
            <p:nvCxnSpPr>
              <p:cNvPr id="31" name="Straight Connector 12"/>
              <p:cNvCxnSpPr/>
              <p:nvPr/>
            </p:nvCxnSpPr>
            <p:spPr bwMode="gray">
              <a:xfrm>
                <a:off x="1167953" y="2360146"/>
                <a:ext cx="0" cy="618339"/>
              </a:xfrm>
              <a:prstGeom prst="line">
                <a:avLst/>
              </a:prstGeom>
              <a:ln>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2" name="Group 66"/>
              <p:cNvGrpSpPr/>
              <p:nvPr/>
            </p:nvGrpSpPr>
            <p:grpSpPr>
              <a:xfrm>
                <a:off x="234000" y="2359836"/>
                <a:ext cx="933952" cy="714399"/>
                <a:chOff x="234000" y="2771793"/>
                <a:chExt cx="933952" cy="714399"/>
              </a:xfrm>
            </p:grpSpPr>
            <p:cxnSp>
              <p:nvCxnSpPr>
                <p:cNvPr id="33" name="Straight Connector 13"/>
                <p:cNvCxnSpPr/>
                <p:nvPr/>
              </p:nvCxnSpPr>
              <p:spPr bwMode="gray">
                <a:xfrm>
                  <a:off x="866180" y="3081582"/>
                  <a:ext cx="301772" cy="0"/>
                </a:xfrm>
                <a:prstGeom prst="line">
                  <a:avLst/>
                </a:prstGeom>
                <a:ln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34" name="Oval 9"/>
                <p:cNvSpPr/>
                <p:nvPr/>
              </p:nvSpPr>
              <p:spPr bwMode="gray">
                <a:xfrm>
                  <a:off x="234000" y="2771793"/>
                  <a:ext cx="674546" cy="7143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p>
              </p:txBody>
            </p:sp>
          </p:grpSp>
        </p:grpSp>
        <p:grpSp>
          <p:nvGrpSpPr>
            <p:cNvPr id="28" name="Groupe 27"/>
            <p:cNvGrpSpPr/>
            <p:nvPr userDrawn="1"/>
          </p:nvGrpSpPr>
          <p:grpSpPr>
            <a:xfrm>
              <a:off x="649157" y="2160213"/>
              <a:ext cx="435044" cy="453116"/>
              <a:chOff x="8309635" y="98423"/>
              <a:chExt cx="765027" cy="796808"/>
            </a:xfrm>
            <a:solidFill>
              <a:schemeClr val="bg1"/>
            </a:solidFill>
          </p:grpSpPr>
          <p:sp>
            <p:nvSpPr>
              <p:cNvPr id="29" name="Freeform 6"/>
              <p:cNvSpPr>
                <a:spLocks noEditPoints="1"/>
              </p:cNvSpPr>
              <p:nvPr/>
            </p:nvSpPr>
            <p:spPr bwMode="auto">
              <a:xfrm>
                <a:off x="8309635" y="98423"/>
                <a:ext cx="765027" cy="796808"/>
              </a:xfrm>
              <a:custGeom>
                <a:avLst/>
                <a:gdLst>
                  <a:gd name="T0" fmla="*/ 1238 w 1239"/>
                  <a:gd name="T1" fmla="*/ 1158 h 1242"/>
                  <a:gd name="T2" fmla="*/ 1218 w 1239"/>
                  <a:gd name="T3" fmla="*/ 1221 h 1242"/>
                  <a:gd name="T4" fmla="*/ 1169 w 1239"/>
                  <a:gd name="T5" fmla="*/ 1242 h 1242"/>
                  <a:gd name="T6" fmla="*/ 907 w 1239"/>
                  <a:gd name="T7" fmla="*/ 1010 h 1242"/>
                  <a:gd name="T8" fmla="*/ 524 w 1239"/>
                  <a:gd name="T9" fmla="*/ 0 h 1242"/>
                  <a:gd name="T10" fmla="*/ 654 w 1239"/>
                  <a:gd name="T11" fmla="*/ 16 h 1242"/>
                  <a:gd name="T12" fmla="*/ 773 w 1239"/>
                  <a:gd name="T13" fmla="*/ 64 h 1242"/>
                  <a:gd name="T14" fmla="*/ 876 w 1239"/>
                  <a:gd name="T15" fmla="*/ 136 h 1242"/>
                  <a:gd name="T16" fmla="*/ 957 w 1239"/>
                  <a:gd name="T17" fmla="*/ 231 h 1242"/>
                  <a:gd name="T18" fmla="*/ 1016 w 1239"/>
                  <a:gd name="T19" fmla="*/ 345 h 1242"/>
                  <a:gd name="T20" fmla="*/ 1045 w 1239"/>
                  <a:gd name="T21" fmla="*/ 471 h 1242"/>
                  <a:gd name="T22" fmla="*/ 1046 w 1239"/>
                  <a:gd name="T23" fmla="*/ 570 h 1242"/>
                  <a:gd name="T24" fmla="*/ 1026 w 1239"/>
                  <a:gd name="T25" fmla="*/ 676 h 1242"/>
                  <a:gd name="T26" fmla="*/ 985 w 1239"/>
                  <a:gd name="T27" fmla="*/ 773 h 1242"/>
                  <a:gd name="T28" fmla="*/ 978 w 1239"/>
                  <a:gd name="T29" fmla="*/ 882 h 1242"/>
                  <a:gd name="T30" fmla="*/ 808 w 1239"/>
                  <a:gd name="T31" fmla="*/ 966 h 1242"/>
                  <a:gd name="T32" fmla="*/ 714 w 1239"/>
                  <a:gd name="T33" fmla="*/ 1015 h 1242"/>
                  <a:gd name="T34" fmla="*/ 611 w 1239"/>
                  <a:gd name="T35" fmla="*/ 1042 h 1242"/>
                  <a:gd name="T36" fmla="*/ 524 w 1239"/>
                  <a:gd name="T37" fmla="*/ 1050 h 1242"/>
                  <a:gd name="T38" fmla="*/ 393 w 1239"/>
                  <a:gd name="T39" fmla="*/ 1033 h 1242"/>
                  <a:gd name="T40" fmla="*/ 274 w 1239"/>
                  <a:gd name="T41" fmla="*/ 986 h 1242"/>
                  <a:gd name="T42" fmla="*/ 172 w 1239"/>
                  <a:gd name="T43" fmla="*/ 913 h 1242"/>
                  <a:gd name="T44" fmla="*/ 90 w 1239"/>
                  <a:gd name="T45" fmla="*/ 818 h 1242"/>
                  <a:gd name="T46" fmla="*/ 32 w 1239"/>
                  <a:gd name="T47" fmla="*/ 706 h 1242"/>
                  <a:gd name="T48" fmla="*/ 2 w 1239"/>
                  <a:gd name="T49" fmla="*/ 579 h 1242"/>
                  <a:gd name="T50" fmla="*/ 2 w 1239"/>
                  <a:gd name="T51" fmla="*/ 471 h 1242"/>
                  <a:gd name="T52" fmla="*/ 32 w 1239"/>
                  <a:gd name="T53" fmla="*/ 345 h 1242"/>
                  <a:gd name="T54" fmla="*/ 90 w 1239"/>
                  <a:gd name="T55" fmla="*/ 231 h 1242"/>
                  <a:gd name="T56" fmla="*/ 172 w 1239"/>
                  <a:gd name="T57" fmla="*/ 136 h 1242"/>
                  <a:gd name="T58" fmla="*/ 274 w 1239"/>
                  <a:gd name="T59" fmla="*/ 64 h 1242"/>
                  <a:gd name="T60" fmla="*/ 393 w 1239"/>
                  <a:gd name="T61" fmla="*/ 16 h 1242"/>
                  <a:gd name="T62" fmla="*/ 524 w 1239"/>
                  <a:gd name="T63" fmla="*/ 0 h 1242"/>
                  <a:gd name="T64" fmla="*/ 806 w 1239"/>
                  <a:gd name="T65" fmla="*/ 181 h 1242"/>
                  <a:gd name="T66" fmla="*/ 717 w 1239"/>
                  <a:gd name="T67" fmla="*/ 124 h 1242"/>
                  <a:gd name="T68" fmla="*/ 613 w 1239"/>
                  <a:gd name="T69" fmla="*/ 89 h 1242"/>
                  <a:gd name="T70" fmla="*/ 524 w 1239"/>
                  <a:gd name="T71" fmla="*/ 80 h 1242"/>
                  <a:gd name="T72" fmla="*/ 434 w 1239"/>
                  <a:gd name="T73" fmla="*/ 89 h 1242"/>
                  <a:gd name="T74" fmla="*/ 332 w 1239"/>
                  <a:gd name="T75" fmla="*/ 124 h 1242"/>
                  <a:gd name="T76" fmla="*/ 242 w 1239"/>
                  <a:gd name="T77" fmla="*/ 181 h 1242"/>
                  <a:gd name="T78" fmla="*/ 181 w 1239"/>
                  <a:gd name="T79" fmla="*/ 242 h 1242"/>
                  <a:gd name="T80" fmla="*/ 123 w 1239"/>
                  <a:gd name="T81" fmla="*/ 332 h 1242"/>
                  <a:gd name="T82" fmla="*/ 89 w 1239"/>
                  <a:gd name="T83" fmla="*/ 435 h 1242"/>
                  <a:gd name="T84" fmla="*/ 80 w 1239"/>
                  <a:gd name="T85" fmla="*/ 525 h 1242"/>
                  <a:gd name="T86" fmla="*/ 89 w 1239"/>
                  <a:gd name="T87" fmla="*/ 615 h 1242"/>
                  <a:gd name="T88" fmla="*/ 123 w 1239"/>
                  <a:gd name="T89" fmla="*/ 718 h 1242"/>
                  <a:gd name="T90" fmla="*/ 181 w 1239"/>
                  <a:gd name="T91" fmla="*/ 808 h 1242"/>
                  <a:gd name="T92" fmla="*/ 242 w 1239"/>
                  <a:gd name="T93" fmla="*/ 868 h 1242"/>
                  <a:gd name="T94" fmla="*/ 332 w 1239"/>
                  <a:gd name="T95" fmla="*/ 926 h 1242"/>
                  <a:gd name="T96" fmla="*/ 434 w 1239"/>
                  <a:gd name="T97" fmla="*/ 961 h 1242"/>
                  <a:gd name="T98" fmla="*/ 524 w 1239"/>
                  <a:gd name="T99" fmla="*/ 970 h 1242"/>
                  <a:gd name="T100" fmla="*/ 634 w 1239"/>
                  <a:gd name="T101" fmla="*/ 956 h 1242"/>
                  <a:gd name="T102" fmla="*/ 735 w 1239"/>
                  <a:gd name="T103" fmla="*/ 916 h 1242"/>
                  <a:gd name="T104" fmla="*/ 823 w 1239"/>
                  <a:gd name="T105" fmla="*/ 855 h 1242"/>
                  <a:gd name="T106" fmla="*/ 879 w 1239"/>
                  <a:gd name="T107" fmla="*/ 791 h 1242"/>
                  <a:gd name="T108" fmla="*/ 932 w 1239"/>
                  <a:gd name="T109" fmla="*/ 698 h 1242"/>
                  <a:gd name="T110" fmla="*/ 962 w 1239"/>
                  <a:gd name="T111" fmla="*/ 592 h 1242"/>
                  <a:gd name="T112" fmla="*/ 967 w 1239"/>
                  <a:gd name="T113" fmla="*/ 502 h 1242"/>
                  <a:gd name="T114" fmla="*/ 947 w 1239"/>
                  <a:gd name="T115" fmla="*/ 392 h 1242"/>
                  <a:gd name="T116" fmla="*/ 904 w 1239"/>
                  <a:gd name="T117" fmla="*/ 295 h 1242"/>
                  <a:gd name="T118" fmla="*/ 838 w 1239"/>
                  <a:gd name="T119" fmla="*/ 21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9" h="1242">
                    <a:moveTo>
                      <a:pt x="1218" y="1122"/>
                    </a:moveTo>
                    <a:lnTo>
                      <a:pt x="1218" y="1122"/>
                    </a:lnTo>
                    <a:lnTo>
                      <a:pt x="1228" y="1133"/>
                    </a:lnTo>
                    <a:lnTo>
                      <a:pt x="1234" y="1146"/>
                    </a:lnTo>
                    <a:lnTo>
                      <a:pt x="1238" y="1158"/>
                    </a:lnTo>
                    <a:lnTo>
                      <a:pt x="1239" y="1172"/>
                    </a:lnTo>
                    <a:lnTo>
                      <a:pt x="1238" y="1186"/>
                    </a:lnTo>
                    <a:lnTo>
                      <a:pt x="1234" y="1198"/>
                    </a:lnTo>
                    <a:lnTo>
                      <a:pt x="1228" y="1211"/>
                    </a:lnTo>
                    <a:lnTo>
                      <a:pt x="1218" y="1221"/>
                    </a:lnTo>
                    <a:lnTo>
                      <a:pt x="1218" y="1221"/>
                    </a:lnTo>
                    <a:lnTo>
                      <a:pt x="1208" y="1231"/>
                    </a:lnTo>
                    <a:lnTo>
                      <a:pt x="1195" y="1237"/>
                    </a:lnTo>
                    <a:lnTo>
                      <a:pt x="1183" y="1241"/>
                    </a:lnTo>
                    <a:lnTo>
                      <a:pt x="1169" y="1242"/>
                    </a:lnTo>
                    <a:lnTo>
                      <a:pt x="1155" y="1241"/>
                    </a:lnTo>
                    <a:lnTo>
                      <a:pt x="1143" y="1237"/>
                    </a:lnTo>
                    <a:lnTo>
                      <a:pt x="1131" y="1231"/>
                    </a:lnTo>
                    <a:lnTo>
                      <a:pt x="1119" y="1221"/>
                    </a:lnTo>
                    <a:lnTo>
                      <a:pt x="907" y="1010"/>
                    </a:lnTo>
                    <a:lnTo>
                      <a:pt x="1007" y="910"/>
                    </a:lnTo>
                    <a:lnTo>
                      <a:pt x="1218" y="1122"/>
                    </a:lnTo>
                    <a:lnTo>
                      <a:pt x="1218" y="1122"/>
                    </a:lnTo>
                    <a:close/>
                    <a:moveTo>
                      <a:pt x="524" y="0"/>
                    </a:moveTo>
                    <a:lnTo>
                      <a:pt x="524" y="0"/>
                    </a:lnTo>
                    <a:lnTo>
                      <a:pt x="551" y="1"/>
                    </a:lnTo>
                    <a:lnTo>
                      <a:pt x="577" y="2"/>
                    </a:lnTo>
                    <a:lnTo>
                      <a:pt x="603" y="6"/>
                    </a:lnTo>
                    <a:lnTo>
                      <a:pt x="629" y="11"/>
                    </a:lnTo>
                    <a:lnTo>
                      <a:pt x="654" y="16"/>
                    </a:lnTo>
                    <a:lnTo>
                      <a:pt x="679" y="24"/>
                    </a:lnTo>
                    <a:lnTo>
                      <a:pt x="704" y="32"/>
                    </a:lnTo>
                    <a:lnTo>
                      <a:pt x="728" y="41"/>
                    </a:lnTo>
                    <a:lnTo>
                      <a:pt x="750" y="52"/>
                    </a:lnTo>
                    <a:lnTo>
                      <a:pt x="773" y="64"/>
                    </a:lnTo>
                    <a:lnTo>
                      <a:pt x="795" y="76"/>
                    </a:lnTo>
                    <a:lnTo>
                      <a:pt x="816" y="90"/>
                    </a:lnTo>
                    <a:lnTo>
                      <a:pt x="836" y="105"/>
                    </a:lnTo>
                    <a:lnTo>
                      <a:pt x="856" y="120"/>
                    </a:lnTo>
                    <a:lnTo>
                      <a:pt x="876" y="136"/>
                    </a:lnTo>
                    <a:lnTo>
                      <a:pt x="894" y="154"/>
                    </a:lnTo>
                    <a:lnTo>
                      <a:pt x="911" y="172"/>
                    </a:lnTo>
                    <a:lnTo>
                      <a:pt x="927" y="191"/>
                    </a:lnTo>
                    <a:lnTo>
                      <a:pt x="944" y="211"/>
                    </a:lnTo>
                    <a:lnTo>
                      <a:pt x="957" y="231"/>
                    </a:lnTo>
                    <a:lnTo>
                      <a:pt x="971" y="252"/>
                    </a:lnTo>
                    <a:lnTo>
                      <a:pt x="983" y="275"/>
                    </a:lnTo>
                    <a:lnTo>
                      <a:pt x="996" y="297"/>
                    </a:lnTo>
                    <a:lnTo>
                      <a:pt x="1006" y="321"/>
                    </a:lnTo>
                    <a:lnTo>
                      <a:pt x="1016" y="345"/>
                    </a:lnTo>
                    <a:lnTo>
                      <a:pt x="1023" y="369"/>
                    </a:lnTo>
                    <a:lnTo>
                      <a:pt x="1031" y="394"/>
                    </a:lnTo>
                    <a:lnTo>
                      <a:pt x="1037" y="420"/>
                    </a:lnTo>
                    <a:lnTo>
                      <a:pt x="1041" y="445"/>
                    </a:lnTo>
                    <a:lnTo>
                      <a:pt x="1045" y="471"/>
                    </a:lnTo>
                    <a:lnTo>
                      <a:pt x="1047" y="499"/>
                    </a:lnTo>
                    <a:lnTo>
                      <a:pt x="1047" y="525"/>
                    </a:lnTo>
                    <a:lnTo>
                      <a:pt x="1047" y="525"/>
                    </a:lnTo>
                    <a:lnTo>
                      <a:pt x="1047" y="547"/>
                    </a:lnTo>
                    <a:lnTo>
                      <a:pt x="1046" y="570"/>
                    </a:lnTo>
                    <a:lnTo>
                      <a:pt x="1043" y="591"/>
                    </a:lnTo>
                    <a:lnTo>
                      <a:pt x="1040" y="612"/>
                    </a:lnTo>
                    <a:lnTo>
                      <a:pt x="1036" y="633"/>
                    </a:lnTo>
                    <a:lnTo>
                      <a:pt x="1031" y="655"/>
                    </a:lnTo>
                    <a:lnTo>
                      <a:pt x="1026" y="676"/>
                    </a:lnTo>
                    <a:lnTo>
                      <a:pt x="1018" y="696"/>
                    </a:lnTo>
                    <a:lnTo>
                      <a:pt x="1012" y="716"/>
                    </a:lnTo>
                    <a:lnTo>
                      <a:pt x="1003" y="736"/>
                    </a:lnTo>
                    <a:lnTo>
                      <a:pt x="995" y="755"/>
                    </a:lnTo>
                    <a:lnTo>
                      <a:pt x="985" y="773"/>
                    </a:lnTo>
                    <a:lnTo>
                      <a:pt x="975" y="791"/>
                    </a:lnTo>
                    <a:lnTo>
                      <a:pt x="964" y="810"/>
                    </a:lnTo>
                    <a:lnTo>
                      <a:pt x="952" y="826"/>
                    </a:lnTo>
                    <a:lnTo>
                      <a:pt x="940" y="843"/>
                    </a:lnTo>
                    <a:lnTo>
                      <a:pt x="978" y="882"/>
                    </a:lnTo>
                    <a:lnTo>
                      <a:pt x="880" y="981"/>
                    </a:lnTo>
                    <a:lnTo>
                      <a:pt x="841" y="942"/>
                    </a:lnTo>
                    <a:lnTo>
                      <a:pt x="841" y="942"/>
                    </a:lnTo>
                    <a:lnTo>
                      <a:pt x="824" y="955"/>
                    </a:lnTo>
                    <a:lnTo>
                      <a:pt x="808" y="966"/>
                    </a:lnTo>
                    <a:lnTo>
                      <a:pt x="789" y="977"/>
                    </a:lnTo>
                    <a:lnTo>
                      <a:pt x="772" y="987"/>
                    </a:lnTo>
                    <a:lnTo>
                      <a:pt x="753" y="997"/>
                    </a:lnTo>
                    <a:lnTo>
                      <a:pt x="734" y="1006"/>
                    </a:lnTo>
                    <a:lnTo>
                      <a:pt x="714" y="1015"/>
                    </a:lnTo>
                    <a:lnTo>
                      <a:pt x="694" y="1021"/>
                    </a:lnTo>
                    <a:lnTo>
                      <a:pt x="674" y="1028"/>
                    </a:lnTo>
                    <a:lnTo>
                      <a:pt x="653" y="1033"/>
                    </a:lnTo>
                    <a:lnTo>
                      <a:pt x="632" y="1038"/>
                    </a:lnTo>
                    <a:lnTo>
                      <a:pt x="611" y="1042"/>
                    </a:lnTo>
                    <a:lnTo>
                      <a:pt x="590" y="1046"/>
                    </a:lnTo>
                    <a:lnTo>
                      <a:pt x="568" y="1048"/>
                    </a:lnTo>
                    <a:lnTo>
                      <a:pt x="546" y="1050"/>
                    </a:lnTo>
                    <a:lnTo>
                      <a:pt x="524" y="1050"/>
                    </a:lnTo>
                    <a:lnTo>
                      <a:pt x="524" y="1050"/>
                    </a:lnTo>
                    <a:lnTo>
                      <a:pt x="497" y="1050"/>
                    </a:lnTo>
                    <a:lnTo>
                      <a:pt x="470" y="1047"/>
                    </a:lnTo>
                    <a:lnTo>
                      <a:pt x="444" y="1043"/>
                    </a:lnTo>
                    <a:lnTo>
                      <a:pt x="419" y="1040"/>
                    </a:lnTo>
                    <a:lnTo>
                      <a:pt x="393" y="1033"/>
                    </a:lnTo>
                    <a:lnTo>
                      <a:pt x="368" y="1026"/>
                    </a:lnTo>
                    <a:lnTo>
                      <a:pt x="344" y="1018"/>
                    </a:lnTo>
                    <a:lnTo>
                      <a:pt x="320" y="1008"/>
                    </a:lnTo>
                    <a:lnTo>
                      <a:pt x="297" y="998"/>
                    </a:lnTo>
                    <a:lnTo>
                      <a:pt x="274" y="986"/>
                    </a:lnTo>
                    <a:lnTo>
                      <a:pt x="252" y="973"/>
                    </a:lnTo>
                    <a:lnTo>
                      <a:pt x="231" y="960"/>
                    </a:lnTo>
                    <a:lnTo>
                      <a:pt x="211" y="946"/>
                    </a:lnTo>
                    <a:lnTo>
                      <a:pt x="191" y="930"/>
                    </a:lnTo>
                    <a:lnTo>
                      <a:pt x="172" y="913"/>
                    </a:lnTo>
                    <a:lnTo>
                      <a:pt x="153" y="896"/>
                    </a:lnTo>
                    <a:lnTo>
                      <a:pt x="136" y="878"/>
                    </a:lnTo>
                    <a:lnTo>
                      <a:pt x="120" y="858"/>
                    </a:lnTo>
                    <a:lnTo>
                      <a:pt x="105" y="838"/>
                    </a:lnTo>
                    <a:lnTo>
                      <a:pt x="90" y="818"/>
                    </a:lnTo>
                    <a:lnTo>
                      <a:pt x="76" y="797"/>
                    </a:lnTo>
                    <a:lnTo>
                      <a:pt x="64" y="775"/>
                    </a:lnTo>
                    <a:lnTo>
                      <a:pt x="52" y="752"/>
                    </a:lnTo>
                    <a:lnTo>
                      <a:pt x="41" y="730"/>
                    </a:lnTo>
                    <a:lnTo>
                      <a:pt x="32" y="706"/>
                    </a:lnTo>
                    <a:lnTo>
                      <a:pt x="24" y="681"/>
                    </a:lnTo>
                    <a:lnTo>
                      <a:pt x="16" y="656"/>
                    </a:lnTo>
                    <a:lnTo>
                      <a:pt x="11" y="631"/>
                    </a:lnTo>
                    <a:lnTo>
                      <a:pt x="6" y="605"/>
                    </a:lnTo>
                    <a:lnTo>
                      <a:pt x="2" y="579"/>
                    </a:lnTo>
                    <a:lnTo>
                      <a:pt x="1" y="552"/>
                    </a:lnTo>
                    <a:lnTo>
                      <a:pt x="0" y="525"/>
                    </a:lnTo>
                    <a:lnTo>
                      <a:pt x="0" y="525"/>
                    </a:lnTo>
                    <a:lnTo>
                      <a:pt x="1" y="499"/>
                    </a:lnTo>
                    <a:lnTo>
                      <a:pt x="2" y="471"/>
                    </a:lnTo>
                    <a:lnTo>
                      <a:pt x="6" y="445"/>
                    </a:lnTo>
                    <a:lnTo>
                      <a:pt x="11" y="420"/>
                    </a:lnTo>
                    <a:lnTo>
                      <a:pt x="16" y="394"/>
                    </a:lnTo>
                    <a:lnTo>
                      <a:pt x="24" y="369"/>
                    </a:lnTo>
                    <a:lnTo>
                      <a:pt x="32" y="345"/>
                    </a:lnTo>
                    <a:lnTo>
                      <a:pt x="41" y="321"/>
                    </a:lnTo>
                    <a:lnTo>
                      <a:pt x="52" y="297"/>
                    </a:lnTo>
                    <a:lnTo>
                      <a:pt x="64" y="275"/>
                    </a:lnTo>
                    <a:lnTo>
                      <a:pt x="76" y="252"/>
                    </a:lnTo>
                    <a:lnTo>
                      <a:pt x="90" y="231"/>
                    </a:lnTo>
                    <a:lnTo>
                      <a:pt x="105" y="211"/>
                    </a:lnTo>
                    <a:lnTo>
                      <a:pt x="120" y="191"/>
                    </a:lnTo>
                    <a:lnTo>
                      <a:pt x="136" y="172"/>
                    </a:lnTo>
                    <a:lnTo>
                      <a:pt x="153" y="154"/>
                    </a:lnTo>
                    <a:lnTo>
                      <a:pt x="172" y="136"/>
                    </a:lnTo>
                    <a:lnTo>
                      <a:pt x="191" y="120"/>
                    </a:lnTo>
                    <a:lnTo>
                      <a:pt x="211" y="105"/>
                    </a:lnTo>
                    <a:lnTo>
                      <a:pt x="231" y="90"/>
                    </a:lnTo>
                    <a:lnTo>
                      <a:pt x="252" y="76"/>
                    </a:lnTo>
                    <a:lnTo>
                      <a:pt x="274" y="64"/>
                    </a:lnTo>
                    <a:lnTo>
                      <a:pt x="297" y="52"/>
                    </a:lnTo>
                    <a:lnTo>
                      <a:pt x="320" y="41"/>
                    </a:lnTo>
                    <a:lnTo>
                      <a:pt x="344" y="32"/>
                    </a:lnTo>
                    <a:lnTo>
                      <a:pt x="368" y="24"/>
                    </a:lnTo>
                    <a:lnTo>
                      <a:pt x="393" y="16"/>
                    </a:lnTo>
                    <a:lnTo>
                      <a:pt x="419" y="11"/>
                    </a:lnTo>
                    <a:lnTo>
                      <a:pt x="444" y="6"/>
                    </a:lnTo>
                    <a:lnTo>
                      <a:pt x="470" y="2"/>
                    </a:lnTo>
                    <a:lnTo>
                      <a:pt x="497" y="1"/>
                    </a:lnTo>
                    <a:lnTo>
                      <a:pt x="524" y="0"/>
                    </a:lnTo>
                    <a:lnTo>
                      <a:pt x="524" y="0"/>
                    </a:lnTo>
                    <a:close/>
                    <a:moveTo>
                      <a:pt x="838" y="210"/>
                    </a:moveTo>
                    <a:lnTo>
                      <a:pt x="838" y="210"/>
                    </a:lnTo>
                    <a:lnTo>
                      <a:pt x="823" y="196"/>
                    </a:lnTo>
                    <a:lnTo>
                      <a:pt x="806" y="181"/>
                    </a:lnTo>
                    <a:lnTo>
                      <a:pt x="789" y="169"/>
                    </a:lnTo>
                    <a:lnTo>
                      <a:pt x="772" y="156"/>
                    </a:lnTo>
                    <a:lnTo>
                      <a:pt x="754" y="145"/>
                    </a:lnTo>
                    <a:lnTo>
                      <a:pt x="735" y="134"/>
                    </a:lnTo>
                    <a:lnTo>
                      <a:pt x="717" y="124"/>
                    </a:lnTo>
                    <a:lnTo>
                      <a:pt x="697" y="115"/>
                    </a:lnTo>
                    <a:lnTo>
                      <a:pt x="677" y="107"/>
                    </a:lnTo>
                    <a:lnTo>
                      <a:pt x="656" y="100"/>
                    </a:lnTo>
                    <a:lnTo>
                      <a:pt x="634" y="94"/>
                    </a:lnTo>
                    <a:lnTo>
                      <a:pt x="613" y="89"/>
                    </a:lnTo>
                    <a:lnTo>
                      <a:pt x="591" y="85"/>
                    </a:lnTo>
                    <a:lnTo>
                      <a:pt x="570" y="82"/>
                    </a:lnTo>
                    <a:lnTo>
                      <a:pt x="546" y="81"/>
                    </a:lnTo>
                    <a:lnTo>
                      <a:pt x="524" y="80"/>
                    </a:lnTo>
                    <a:lnTo>
                      <a:pt x="524" y="80"/>
                    </a:lnTo>
                    <a:lnTo>
                      <a:pt x="524" y="80"/>
                    </a:lnTo>
                    <a:lnTo>
                      <a:pt x="501" y="81"/>
                    </a:lnTo>
                    <a:lnTo>
                      <a:pt x="479" y="82"/>
                    </a:lnTo>
                    <a:lnTo>
                      <a:pt x="456" y="85"/>
                    </a:lnTo>
                    <a:lnTo>
                      <a:pt x="434" y="89"/>
                    </a:lnTo>
                    <a:lnTo>
                      <a:pt x="413" y="94"/>
                    </a:lnTo>
                    <a:lnTo>
                      <a:pt x="391" y="100"/>
                    </a:lnTo>
                    <a:lnTo>
                      <a:pt x="371" y="107"/>
                    </a:lnTo>
                    <a:lnTo>
                      <a:pt x="352" y="115"/>
                    </a:lnTo>
                    <a:lnTo>
                      <a:pt x="332" y="124"/>
                    </a:lnTo>
                    <a:lnTo>
                      <a:pt x="312" y="134"/>
                    </a:lnTo>
                    <a:lnTo>
                      <a:pt x="294" y="145"/>
                    </a:lnTo>
                    <a:lnTo>
                      <a:pt x="275" y="156"/>
                    </a:lnTo>
                    <a:lnTo>
                      <a:pt x="258" y="169"/>
                    </a:lnTo>
                    <a:lnTo>
                      <a:pt x="242" y="181"/>
                    </a:lnTo>
                    <a:lnTo>
                      <a:pt x="226" y="196"/>
                    </a:lnTo>
                    <a:lnTo>
                      <a:pt x="209" y="210"/>
                    </a:lnTo>
                    <a:lnTo>
                      <a:pt x="209" y="210"/>
                    </a:lnTo>
                    <a:lnTo>
                      <a:pt x="196" y="226"/>
                    </a:lnTo>
                    <a:lnTo>
                      <a:pt x="181" y="242"/>
                    </a:lnTo>
                    <a:lnTo>
                      <a:pt x="168" y="259"/>
                    </a:lnTo>
                    <a:lnTo>
                      <a:pt x="156" y="276"/>
                    </a:lnTo>
                    <a:lnTo>
                      <a:pt x="145" y="295"/>
                    </a:lnTo>
                    <a:lnTo>
                      <a:pt x="133" y="312"/>
                    </a:lnTo>
                    <a:lnTo>
                      <a:pt x="123" y="332"/>
                    </a:lnTo>
                    <a:lnTo>
                      <a:pt x="115" y="352"/>
                    </a:lnTo>
                    <a:lnTo>
                      <a:pt x="107" y="372"/>
                    </a:lnTo>
                    <a:lnTo>
                      <a:pt x="100" y="392"/>
                    </a:lnTo>
                    <a:lnTo>
                      <a:pt x="93" y="414"/>
                    </a:lnTo>
                    <a:lnTo>
                      <a:pt x="89" y="435"/>
                    </a:lnTo>
                    <a:lnTo>
                      <a:pt x="85" y="457"/>
                    </a:lnTo>
                    <a:lnTo>
                      <a:pt x="82" y="480"/>
                    </a:lnTo>
                    <a:lnTo>
                      <a:pt x="81" y="502"/>
                    </a:lnTo>
                    <a:lnTo>
                      <a:pt x="80" y="525"/>
                    </a:lnTo>
                    <a:lnTo>
                      <a:pt x="80" y="525"/>
                    </a:lnTo>
                    <a:lnTo>
                      <a:pt x="80" y="525"/>
                    </a:lnTo>
                    <a:lnTo>
                      <a:pt x="81" y="547"/>
                    </a:lnTo>
                    <a:lnTo>
                      <a:pt x="82" y="571"/>
                    </a:lnTo>
                    <a:lnTo>
                      <a:pt x="85" y="592"/>
                    </a:lnTo>
                    <a:lnTo>
                      <a:pt x="89" y="615"/>
                    </a:lnTo>
                    <a:lnTo>
                      <a:pt x="93" y="636"/>
                    </a:lnTo>
                    <a:lnTo>
                      <a:pt x="100" y="657"/>
                    </a:lnTo>
                    <a:lnTo>
                      <a:pt x="107" y="678"/>
                    </a:lnTo>
                    <a:lnTo>
                      <a:pt x="115" y="698"/>
                    </a:lnTo>
                    <a:lnTo>
                      <a:pt x="123" y="718"/>
                    </a:lnTo>
                    <a:lnTo>
                      <a:pt x="133" y="737"/>
                    </a:lnTo>
                    <a:lnTo>
                      <a:pt x="145" y="756"/>
                    </a:lnTo>
                    <a:lnTo>
                      <a:pt x="156" y="773"/>
                    </a:lnTo>
                    <a:lnTo>
                      <a:pt x="168" y="791"/>
                    </a:lnTo>
                    <a:lnTo>
                      <a:pt x="181" y="808"/>
                    </a:lnTo>
                    <a:lnTo>
                      <a:pt x="196" y="825"/>
                    </a:lnTo>
                    <a:lnTo>
                      <a:pt x="209" y="840"/>
                    </a:lnTo>
                    <a:lnTo>
                      <a:pt x="209" y="840"/>
                    </a:lnTo>
                    <a:lnTo>
                      <a:pt x="226" y="855"/>
                    </a:lnTo>
                    <a:lnTo>
                      <a:pt x="242" y="868"/>
                    </a:lnTo>
                    <a:lnTo>
                      <a:pt x="258" y="881"/>
                    </a:lnTo>
                    <a:lnTo>
                      <a:pt x="275" y="893"/>
                    </a:lnTo>
                    <a:lnTo>
                      <a:pt x="294" y="906"/>
                    </a:lnTo>
                    <a:lnTo>
                      <a:pt x="312" y="916"/>
                    </a:lnTo>
                    <a:lnTo>
                      <a:pt x="332" y="926"/>
                    </a:lnTo>
                    <a:lnTo>
                      <a:pt x="352" y="935"/>
                    </a:lnTo>
                    <a:lnTo>
                      <a:pt x="371" y="943"/>
                    </a:lnTo>
                    <a:lnTo>
                      <a:pt x="391" y="950"/>
                    </a:lnTo>
                    <a:lnTo>
                      <a:pt x="413" y="956"/>
                    </a:lnTo>
                    <a:lnTo>
                      <a:pt x="434" y="961"/>
                    </a:lnTo>
                    <a:lnTo>
                      <a:pt x="456" y="965"/>
                    </a:lnTo>
                    <a:lnTo>
                      <a:pt x="479" y="967"/>
                    </a:lnTo>
                    <a:lnTo>
                      <a:pt x="501" y="970"/>
                    </a:lnTo>
                    <a:lnTo>
                      <a:pt x="524" y="970"/>
                    </a:lnTo>
                    <a:lnTo>
                      <a:pt x="524" y="970"/>
                    </a:lnTo>
                    <a:lnTo>
                      <a:pt x="546" y="970"/>
                    </a:lnTo>
                    <a:lnTo>
                      <a:pt x="570" y="967"/>
                    </a:lnTo>
                    <a:lnTo>
                      <a:pt x="591" y="965"/>
                    </a:lnTo>
                    <a:lnTo>
                      <a:pt x="613" y="961"/>
                    </a:lnTo>
                    <a:lnTo>
                      <a:pt x="634" y="956"/>
                    </a:lnTo>
                    <a:lnTo>
                      <a:pt x="656" y="950"/>
                    </a:lnTo>
                    <a:lnTo>
                      <a:pt x="677" y="943"/>
                    </a:lnTo>
                    <a:lnTo>
                      <a:pt x="697" y="935"/>
                    </a:lnTo>
                    <a:lnTo>
                      <a:pt x="717" y="926"/>
                    </a:lnTo>
                    <a:lnTo>
                      <a:pt x="735" y="916"/>
                    </a:lnTo>
                    <a:lnTo>
                      <a:pt x="754" y="906"/>
                    </a:lnTo>
                    <a:lnTo>
                      <a:pt x="772" y="893"/>
                    </a:lnTo>
                    <a:lnTo>
                      <a:pt x="789" y="881"/>
                    </a:lnTo>
                    <a:lnTo>
                      <a:pt x="806" y="868"/>
                    </a:lnTo>
                    <a:lnTo>
                      <a:pt x="823" y="855"/>
                    </a:lnTo>
                    <a:lnTo>
                      <a:pt x="838" y="840"/>
                    </a:lnTo>
                    <a:lnTo>
                      <a:pt x="838" y="840"/>
                    </a:lnTo>
                    <a:lnTo>
                      <a:pt x="853" y="825"/>
                    </a:lnTo>
                    <a:lnTo>
                      <a:pt x="866" y="808"/>
                    </a:lnTo>
                    <a:lnTo>
                      <a:pt x="879" y="791"/>
                    </a:lnTo>
                    <a:lnTo>
                      <a:pt x="891" y="773"/>
                    </a:lnTo>
                    <a:lnTo>
                      <a:pt x="904" y="756"/>
                    </a:lnTo>
                    <a:lnTo>
                      <a:pt x="914" y="737"/>
                    </a:lnTo>
                    <a:lnTo>
                      <a:pt x="924" y="718"/>
                    </a:lnTo>
                    <a:lnTo>
                      <a:pt x="932" y="698"/>
                    </a:lnTo>
                    <a:lnTo>
                      <a:pt x="941" y="678"/>
                    </a:lnTo>
                    <a:lnTo>
                      <a:pt x="947" y="657"/>
                    </a:lnTo>
                    <a:lnTo>
                      <a:pt x="954" y="636"/>
                    </a:lnTo>
                    <a:lnTo>
                      <a:pt x="959" y="615"/>
                    </a:lnTo>
                    <a:lnTo>
                      <a:pt x="962" y="592"/>
                    </a:lnTo>
                    <a:lnTo>
                      <a:pt x="965" y="571"/>
                    </a:lnTo>
                    <a:lnTo>
                      <a:pt x="967" y="547"/>
                    </a:lnTo>
                    <a:lnTo>
                      <a:pt x="967" y="525"/>
                    </a:lnTo>
                    <a:lnTo>
                      <a:pt x="967" y="525"/>
                    </a:lnTo>
                    <a:lnTo>
                      <a:pt x="967" y="502"/>
                    </a:lnTo>
                    <a:lnTo>
                      <a:pt x="965" y="480"/>
                    </a:lnTo>
                    <a:lnTo>
                      <a:pt x="962" y="457"/>
                    </a:lnTo>
                    <a:lnTo>
                      <a:pt x="959" y="435"/>
                    </a:lnTo>
                    <a:lnTo>
                      <a:pt x="954" y="414"/>
                    </a:lnTo>
                    <a:lnTo>
                      <a:pt x="947" y="392"/>
                    </a:lnTo>
                    <a:lnTo>
                      <a:pt x="941" y="372"/>
                    </a:lnTo>
                    <a:lnTo>
                      <a:pt x="932" y="352"/>
                    </a:lnTo>
                    <a:lnTo>
                      <a:pt x="924" y="332"/>
                    </a:lnTo>
                    <a:lnTo>
                      <a:pt x="914" y="312"/>
                    </a:lnTo>
                    <a:lnTo>
                      <a:pt x="904" y="295"/>
                    </a:lnTo>
                    <a:lnTo>
                      <a:pt x="891" y="276"/>
                    </a:lnTo>
                    <a:lnTo>
                      <a:pt x="879" y="259"/>
                    </a:lnTo>
                    <a:lnTo>
                      <a:pt x="866" y="242"/>
                    </a:lnTo>
                    <a:lnTo>
                      <a:pt x="853" y="226"/>
                    </a:lnTo>
                    <a:lnTo>
                      <a:pt x="838" y="210"/>
                    </a:lnTo>
                    <a:lnTo>
                      <a:pt x="838" y="210"/>
                    </a:lnTo>
                    <a:close/>
                  </a:path>
                </a:pathLst>
              </a:custGeom>
              <a:grpFill/>
              <a:ln>
                <a:noFill/>
              </a:ln>
            </p:spPr>
            <p:txBody>
              <a:bodyPr vert="horz" wrap="square" lIns="91440" tIns="45720" rIns="91440" bIns="45720" numCol="1" anchor="t" anchorCtr="0" compatLnSpc="1">
                <a:prstTxWarp prst="textNoShape">
                  <a:avLst/>
                </a:prstTxWarp>
              </a:bodyPr>
              <a:lstStyle/>
              <a:p>
                <a:endParaRPr lang="fr-FR" sz="2800"/>
              </a:p>
            </p:txBody>
          </p:sp>
          <p:sp>
            <p:nvSpPr>
              <p:cNvPr id="30" name="Freeform 7"/>
              <p:cNvSpPr>
                <a:spLocks noEditPoints="1"/>
              </p:cNvSpPr>
              <p:nvPr/>
            </p:nvSpPr>
            <p:spPr bwMode="auto">
              <a:xfrm>
                <a:off x="8483867" y="293688"/>
                <a:ext cx="354012" cy="342290"/>
              </a:xfrm>
              <a:custGeom>
                <a:avLst/>
                <a:gdLst>
                  <a:gd name="T0" fmla="*/ 181 w 671"/>
                  <a:gd name="T1" fmla="*/ 57 h 550"/>
                  <a:gd name="T2" fmla="*/ 311 w 671"/>
                  <a:gd name="T3" fmla="*/ 57 h 550"/>
                  <a:gd name="T4" fmla="*/ 311 w 671"/>
                  <a:gd name="T5" fmla="*/ 550 h 550"/>
                  <a:gd name="T6" fmla="*/ 311 w 671"/>
                  <a:gd name="T7" fmla="*/ 550 h 550"/>
                  <a:gd name="T8" fmla="*/ 277 w 671"/>
                  <a:gd name="T9" fmla="*/ 546 h 550"/>
                  <a:gd name="T10" fmla="*/ 245 w 671"/>
                  <a:gd name="T11" fmla="*/ 540 h 550"/>
                  <a:gd name="T12" fmla="*/ 212 w 671"/>
                  <a:gd name="T13" fmla="*/ 530 h 550"/>
                  <a:gd name="T14" fmla="*/ 181 w 671"/>
                  <a:gd name="T15" fmla="*/ 518 h 550"/>
                  <a:gd name="T16" fmla="*/ 181 w 671"/>
                  <a:gd name="T17" fmla="*/ 57 h 550"/>
                  <a:gd name="T18" fmla="*/ 181 w 671"/>
                  <a:gd name="T19" fmla="*/ 57 h 550"/>
                  <a:gd name="T20" fmla="*/ 0 w 671"/>
                  <a:gd name="T21" fmla="*/ 362 h 550"/>
                  <a:gd name="T22" fmla="*/ 0 w 671"/>
                  <a:gd name="T23" fmla="*/ 362 h 550"/>
                  <a:gd name="T24" fmla="*/ 13 w 671"/>
                  <a:gd name="T25" fmla="*/ 381 h 550"/>
                  <a:gd name="T26" fmla="*/ 26 w 671"/>
                  <a:gd name="T27" fmla="*/ 400 h 550"/>
                  <a:gd name="T28" fmla="*/ 41 w 671"/>
                  <a:gd name="T29" fmla="*/ 417 h 550"/>
                  <a:gd name="T30" fmla="*/ 58 w 671"/>
                  <a:gd name="T31" fmla="*/ 435 h 550"/>
                  <a:gd name="T32" fmla="*/ 58 w 671"/>
                  <a:gd name="T33" fmla="*/ 435 h 550"/>
                  <a:gd name="T34" fmla="*/ 74 w 671"/>
                  <a:gd name="T35" fmla="*/ 451 h 550"/>
                  <a:gd name="T36" fmla="*/ 92 w 671"/>
                  <a:gd name="T37" fmla="*/ 466 h 550"/>
                  <a:gd name="T38" fmla="*/ 111 w 671"/>
                  <a:gd name="T39" fmla="*/ 480 h 550"/>
                  <a:gd name="T40" fmla="*/ 130 w 671"/>
                  <a:gd name="T41" fmla="*/ 492 h 550"/>
                  <a:gd name="T42" fmla="*/ 130 w 671"/>
                  <a:gd name="T43" fmla="*/ 145 h 550"/>
                  <a:gd name="T44" fmla="*/ 0 w 671"/>
                  <a:gd name="T45" fmla="*/ 145 h 550"/>
                  <a:gd name="T46" fmla="*/ 0 w 671"/>
                  <a:gd name="T47" fmla="*/ 362 h 550"/>
                  <a:gd name="T48" fmla="*/ 0 w 671"/>
                  <a:gd name="T49" fmla="*/ 362 h 550"/>
                  <a:gd name="T50" fmla="*/ 360 w 671"/>
                  <a:gd name="T51" fmla="*/ 550 h 550"/>
                  <a:gd name="T52" fmla="*/ 360 w 671"/>
                  <a:gd name="T53" fmla="*/ 550 h 550"/>
                  <a:gd name="T54" fmla="*/ 394 w 671"/>
                  <a:gd name="T55" fmla="*/ 546 h 550"/>
                  <a:gd name="T56" fmla="*/ 428 w 671"/>
                  <a:gd name="T57" fmla="*/ 540 h 550"/>
                  <a:gd name="T58" fmla="*/ 460 w 671"/>
                  <a:gd name="T59" fmla="*/ 530 h 550"/>
                  <a:gd name="T60" fmla="*/ 491 w 671"/>
                  <a:gd name="T61" fmla="*/ 518 h 550"/>
                  <a:gd name="T62" fmla="*/ 491 w 671"/>
                  <a:gd name="T63" fmla="*/ 230 h 550"/>
                  <a:gd name="T64" fmla="*/ 360 w 671"/>
                  <a:gd name="T65" fmla="*/ 230 h 550"/>
                  <a:gd name="T66" fmla="*/ 360 w 671"/>
                  <a:gd name="T67" fmla="*/ 550 h 550"/>
                  <a:gd name="T68" fmla="*/ 360 w 671"/>
                  <a:gd name="T69" fmla="*/ 550 h 550"/>
                  <a:gd name="T70" fmla="*/ 541 w 671"/>
                  <a:gd name="T71" fmla="*/ 492 h 550"/>
                  <a:gd name="T72" fmla="*/ 541 w 671"/>
                  <a:gd name="T73" fmla="*/ 492 h 550"/>
                  <a:gd name="T74" fmla="*/ 561 w 671"/>
                  <a:gd name="T75" fmla="*/ 480 h 550"/>
                  <a:gd name="T76" fmla="*/ 580 w 671"/>
                  <a:gd name="T77" fmla="*/ 466 h 550"/>
                  <a:gd name="T78" fmla="*/ 597 w 671"/>
                  <a:gd name="T79" fmla="*/ 451 h 550"/>
                  <a:gd name="T80" fmla="*/ 615 w 671"/>
                  <a:gd name="T81" fmla="*/ 435 h 550"/>
                  <a:gd name="T82" fmla="*/ 615 w 671"/>
                  <a:gd name="T83" fmla="*/ 435 h 550"/>
                  <a:gd name="T84" fmla="*/ 630 w 671"/>
                  <a:gd name="T85" fmla="*/ 417 h 550"/>
                  <a:gd name="T86" fmla="*/ 645 w 671"/>
                  <a:gd name="T87" fmla="*/ 400 h 550"/>
                  <a:gd name="T88" fmla="*/ 658 w 671"/>
                  <a:gd name="T89" fmla="*/ 381 h 550"/>
                  <a:gd name="T90" fmla="*/ 671 w 671"/>
                  <a:gd name="T91" fmla="*/ 362 h 550"/>
                  <a:gd name="T92" fmla="*/ 671 w 671"/>
                  <a:gd name="T93" fmla="*/ 0 h 550"/>
                  <a:gd name="T94" fmla="*/ 541 w 671"/>
                  <a:gd name="T95" fmla="*/ 0 h 550"/>
                  <a:gd name="T96" fmla="*/ 541 w 671"/>
                  <a:gd name="T97" fmla="*/ 492 h 550"/>
                  <a:gd name="T98" fmla="*/ 541 w 671"/>
                  <a:gd name="T99" fmla="*/ 4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1" h="550">
                    <a:moveTo>
                      <a:pt x="181" y="57"/>
                    </a:moveTo>
                    <a:lnTo>
                      <a:pt x="311" y="57"/>
                    </a:lnTo>
                    <a:lnTo>
                      <a:pt x="311" y="550"/>
                    </a:lnTo>
                    <a:lnTo>
                      <a:pt x="311" y="550"/>
                    </a:lnTo>
                    <a:lnTo>
                      <a:pt x="277" y="546"/>
                    </a:lnTo>
                    <a:lnTo>
                      <a:pt x="245" y="540"/>
                    </a:lnTo>
                    <a:lnTo>
                      <a:pt x="212" y="530"/>
                    </a:lnTo>
                    <a:lnTo>
                      <a:pt x="181" y="518"/>
                    </a:lnTo>
                    <a:lnTo>
                      <a:pt x="181" y="57"/>
                    </a:lnTo>
                    <a:lnTo>
                      <a:pt x="181" y="57"/>
                    </a:lnTo>
                    <a:close/>
                    <a:moveTo>
                      <a:pt x="0" y="362"/>
                    </a:moveTo>
                    <a:lnTo>
                      <a:pt x="0" y="362"/>
                    </a:lnTo>
                    <a:lnTo>
                      <a:pt x="13" y="381"/>
                    </a:lnTo>
                    <a:lnTo>
                      <a:pt x="26" y="400"/>
                    </a:lnTo>
                    <a:lnTo>
                      <a:pt x="41" y="417"/>
                    </a:lnTo>
                    <a:lnTo>
                      <a:pt x="58" y="435"/>
                    </a:lnTo>
                    <a:lnTo>
                      <a:pt x="58" y="435"/>
                    </a:lnTo>
                    <a:lnTo>
                      <a:pt x="74" y="451"/>
                    </a:lnTo>
                    <a:lnTo>
                      <a:pt x="92" y="466"/>
                    </a:lnTo>
                    <a:lnTo>
                      <a:pt x="111" y="480"/>
                    </a:lnTo>
                    <a:lnTo>
                      <a:pt x="130" y="492"/>
                    </a:lnTo>
                    <a:lnTo>
                      <a:pt x="130" y="145"/>
                    </a:lnTo>
                    <a:lnTo>
                      <a:pt x="0" y="145"/>
                    </a:lnTo>
                    <a:lnTo>
                      <a:pt x="0" y="362"/>
                    </a:lnTo>
                    <a:lnTo>
                      <a:pt x="0" y="362"/>
                    </a:lnTo>
                    <a:close/>
                    <a:moveTo>
                      <a:pt x="360" y="550"/>
                    </a:moveTo>
                    <a:lnTo>
                      <a:pt x="360" y="550"/>
                    </a:lnTo>
                    <a:lnTo>
                      <a:pt x="394" y="546"/>
                    </a:lnTo>
                    <a:lnTo>
                      <a:pt x="428" y="540"/>
                    </a:lnTo>
                    <a:lnTo>
                      <a:pt x="460" y="530"/>
                    </a:lnTo>
                    <a:lnTo>
                      <a:pt x="491" y="518"/>
                    </a:lnTo>
                    <a:lnTo>
                      <a:pt x="491" y="230"/>
                    </a:lnTo>
                    <a:lnTo>
                      <a:pt x="360" y="230"/>
                    </a:lnTo>
                    <a:lnTo>
                      <a:pt x="360" y="550"/>
                    </a:lnTo>
                    <a:lnTo>
                      <a:pt x="360" y="550"/>
                    </a:lnTo>
                    <a:close/>
                    <a:moveTo>
                      <a:pt x="541" y="492"/>
                    </a:moveTo>
                    <a:lnTo>
                      <a:pt x="541" y="492"/>
                    </a:lnTo>
                    <a:lnTo>
                      <a:pt x="561" y="480"/>
                    </a:lnTo>
                    <a:lnTo>
                      <a:pt x="580" y="466"/>
                    </a:lnTo>
                    <a:lnTo>
                      <a:pt x="597" y="451"/>
                    </a:lnTo>
                    <a:lnTo>
                      <a:pt x="615" y="435"/>
                    </a:lnTo>
                    <a:lnTo>
                      <a:pt x="615" y="435"/>
                    </a:lnTo>
                    <a:lnTo>
                      <a:pt x="630" y="417"/>
                    </a:lnTo>
                    <a:lnTo>
                      <a:pt x="645" y="400"/>
                    </a:lnTo>
                    <a:lnTo>
                      <a:pt x="658" y="381"/>
                    </a:lnTo>
                    <a:lnTo>
                      <a:pt x="671" y="362"/>
                    </a:lnTo>
                    <a:lnTo>
                      <a:pt x="671" y="0"/>
                    </a:lnTo>
                    <a:lnTo>
                      <a:pt x="541" y="0"/>
                    </a:lnTo>
                    <a:lnTo>
                      <a:pt x="541" y="492"/>
                    </a:lnTo>
                    <a:lnTo>
                      <a:pt x="541" y="492"/>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35" name="Groupe 34"/>
          <p:cNvGrpSpPr/>
          <p:nvPr/>
        </p:nvGrpSpPr>
        <p:grpSpPr>
          <a:xfrm>
            <a:off x="400836" y="3728145"/>
            <a:ext cx="933953" cy="618959"/>
            <a:chOff x="507989" y="2935458"/>
            <a:chExt cx="933953" cy="618959"/>
          </a:xfrm>
        </p:grpSpPr>
        <p:grpSp>
          <p:nvGrpSpPr>
            <p:cNvPr id="36" name="Groupe 35"/>
            <p:cNvGrpSpPr/>
            <p:nvPr userDrawn="1"/>
          </p:nvGrpSpPr>
          <p:grpSpPr>
            <a:xfrm>
              <a:off x="507989" y="2935458"/>
              <a:ext cx="933953" cy="618959"/>
              <a:chOff x="1313500" y="2478471"/>
              <a:chExt cx="933953" cy="618959"/>
            </a:xfrm>
          </p:grpSpPr>
          <p:cxnSp>
            <p:nvCxnSpPr>
              <p:cNvPr id="44" name="Straight Connector 15"/>
              <p:cNvCxnSpPr/>
              <p:nvPr/>
            </p:nvCxnSpPr>
            <p:spPr bwMode="gray">
              <a:xfrm>
                <a:off x="2247453" y="2478781"/>
                <a:ext cx="0" cy="618339"/>
              </a:xfrm>
              <a:prstGeom prst="line">
                <a:avLst/>
              </a:prstGeom>
              <a:ln>
                <a:tailEnd type="none" w="lg" len="lg"/>
              </a:ln>
            </p:spPr>
            <p:style>
              <a:lnRef idx="1">
                <a:schemeClr val="accent2"/>
              </a:lnRef>
              <a:fillRef idx="0">
                <a:schemeClr val="accent2"/>
              </a:fillRef>
              <a:effectRef idx="0">
                <a:schemeClr val="accent2"/>
              </a:effectRef>
              <a:fontRef idx="minor">
                <a:schemeClr val="tx1"/>
              </a:fontRef>
            </p:style>
          </p:cxnSp>
          <p:cxnSp>
            <p:nvCxnSpPr>
              <p:cNvPr id="45" name="Straight Connector 16"/>
              <p:cNvCxnSpPr/>
              <p:nvPr/>
            </p:nvCxnSpPr>
            <p:spPr bwMode="gray">
              <a:xfrm>
                <a:off x="1945680" y="2787951"/>
                <a:ext cx="301772" cy="0"/>
              </a:xfrm>
              <a:prstGeom prst="line">
                <a:avLst/>
              </a:prstGeom>
              <a:ln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46" name="Oval 10"/>
              <p:cNvSpPr/>
              <p:nvPr/>
            </p:nvSpPr>
            <p:spPr bwMode="gray">
              <a:xfrm>
                <a:off x="1313500" y="2478471"/>
                <a:ext cx="632180" cy="6189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p>
            </p:txBody>
          </p:sp>
        </p:grpSp>
        <p:grpSp>
          <p:nvGrpSpPr>
            <p:cNvPr id="37" name="Groupe 36"/>
            <p:cNvGrpSpPr/>
            <p:nvPr userDrawn="1"/>
          </p:nvGrpSpPr>
          <p:grpSpPr>
            <a:xfrm>
              <a:off x="627793" y="3060818"/>
              <a:ext cx="396875" cy="402627"/>
              <a:chOff x="7767754" y="2287631"/>
              <a:chExt cx="766763" cy="777875"/>
            </a:xfrm>
          </p:grpSpPr>
          <p:sp>
            <p:nvSpPr>
              <p:cNvPr id="38" name="Freeform 6"/>
              <p:cNvSpPr>
                <a:spLocks/>
              </p:cNvSpPr>
              <p:nvPr/>
            </p:nvSpPr>
            <p:spPr bwMode="auto">
              <a:xfrm>
                <a:off x="7980479" y="2516231"/>
                <a:ext cx="130175" cy="76200"/>
              </a:xfrm>
              <a:custGeom>
                <a:avLst/>
                <a:gdLst>
                  <a:gd name="T0" fmla="*/ 18 w 245"/>
                  <a:gd name="T1" fmla="*/ 0 h 146"/>
                  <a:gd name="T2" fmla="*/ 18 w 245"/>
                  <a:gd name="T3" fmla="*/ 0 h 146"/>
                  <a:gd name="T4" fmla="*/ 18 w 245"/>
                  <a:gd name="T5" fmla="*/ 0 h 146"/>
                  <a:gd name="T6" fmla="*/ 10 w 245"/>
                  <a:gd name="T7" fmla="*/ 26 h 146"/>
                  <a:gd name="T8" fmla="*/ 4 w 245"/>
                  <a:gd name="T9" fmla="*/ 53 h 146"/>
                  <a:gd name="T10" fmla="*/ 1 w 245"/>
                  <a:gd name="T11" fmla="*/ 80 h 146"/>
                  <a:gd name="T12" fmla="*/ 0 w 245"/>
                  <a:gd name="T13" fmla="*/ 109 h 146"/>
                  <a:gd name="T14" fmla="*/ 0 w 245"/>
                  <a:gd name="T15" fmla="*/ 109 h 146"/>
                  <a:gd name="T16" fmla="*/ 0 w 245"/>
                  <a:gd name="T17" fmla="*/ 127 h 146"/>
                  <a:gd name="T18" fmla="*/ 1 w 245"/>
                  <a:gd name="T19" fmla="*/ 146 h 146"/>
                  <a:gd name="T20" fmla="*/ 245 w 245"/>
                  <a:gd name="T21" fmla="*/ 100 h 146"/>
                  <a:gd name="T22" fmla="*/ 18 w 245"/>
                  <a:gd name="T23" fmla="*/ 0 h 146"/>
                  <a:gd name="T24" fmla="*/ 18 w 245"/>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 h="146">
                    <a:moveTo>
                      <a:pt x="18" y="0"/>
                    </a:moveTo>
                    <a:lnTo>
                      <a:pt x="18" y="0"/>
                    </a:lnTo>
                    <a:lnTo>
                      <a:pt x="18" y="0"/>
                    </a:lnTo>
                    <a:lnTo>
                      <a:pt x="10" y="26"/>
                    </a:lnTo>
                    <a:lnTo>
                      <a:pt x="4" y="53"/>
                    </a:lnTo>
                    <a:lnTo>
                      <a:pt x="1" y="80"/>
                    </a:lnTo>
                    <a:lnTo>
                      <a:pt x="0" y="109"/>
                    </a:lnTo>
                    <a:lnTo>
                      <a:pt x="0" y="109"/>
                    </a:lnTo>
                    <a:lnTo>
                      <a:pt x="0" y="127"/>
                    </a:lnTo>
                    <a:lnTo>
                      <a:pt x="1" y="146"/>
                    </a:lnTo>
                    <a:lnTo>
                      <a:pt x="245" y="100"/>
                    </a:lnTo>
                    <a:lnTo>
                      <a:pt x="18" y="0"/>
                    </a:lnTo>
                    <a:lnTo>
                      <a:pt x="1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7"/>
              <p:cNvSpPr>
                <a:spLocks/>
              </p:cNvSpPr>
              <p:nvPr/>
            </p:nvSpPr>
            <p:spPr bwMode="auto">
              <a:xfrm>
                <a:off x="8001117" y="2403519"/>
                <a:ext cx="152400" cy="150813"/>
              </a:xfrm>
              <a:custGeom>
                <a:avLst/>
                <a:gdLst>
                  <a:gd name="T0" fmla="*/ 289 w 289"/>
                  <a:gd name="T1" fmla="*/ 0 h 287"/>
                  <a:gd name="T2" fmla="*/ 289 w 289"/>
                  <a:gd name="T3" fmla="*/ 0 h 287"/>
                  <a:gd name="T4" fmla="*/ 289 w 289"/>
                  <a:gd name="T5" fmla="*/ 0 h 287"/>
                  <a:gd name="T6" fmla="*/ 285 w 289"/>
                  <a:gd name="T7" fmla="*/ 0 h 287"/>
                  <a:gd name="T8" fmla="*/ 285 w 289"/>
                  <a:gd name="T9" fmla="*/ 0 h 287"/>
                  <a:gd name="T10" fmla="*/ 262 w 289"/>
                  <a:gd name="T11" fmla="*/ 2 h 287"/>
                  <a:gd name="T12" fmla="*/ 239 w 289"/>
                  <a:gd name="T13" fmla="*/ 3 h 287"/>
                  <a:gd name="T14" fmla="*/ 217 w 289"/>
                  <a:gd name="T15" fmla="*/ 7 h 287"/>
                  <a:gd name="T16" fmla="*/ 195 w 289"/>
                  <a:gd name="T17" fmla="*/ 13 h 287"/>
                  <a:gd name="T18" fmla="*/ 175 w 289"/>
                  <a:gd name="T19" fmla="*/ 19 h 287"/>
                  <a:gd name="T20" fmla="*/ 155 w 289"/>
                  <a:gd name="T21" fmla="*/ 27 h 287"/>
                  <a:gd name="T22" fmla="*/ 135 w 289"/>
                  <a:gd name="T23" fmla="*/ 36 h 287"/>
                  <a:gd name="T24" fmla="*/ 116 w 289"/>
                  <a:gd name="T25" fmla="*/ 48 h 287"/>
                  <a:gd name="T26" fmla="*/ 99 w 289"/>
                  <a:gd name="T27" fmla="*/ 59 h 287"/>
                  <a:gd name="T28" fmla="*/ 82 w 289"/>
                  <a:gd name="T29" fmla="*/ 72 h 287"/>
                  <a:gd name="T30" fmla="*/ 65 w 289"/>
                  <a:gd name="T31" fmla="*/ 86 h 287"/>
                  <a:gd name="T32" fmla="*/ 50 w 289"/>
                  <a:gd name="T33" fmla="*/ 101 h 287"/>
                  <a:gd name="T34" fmla="*/ 36 w 289"/>
                  <a:gd name="T35" fmla="*/ 116 h 287"/>
                  <a:gd name="T36" fmla="*/ 23 w 289"/>
                  <a:gd name="T37" fmla="*/ 134 h 287"/>
                  <a:gd name="T38" fmla="*/ 11 w 289"/>
                  <a:gd name="T39" fmla="*/ 152 h 287"/>
                  <a:gd name="T40" fmla="*/ 0 w 289"/>
                  <a:gd name="T41" fmla="*/ 171 h 287"/>
                  <a:gd name="T42" fmla="*/ 264 w 289"/>
                  <a:gd name="T43" fmla="*/ 287 h 287"/>
                  <a:gd name="T44" fmla="*/ 289 w 289"/>
                  <a:gd name="T45" fmla="*/ 0 h 287"/>
                  <a:gd name="T46" fmla="*/ 289 w 289"/>
                  <a:gd name="T4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9" h="287">
                    <a:moveTo>
                      <a:pt x="289" y="0"/>
                    </a:moveTo>
                    <a:lnTo>
                      <a:pt x="289" y="0"/>
                    </a:lnTo>
                    <a:lnTo>
                      <a:pt x="289" y="0"/>
                    </a:lnTo>
                    <a:lnTo>
                      <a:pt x="285" y="0"/>
                    </a:lnTo>
                    <a:lnTo>
                      <a:pt x="285" y="0"/>
                    </a:lnTo>
                    <a:lnTo>
                      <a:pt x="262" y="2"/>
                    </a:lnTo>
                    <a:lnTo>
                      <a:pt x="239" y="3"/>
                    </a:lnTo>
                    <a:lnTo>
                      <a:pt x="217" y="7"/>
                    </a:lnTo>
                    <a:lnTo>
                      <a:pt x="195" y="13"/>
                    </a:lnTo>
                    <a:lnTo>
                      <a:pt x="175" y="19"/>
                    </a:lnTo>
                    <a:lnTo>
                      <a:pt x="155" y="27"/>
                    </a:lnTo>
                    <a:lnTo>
                      <a:pt x="135" y="36"/>
                    </a:lnTo>
                    <a:lnTo>
                      <a:pt x="116" y="48"/>
                    </a:lnTo>
                    <a:lnTo>
                      <a:pt x="99" y="59"/>
                    </a:lnTo>
                    <a:lnTo>
                      <a:pt x="82" y="72"/>
                    </a:lnTo>
                    <a:lnTo>
                      <a:pt x="65" y="86"/>
                    </a:lnTo>
                    <a:lnTo>
                      <a:pt x="50" y="101"/>
                    </a:lnTo>
                    <a:lnTo>
                      <a:pt x="36" y="116"/>
                    </a:lnTo>
                    <a:lnTo>
                      <a:pt x="23" y="134"/>
                    </a:lnTo>
                    <a:lnTo>
                      <a:pt x="11" y="152"/>
                    </a:lnTo>
                    <a:lnTo>
                      <a:pt x="0" y="171"/>
                    </a:lnTo>
                    <a:lnTo>
                      <a:pt x="264" y="287"/>
                    </a:lnTo>
                    <a:lnTo>
                      <a:pt x="289" y="0"/>
                    </a:lnTo>
                    <a:lnTo>
                      <a:pt x="28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8"/>
              <p:cNvSpPr>
                <a:spLocks/>
              </p:cNvSpPr>
              <p:nvPr/>
            </p:nvSpPr>
            <p:spPr bwMode="auto">
              <a:xfrm>
                <a:off x="8164629" y="2405106"/>
                <a:ext cx="157163" cy="265113"/>
              </a:xfrm>
              <a:custGeom>
                <a:avLst/>
                <a:gdLst>
                  <a:gd name="T0" fmla="*/ 240 w 298"/>
                  <a:gd name="T1" fmla="*/ 501 h 501"/>
                  <a:gd name="T2" fmla="*/ 240 w 298"/>
                  <a:gd name="T3" fmla="*/ 501 h 501"/>
                  <a:gd name="T4" fmla="*/ 240 w 298"/>
                  <a:gd name="T5" fmla="*/ 501 h 501"/>
                  <a:gd name="T6" fmla="*/ 253 w 298"/>
                  <a:gd name="T7" fmla="*/ 480 h 501"/>
                  <a:gd name="T8" fmla="*/ 264 w 298"/>
                  <a:gd name="T9" fmla="*/ 459 h 501"/>
                  <a:gd name="T10" fmla="*/ 275 w 298"/>
                  <a:gd name="T11" fmla="*/ 437 h 501"/>
                  <a:gd name="T12" fmla="*/ 283 w 298"/>
                  <a:gd name="T13" fmla="*/ 414 h 501"/>
                  <a:gd name="T14" fmla="*/ 289 w 298"/>
                  <a:gd name="T15" fmla="*/ 391 h 501"/>
                  <a:gd name="T16" fmla="*/ 295 w 298"/>
                  <a:gd name="T17" fmla="*/ 367 h 501"/>
                  <a:gd name="T18" fmla="*/ 298 w 298"/>
                  <a:gd name="T19" fmla="*/ 343 h 501"/>
                  <a:gd name="T20" fmla="*/ 298 w 298"/>
                  <a:gd name="T21" fmla="*/ 317 h 501"/>
                  <a:gd name="T22" fmla="*/ 298 w 298"/>
                  <a:gd name="T23" fmla="*/ 317 h 501"/>
                  <a:gd name="T24" fmla="*/ 296 w 298"/>
                  <a:gd name="T25" fmla="*/ 287 h 501"/>
                  <a:gd name="T26" fmla="*/ 293 w 298"/>
                  <a:gd name="T27" fmla="*/ 258 h 501"/>
                  <a:gd name="T28" fmla="*/ 286 w 298"/>
                  <a:gd name="T29" fmla="*/ 231 h 501"/>
                  <a:gd name="T30" fmla="*/ 277 w 298"/>
                  <a:gd name="T31" fmla="*/ 203 h 501"/>
                  <a:gd name="T32" fmla="*/ 266 w 298"/>
                  <a:gd name="T33" fmla="*/ 178 h 501"/>
                  <a:gd name="T34" fmla="*/ 253 w 298"/>
                  <a:gd name="T35" fmla="*/ 152 h 501"/>
                  <a:gd name="T36" fmla="*/ 237 w 298"/>
                  <a:gd name="T37" fmla="*/ 129 h 501"/>
                  <a:gd name="T38" fmla="*/ 220 w 298"/>
                  <a:gd name="T39" fmla="*/ 107 h 501"/>
                  <a:gd name="T40" fmla="*/ 201 w 298"/>
                  <a:gd name="T41" fmla="*/ 87 h 501"/>
                  <a:gd name="T42" fmla="*/ 180 w 298"/>
                  <a:gd name="T43" fmla="*/ 68 h 501"/>
                  <a:gd name="T44" fmla="*/ 158 w 298"/>
                  <a:gd name="T45" fmla="*/ 51 h 501"/>
                  <a:gd name="T46" fmla="*/ 134 w 298"/>
                  <a:gd name="T47" fmla="*/ 37 h 501"/>
                  <a:gd name="T48" fmla="*/ 108 w 298"/>
                  <a:gd name="T49" fmla="*/ 24 h 501"/>
                  <a:gd name="T50" fmla="*/ 82 w 298"/>
                  <a:gd name="T51" fmla="*/ 14 h 501"/>
                  <a:gd name="T52" fmla="*/ 55 w 298"/>
                  <a:gd name="T53" fmla="*/ 5 h 501"/>
                  <a:gd name="T54" fmla="*/ 26 w 298"/>
                  <a:gd name="T55" fmla="*/ 0 h 501"/>
                  <a:gd name="T56" fmla="*/ 0 w 298"/>
                  <a:gd name="T57" fmla="*/ 307 h 501"/>
                  <a:gd name="T58" fmla="*/ 240 w 298"/>
                  <a:gd name="T59" fmla="*/ 501 h 501"/>
                  <a:gd name="T60" fmla="*/ 240 w 298"/>
                  <a:gd name="T61"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8" h="501">
                    <a:moveTo>
                      <a:pt x="240" y="501"/>
                    </a:moveTo>
                    <a:lnTo>
                      <a:pt x="240" y="501"/>
                    </a:lnTo>
                    <a:lnTo>
                      <a:pt x="240" y="501"/>
                    </a:lnTo>
                    <a:lnTo>
                      <a:pt x="253" y="480"/>
                    </a:lnTo>
                    <a:lnTo>
                      <a:pt x="264" y="459"/>
                    </a:lnTo>
                    <a:lnTo>
                      <a:pt x="275" y="437"/>
                    </a:lnTo>
                    <a:lnTo>
                      <a:pt x="283" y="414"/>
                    </a:lnTo>
                    <a:lnTo>
                      <a:pt x="289" y="391"/>
                    </a:lnTo>
                    <a:lnTo>
                      <a:pt x="295" y="367"/>
                    </a:lnTo>
                    <a:lnTo>
                      <a:pt x="298" y="343"/>
                    </a:lnTo>
                    <a:lnTo>
                      <a:pt x="298" y="317"/>
                    </a:lnTo>
                    <a:lnTo>
                      <a:pt x="298" y="317"/>
                    </a:lnTo>
                    <a:lnTo>
                      <a:pt x="296" y="287"/>
                    </a:lnTo>
                    <a:lnTo>
                      <a:pt x="293" y="258"/>
                    </a:lnTo>
                    <a:lnTo>
                      <a:pt x="286" y="231"/>
                    </a:lnTo>
                    <a:lnTo>
                      <a:pt x="277" y="203"/>
                    </a:lnTo>
                    <a:lnTo>
                      <a:pt x="266" y="178"/>
                    </a:lnTo>
                    <a:lnTo>
                      <a:pt x="253" y="152"/>
                    </a:lnTo>
                    <a:lnTo>
                      <a:pt x="237" y="129"/>
                    </a:lnTo>
                    <a:lnTo>
                      <a:pt x="220" y="107"/>
                    </a:lnTo>
                    <a:lnTo>
                      <a:pt x="201" y="87"/>
                    </a:lnTo>
                    <a:lnTo>
                      <a:pt x="180" y="68"/>
                    </a:lnTo>
                    <a:lnTo>
                      <a:pt x="158" y="51"/>
                    </a:lnTo>
                    <a:lnTo>
                      <a:pt x="134" y="37"/>
                    </a:lnTo>
                    <a:lnTo>
                      <a:pt x="108" y="24"/>
                    </a:lnTo>
                    <a:lnTo>
                      <a:pt x="82" y="14"/>
                    </a:lnTo>
                    <a:lnTo>
                      <a:pt x="55" y="5"/>
                    </a:lnTo>
                    <a:lnTo>
                      <a:pt x="26" y="0"/>
                    </a:lnTo>
                    <a:lnTo>
                      <a:pt x="0" y="307"/>
                    </a:lnTo>
                    <a:lnTo>
                      <a:pt x="240" y="501"/>
                    </a:lnTo>
                    <a:lnTo>
                      <a:pt x="240" y="5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p:cNvSpPr>
                <a:spLocks/>
              </p:cNvSpPr>
              <p:nvPr/>
            </p:nvSpPr>
            <p:spPr bwMode="auto">
              <a:xfrm>
                <a:off x="7986829" y="2586081"/>
                <a:ext cx="288925" cy="157163"/>
              </a:xfrm>
              <a:custGeom>
                <a:avLst/>
                <a:gdLst>
                  <a:gd name="T0" fmla="*/ 312 w 547"/>
                  <a:gd name="T1" fmla="*/ 297 h 297"/>
                  <a:gd name="T2" fmla="*/ 312 w 547"/>
                  <a:gd name="T3" fmla="*/ 297 h 297"/>
                  <a:gd name="T4" fmla="*/ 312 w 547"/>
                  <a:gd name="T5" fmla="*/ 297 h 297"/>
                  <a:gd name="T6" fmla="*/ 329 w 547"/>
                  <a:gd name="T7" fmla="*/ 297 h 297"/>
                  <a:gd name="T8" fmla="*/ 346 w 547"/>
                  <a:gd name="T9" fmla="*/ 296 h 297"/>
                  <a:gd name="T10" fmla="*/ 363 w 547"/>
                  <a:gd name="T11" fmla="*/ 293 h 297"/>
                  <a:gd name="T12" fmla="*/ 379 w 547"/>
                  <a:gd name="T13" fmla="*/ 290 h 297"/>
                  <a:gd name="T14" fmla="*/ 396 w 547"/>
                  <a:gd name="T15" fmla="*/ 286 h 297"/>
                  <a:gd name="T16" fmla="*/ 412 w 547"/>
                  <a:gd name="T17" fmla="*/ 282 h 297"/>
                  <a:gd name="T18" fmla="*/ 442 w 547"/>
                  <a:gd name="T19" fmla="*/ 270 h 297"/>
                  <a:gd name="T20" fmla="*/ 471 w 547"/>
                  <a:gd name="T21" fmla="*/ 254 h 297"/>
                  <a:gd name="T22" fmla="*/ 498 w 547"/>
                  <a:gd name="T23" fmla="*/ 237 h 297"/>
                  <a:gd name="T24" fmla="*/ 524 w 547"/>
                  <a:gd name="T25" fmla="*/ 217 h 297"/>
                  <a:gd name="T26" fmla="*/ 547 w 547"/>
                  <a:gd name="T27" fmla="*/ 195 h 297"/>
                  <a:gd name="T28" fmla="*/ 306 w 547"/>
                  <a:gd name="T29" fmla="*/ 0 h 297"/>
                  <a:gd name="T30" fmla="*/ 0 w 547"/>
                  <a:gd name="T31" fmla="*/ 59 h 297"/>
                  <a:gd name="T32" fmla="*/ 0 w 547"/>
                  <a:gd name="T33" fmla="*/ 59 h 297"/>
                  <a:gd name="T34" fmla="*/ 8 w 547"/>
                  <a:gd name="T35" fmla="*/ 83 h 297"/>
                  <a:gd name="T36" fmla="*/ 18 w 547"/>
                  <a:gd name="T37" fmla="*/ 108 h 297"/>
                  <a:gd name="T38" fmla="*/ 30 w 547"/>
                  <a:gd name="T39" fmla="*/ 132 h 297"/>
                  <a:gd name="T40" fmla="*/ 43 w 547"/>
                  <a:gd name="T41" fmla="*/ 154 h 297"/>
                  <a:gd name="T42" fmla="*/ 59 w 547"/>
                  <a:gd name="T43" fmla="*/ 175 h 297"/>
                  <a:gd name="T44" fmla="*/ 76 w 547"/>
                  <a:gd name="T45" fmla="*/ 194 h 297"/>
                  <a:gd name="T46" fmla="*/ 93 w 547"/>
                  <a:gd name="T47" fmla="*/ 213 h 297"/>
                  <a:gd name="T48" fmla="*/ 113 w 547"/>
                  <a:gd name="T49" fmla="*/ 230 h 297"/>
                  <a:gd name="T50" fmla="*/ 135 w 547"/>
                  <a:gd name="T51" fmla="*/ 244 h 297"/>
                  <a:gd name="T52" fmla="*/ 156 w 547"/>
                  <a:gd name="T53" fmla="*/ 259 h 297"/>
                  <a:gd name="T54" fmla="*/ 181 w 547"/>
                  <a:gd name="T55" fmla="*/ 270 h 297"/>
                  <a:gd name="T56" fmla="*/ 205 w 547"/>
                  <a:gd name="T57" fmla="*/ 279 h 297"/>
                  <a:gd name="T58" fmla="*/ 231 w 547"/>
                  <a:gd name="T59" fmla="*/ 287 h 297"/>
                  <a:gd name="T60" fmla="*/ 257 w 547"/>
                  <a:gd name="T61" fmla="*/ 293 h 297"/>
                  <a:gd name="T62" fmla="*/ 284 w 547"/>
                  <a:gd name="T63" fmla="*/ 296 h 297"/>
                  <a:gd name="T64" fmla="*/ 312 w 547"/>
                  <a:gd name="T65" fmla="*/ 297 h 297"/>
                  <a:gd name="T66" fmla="*/ 312 w 547"/>
                  <a:gd name="T6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7" h="297">
                    <a:moveTo>
                      <a:pt x="312" y="297"/>
                    </a:moveTo>
                    <a:lnTo>
                      <a:pt x="312" y="297"/>
                    </a:lnTo>
                    <a:lnTo>
                      <a:pt x="312" y="297"/>
                    </a:lnTo>
                    <a:lnTo>
                      <a:pt x="329" y="297"/>
                    </a:lnTo>
                    <a:lnTo>
                      <a:pt x="346" y="296"/>
                    </a:lnTo>
                    <a:lnTo>
                      <a:pt x="363" y="293"/>
                    </a:lnTo>
                    <a:lnTo>
                      <a:pt x="379" y="290"/>
                    </a:lnTo>
                    <a:lnTo>
                      <a:pt x="396" y="286"/>
                    </a:lnTo>
                    <a:lnTo>
                      <a:pt x="412" y="282"/>
                    </a:lnTo>
                    <a:lnTo>
                      <a:pt x="442" y="270"/>
                    </a:lnTo>
                    <a:lnTo>
                      <a:pt x="471" y="254"/>
                    </a:lnTo>
                    <a:lnTo>
                      <a:pt x="498" y="237"/>
                    </a:lnTo>
                    <a:lnTo>
                      <a:pt x="524" y="217"/>
                    </a:lnTo>
                    <a:lnTo>
                      <a:pt x="547" y="195"/>
                    </a:lnTo>
                    <a:lnTo>
                      <a:pt x="306" y="0"/>
                    </a:lnTo>
                    <a:lnTo>
                      <a:pt x="0" y="59"/>
                    </a:lnTo>
                    <a:lnTo>
                      <a:pt x="0" y="59"/>
                    </a:lnTo>
                    <a:lnTo>
                      <a:pt x="8" y="83"/>
                    </a:lnTo>
                    <a:lnTo>
                      <a:pt x="18" y="108"/>
                    </a:lnTo>
                    <a:lnTo>
                      <a:pt x="30" y="132"/>
                    </a:lnTo>
                    <a:lnTo>
                      <a:pt x="43" y="154"/>
                    </a:lnTo>
                    <a:lnTo>
                      <a:pt x="59" y="175"/>
                    </a:lnTo>
                    <a:lnTo>
                      <a:pt x="76" y="194"/>
                    </a:lnTo>
                    <a:lnTo>
                      <a:pt x="93" y="213"/>
                    </a:lnTo>
                    <a:lnTo>
                      <a:pt x="113" y="230"/>
                    </a:lnTo>
                    <a:lnTo>
                      <a:pt x="135" y="244"/>
                    </a:lnTo>
                    <a:lnTo>
                      <a:pt x="156" y="259"/>
                    </a:lnTo>
                    <a:lnTo>
                      <a:pt x="181" y="270"/>
                    </a:lnTo>
                    <a:lnTo>
                      <a:pt x="205" y="279"/>
                    </a:lnTo>
                    <a:lnTo>
                      <a:pt x="231" y="287"/>
                    </a:lnTo>
                    <a:lnTo>
                      <a:pt x="257" y="293"/>
                    </a:lnTo>
                    <a:lnTo>
                      <a:pt x="284" y="296"/>
                    </a:lnTo>
                    <a:lnTo>
                      <a:pt x="312" y="297"/>
                    </a:lnTo>
                    <a:lnTo>
                      <a:pt x="312" y="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p:cNvSpPr>
                <a:spLocks noEditPoints="1"/>
              </p:cNvSpPr>
              <p:nvPr/>
            </p:nvSpPr>
            <p:spPr bwMode="auto">
              <a:xfrm>
                <a:off x="7767754" y="2287631"/>
                <a:ext cx="766763" cy="777875"/>
              </a:xfrm>
              <a:custGeom>
                <a:avLst/>
                <a:gdLst>
                  <a:gd name="T0" fmla="*/ 1351 w 1449"/>
                  <a:gd name="T1" fmla="*/ 965 h 1470"/>
                  <a:gd name="T2" fmla="*/ 98 w 1449"/>
                  <a:gd name="T3" fmla="*/ 115 h 1470"/>
                  <a:gd name="T4" fmla="*/ 1032 w 1449"/>
                  <a:gd name="T5" fmla="*/ 1469 h 1470"/>
                  <a:gd name="T6" fmla="*/ 998 w 1449"/>
                  <a:gd name="T7" fmla="*/ 1450 h 1470"/>
                  <a:gd name="T8" fmla="*/ 979 w 1449"/>
                  <a:gd name="T9" fmla="*/ 1415 h 1470"/>
                  <a:gd name="T10" fmla="*/ 979 w 1449"/>
                  <a:gd name="T11" fmla="*/ 1388 h 1470"/>
                  <a:gd name="T12" fmla="*/ 690 w 1449"/>
                  <a:gd name="T13" fmla="*/ 1321 h 1470"/>
                  <a:gd name="T14" fmla="*/ 470 w 1449"/>
                  <a:gd name="T15" fmla="*/ 1388 h 1470"/>
                  <a:gd name="T16" fmla="*/ 470 w 1449"/>
                  <a:gd name="T17" fmla="*/ 1415 h 1470"/>
                  <a:gd name="T18" fmla="*/ 451 w 1449"/>
                  <a:gd name="T19" fmla="*/ 1450 h 1470"/>
                  <a:gd name="T20" fmla="*/ 417 w 1449"/>
                  <a:gd name="T21" fmla="*/ 1469 h 1470"/>
                  <a:gd name="T22" fmla="*/ 388 w 1449"/>
                  <a:gd name="T23" fmla="*/ 1469 h 1470"/>
                  <a:gd name="T24" fmla="*/ 354 w 1449"/>
                  <a:gd name="T25" fmla="*/ 1450 h 1470"/>
                  <a:gd name="T26" fmla="*/ 335 w 1449"/>
                  <a:gd name="T27" fmla="*/ 1415 h 1470"/>
                  <a:gd name="T28" fmla="*/ 335 w 1449"/>
                  <a:gd name="T29" fmla="*/ 1387 h 1470"/>
                  <a:gd name="T30" fmla="*/ 354 w 1449"/>
                  <a:gd name="T31" fmla="*/ 1352 h 1470"/>
                  <a:gd name="T32" fmla="*/ 388 w 1449"/>
                  <a:gd name="T33" fmla="*/ 1334 h 1470"/>
                  <a:gd name="T34" fmla="*/ 415 w 1449"/>
                  <a:gd name="T35" fmla="*/ 1334 h 1470"/>
                  <a:gd name="T36" fmla="*/ 447 w 1449"/>
                  <a:gd name="T37" fmla="*/ 1349 h 1470"/>
                  <a:gd name="T38" fmla="*/ 35 w 1449"/>
                  <a:gd name="T39" fmla="*/ 1034 h 1470"/>
                  <a:gd name="T40" fmla="*/ 22 w 1449"/>
                  <a:gd name="T41" fmla="*/ 1031 h 1470"/>
                  <a:gd name="T42" fmla="*/ 6 w 1449"/>
                  <a:gd name="T43" fmla="*/ 1018 h 1470"/>
                  <a:gd name="T44" fmla="*/ 0 w 1449"/>
                  <a:gd name="T45" fmla="*/ 999 h 1470"/>
                  <a:gd name="T46" fmla="*/ 3 w 1449"/>
                  <a:gd name="T47" fmla="*/ 986 h 1470"/>
                  <a:gd name="T48" fmla="*/ 16 w 1449"/>
                  <a:gd name="T49" fmla="*/ 970 h 1470"/>
                  <a:gd name="T50" fmla="*/ 35 w 1449"/>
                  <a:gd name="T51" fmla="*/ 965 h 1470"/>
                  <a:gd name="T52" fmla="*/ 35 w 1449"/>
                  <a:gd name="T53" fmla="*/ 115 h 1470"/>
                  <a:gd name="T54" fmla="*/ 22 w 1449"/>
                  <a:gd name="T55" fmla="*/ 112 h 1470"/>
                  <a:gd name="T56" fmla="*/ 6 w 1449"/>
                  <a:gd name="T57" fmla="*/ 99 h 1470"/>
                  <a:gd name="T58" fmla="*/ 0 w 1449"/>
                  <a:gd name="T59" fmla="*/ 80 h 1470"/>
                  <a:gd name="T60" fmla="*/ 3 w 1449"/>
                  <a:gd name="T61" fmla="*/ 67 h 1470"/>
                  <a:gd name="T62" fmla="*/ 16 w 1449"/>
                  <a:gd name="T63" fmla="*/ 52 h 1470"/>
                  <a:gd name="T64" fmla="*/ 35 w 1449"/>
                  <a:gd name="T65" fmla="*/ 46 h 1470"/>
                  <a:gd name="T66" fmla="*/ 759 w 1449"/>
                  <a:gd name="T67" fmla="*/ 0 h 1470"/>
                  <a:gd name="T68" fmla="*/ 1415 w 1449"/>
                  <a:gd name="T69" fmla="*/ 46 h 1470"/>
                  <a:gd name="T70" fmla="*/ 1433 w 1449"/>
                  <a:gd name="T71" fmla="*/ 52 h 1470"/>
                  <a:gd name="T72" fmla="*/ 1446 w 1449"/>
                  <a:gd name="T73" fmla="*/ 67 h 1470"/>
                  <a:gd name="T74" fmla="*/ 1449 w 1449"/>
                  <a:gd name="T75" fmla="*/ 80 h 1470"/>
                  <a:gd name="T76" fmla="*/ 1443 w 1449"/>
                  <a:gd name="T77" fmla="*/ 99 h 1470"/>
                  <a:gd name="T78" fmla="*/ 1427 w 1449"/>
                  <a:gd name="T79" fmla="*/ 112 h 1470"/>
                  <a:gd name="T80" fmla="*/ 1397 w 1449"/>
                  <a:gd name="T81" fmla="*/ 115 h 1470"/>
                  <a:gd name="T82" fmla="*/ 1415 w 1449"/>
                  <a:gd name="T83" fmla="*/ 965 h 1470"/>
                  <a:gd name="T84" fmla="*/ 1433 w 1449"/>
                  <a:gd name="T85" fmla="*/ 970 h 1470"/>
                  <a:gd name="T86" fmla="*/ 1446 w 1449"/>
                  <a:gd name="T87" fmla="*/ 986 h 1470"/>
                  <a:gd name="T88" fmla="*/ 1449 w 1449"/>
                  <a:gd name="T89" fmla="*/ 999 h 1470"/>
                  <a:gd name="T90" fmla="*/ 1443 w 1449"/>
                  <a:gd name="T91" fmla="*/ 1018 h 1470"/>
                  <a:gd name="T92" fmla="*/ 1427 w 1449"/>
                  <a:gd name="T93" fmla="*/ 1031 h 1470"/>
                  <a:gd name="T94" fmla="*/ 759 w 1449"/>
                  <a:gd name="T95" fmla="*/ 1034 h 1470"/>
                  <a:gd name="T96" fmla="*/ 1002 w 1449"/>
                  <a:gd name="T97" fmla="*/ 1349 h 1470"/>
                  <a:gd name="T98" fmla="*/ 1034 w 1449"/>
                  <a:gd name="T99" fmla="*/ 1334 h 1470"/>
                  <a:gd name="T100" fmla="*/ 1061 w 1449"/>
                  <a:gd name="T101" fmla="*/ 1334 h 1470"/>
                  <a:gd name="T102" fmla="*/ 1095 w 1449"/>
                  <a:gd name="T103" fmla="*/ 1352 h 1470"/>
                  <a:gd name="T104" fmla="*/ 1114 w 1449"/>
                  <a:gd name="T105" fmla="*/ 1387 h 1470"/>
                  <a:gd name="T106" fmla="*/ 1114 w 1449"/>
                  <a:gd name="T107" fmla="*/ 1415 h 1470"/>
                  <a:gd name="T108" fmla="*/ 1095 w 1449"/>
                  <a:gd name="T109" fmla="*/ 1450 h 1470"/>
                  <a:gd name="T110" fmla="*/ 1061 w 1449"/>
                  <a:gd name="T111" fmla="*/ 1469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9" h="1470">
                    <a:moveTo>
                      <a:pt x="98" y="115"/>
                    </a:moveTo>
                    <a:lnTo>
                      <a:pt x="98" y="965"/>
                    </a:lnTo>
                    <a:lnTo>
                      <a:pt x="1351" y="965"/>
                    </a:lnTo>
                    <a:lnTo>
                      <a:pt x="1351" y="115"/>
                    </a:lnTo>
                    <a:lnTo>
                      <a:pt x="98" y="115"/>
                    </a:lnTo>
                    <a:lnTo>
                      <a:pt x="98" y="115"/>
                    </a:lnTo>
                    <a:close/>
                    <a:moveTo>
                      <a:pt x="1047" y="1470"/>
                    </a:moveTo>
                    <a:lnTo>
                      <a:pt x="1047" y="1470"/>
                    </a:lnTo>
                    <a:lnTo>
                      <a:pt x="1032" y="1469"/>
                    </a:lnTo>
                    <a:lnTo>
                      <a:pt x="1019" y="1464"/>
                    </a:lnTo>
                    <a:lnTo>
                      <a:pt x="1008" y="1459"/>
                    </a:lnTo>
                    <a:lnTo>
                      <a:pt x="998" y="1450"/>
                    </a:lnTo>
                    <a:lnTo>
                      <a:pt x="989" y="1440"/>
                    </a:lnTo>
                    <a:lnTo>
                      <a:pt x="983" y="1428"/>
                    </a:lnTo>
                    <a:lnTo>
                      <a:pt x="979" y="1415"/>
                    </a:lnTo>
                    <a:lnTo>
                      <a:pt x="978" y="1401"/>
                    </a:lnTo>
                    <a:lnTo>
                      <a:pt x="978" y="1401"/>
                    </a:lnTo>
                    <a:lnTo>
                      <a:pt x="979" y="1388"/>
                    </a:lnTo>
                    <a:lnTo>
                      <a:pt x="759" y="1262"/>
                    </a:lnTo>
                    <a:lnTo>
                      <a:pt x="759" y="1321"/>
                    </a:lnTo>
                    <a:lnTo>
                      <a:pt x="690" y="1321"/>
                    </a:lnTo>
                    <a:lnTo>
                      <a:pt x="690" y="1262"/>
                    </a:lnTo>
                    <a:lnTo>
                      <a:pt x="470" y="1388"/>
                    </a:lnTo>
                    <a:lnTo>
                      <a:pt x="470" y="1388"/>
                    </a:lnTo>
                    <a:lnTo>
                      <a:pt x="472" y="1401"/>
                    </a:lnTo>
                    <a:lnTo>
                      <a:pt x="472" y="1401"/>
                    </a:lnTo>
                    <a:lnTo>
                      <a:pt x="470" y="1415"/>
                    </a:lnTo>
                    <a:lnTo>
                      <a:pt x="466" y="1428"/>
                    </a:lnTo>
                    <a:lnTo>
                      <a:pt x="460" y="1440"/>
                    </a:lnTo>
                    <a:lnTo>
                      <a:pt x="451" y="1450"/>
                    </a:lnTo>
                    <a:lnTo>
                      <a:pt x="441" y="1459"/>
                    </a:lnTo>
                    <a:lnTo>
                      <a:pt x="430" y="1464"/>
                    </a:lnTo>
                    <a:lnTo>
                      <a:pt x="417" y="1469"/>
                    </a:lnTo>
                    <a:lnTo>
                      <a:pt x="403" y="1470"/>
                    </a:lnTo>
                    <a:lnTo>
                      <a:pt x="403" y="1470"/>
                    </a:lnTo>
                    <a:lnTo>
                      <a:pt x="388" y="1469"/>
                    </a:lnTo>
                    <a:lnTo>
                      <a:pt x="375" y="1464"/>
                    </a:lnTo>
                    <a:lnTo>
                      <a:pt x="364" y="1459"/>
                    </a:lnTo>
                    <a:lnTo>
                      <a:pt x="354" y="1450"/>
                    </a:lnTo>
                    <a:lnTo>
                      <a:pt x="345" y="1440"/>
                    </a:lnTo>
                    <a:lnTo>
                      <a:pt x="339" y="1428"/>
                    </a:lnTo>
                    <a:lnTo>
                      <a:pt x="335" y="1415"/>
                    </a:lnTo>
                    <a:lnTo>
                      <a:pt x="334" y="1401"/>
                    </a:lnTo>
                    <a:lnTo>
                      <a:pt x="334" y="1401"/>
                    </a:lnTo>
                    <a:lnTo>
                      <a:pt x="335" y="1387"/>
                    </a:lnTo>
                    <a:lnTo>
                      <a:pt x="339" y="1374"/>
                    </a:lnTo>
                    <a:lnTo>
                      <a:pt x="345" y="1362"/>
                    </a:lnTo>
                    <a:lnTo>
                      <a:pt x="354" y="1352"/>
                    </a:lnTo>
                    <a:lnTo>
                      <a:pt x="364" y="1344"/>
                    </a:lnTo>
                    <a:lnTo>
                      <a:pt x="375" y="1338"/>
                    </a:lnTo>
                    <a:lnTo>
                      <a:pt x="388" y="1334"/>
                    </a:lnTo>
                    <a:lnTo>
                      <a:pt x="403" y="1332"/>
                    </a:lnTo>
                    <a:lnTo>
                      <a:pt x="403" y="1332"/>
                    </a:lnTo>
                    <a:lnTo>
                      <a:pt x="415" y="1334"/>
                    </a:lnTo>
                    <a:lnTo>
                      <a:pt x="427" y="1336"/>
                    </a:lnTo>
                    <a:lnTo>
                      <a:pt x="437" y="1342"/>
                    </a:lnTo>
                    <a:lnTo>
                      <a:pt x="447" y="1349"/>
                    </a:lnTo>
                    <a:lnTo>
                      <a:pt x="690" y="1209"/>
                    </a:lnTo>
                    <a:lnTo>
                      <a:pt x="690" y="1034"/>
                    </a:lnTo>
                    <a:lnTo>
                      <a:pt x="35" y="1034"/>
                    </a:lnTo>
                    <a:lnTo>
                      <a:pt x="35" y="1034"/>
                    </a:lnTo>
                    <a:lnTo>
                      <a:pt x="27" y="1034"/>
                    </a:lnTo>
                    <a:lnTo>
                      <a:pt x="22" y="1031"/>
                    </a:lnTo>
                    <a:lnTo>
                      <a:pt x="16" y="1028"/>
                    </a:lnTo>
                    <a:lnTo>
                      <a:pt x="10" y="1024"/>
                    </a:lnTo>
                    <a:lnTo>
                      <a:pt x="6" y="1018"/>
                    </a:lnTo>
                    <a:lnTo>
                      <a:pt x="3" y="1012"/>
                    </a:lnTo>
                    <a:lnTo>
                      <a:pt x="0" y="1006"/>
                    </a:lnTo>
                    <a:lnTo>
                      <a:pt x="0" y="999"/>
                    </a:lnTo>
                    <a:lnTo>
                      <a:pt x="0" y="999"/>
                    </a:lnTo>
                    <a:lnTo>
                      <a:pt x="0" y="992"/>
                    </a:lnTo>
                    <a:lnTo>
                      <a:pt x="3" y="986"/>
                    </a:lnTo>
                    <a:lnTo>
                      <a:pt x="6" y="980"/>
                    </a:lnTo>
                    <a:lnTo>
                      <a:pt x="10" y="975"/>
                    </a:lnTo>
                    <a:lnTo>
                      <a:pt x="16" y="970"/>
                    </a:lnTo>
                    <a:lnTo>
                      <a:pt x="22" y="968"/>
                    </a:lnTo>
                    <a:lnTo>
                      <a:pt x="27" y="965"/>
                    </a:lnTo>
                    <a:lnTo>
                      <a:pt x="35" y="965"/>
                    </a:lnTo>
                    <a:lnTo>
                      <a:pt x="52" y="965"/>
                    </a:lnTo>
                    <a:lnTo>
                      <a:pt x="52" y="115"/>
                    </a:lnTo>
                    <a:lnTo>
                      <a:pt x="35" y="115"/>
                    </a:lnTo>
                    <a:lnTo>
                      <a:pt x="35" y="115"/>
                    </a:lnTo>
                    <a:lnTo>
                      <a:pt x="27" y="115"/>
                    </a:lnTo>
                    <a:lnTo>
                      <a:pt x="22" y="112"/>
                    </a:lnTo>
                    <a:lnTo>
                      <a:pt x="16" y="109"/>
                    </a:lnTo>
                    <a:lnTo>
                      <a:pt x="10" y="105"/>
                    </a:lnTo>
                    <a:lnTo>
                      <a:pt x="6" y="99"/>
                    </a:lnTo>
                    <a:lnTo>
                      <a:pt x="3" y="93"/>
                    </a:lnTo>
                    <a:lnTo>
                      <a:pt x="0" y="88"/>
                    </a:lnTo>
                    <a:lnTo>
                      <a:pt x="0" y="80"/>
                    </a:lnTo>
                    <a:lnTo>
                      <a:pt x="0" y="80"/>
                    </a:lnTo>
                    <a:lnTo>
                      <a:pt x="0" y="73"/>
                    </a:lnTo>
                    <a:lnTo>
                      <a:pt x="3" y="67"/>
                    </a:lnTo>
                    <a:lnTo>
                      <a:pt x="6" y="62"/>
                    </a:lnTo>
                    <a:lnTo>
                      <a:pt x="10" y="56"/>
                    </a:lnTo>
                    <a:lnTo>
                      <a:pt x="16" y="52"/>
                    </a:lnTo>
                    <a:lnTo>
                      <a:pt x="22" y="49"/>
                    </a:lnTo>
                    <a:lnTo>
                      <a:pt x="27" y="46"/>
                    </a:lnTo>
                    <a:lnTo>
                      <a:pt x="35" y="46"/>
                    </a:lnTo>
                    <a:lnTo>
                      <a:pt x="690" y="46"/>
                    </a:lnTo>
                    <a:lnTo>
                      <a:pt x="690" y="0"/>
                    </a:lnTo>
                    <a:lnTo>
                      <a:pt x="759" y="0"/>
                    </a:lnTo>
                    <a:lnTo>
                      <a:pt x="759" y="46"/>
                    </a:lnTo>
                    <a:lnTo>
                      <a:pt x="1415" y="46"/>
                    </a:lnTo>
                    <a:lnTo>
                      <a:pt x="1415" y="46"/>
                    </a:lnTo>
                    <a:lnTo>
                      <a:pt x="1422" y="46"/>
                    </a:lnTo>
                    <a:lnTo>
                      <a:pt x="1427" y="49"/>
                    </a:lnTo>
                    <a:lnTo>
                      <a:pt x="1433" y="52"/>
                    </a:lnTo>
                    <a:lnTo>
                      <a:pt x="1439" y="56"/>
                    </a:lnTo>
                    <a:lnTo>
                      <a:pt x="1443" y="62"/>
                    </a:lnTo>
                    <a:lnTo>
                      <a:pt x="1446" y="67"/>
                    </a:lnTo>
                    <a:lnTo>
                      <a:pt x="1449" y="73"/>
                    </a:lnTo>
                    <a:lnTo>
                      <a:pt x="1449" y="80"/>
                    </a:lnTo>
                    <a:lnTo>
                      <a:pt x="1449" y="80"/>
                    </a:lnTo>
                    <a:lnTo>
                      <a:pt x="1449" y="88"/>
                    </a:lnTo>
                    <a:lnTo>
                      <a:pt x="1446" y="93"/>
                    </a:lnTo>
                    <a:lnTo>
                      <a:pt x="1443" y="99"/>
                    </a:lnTo>
                    <a:lnTo>
                      <a:pt x="1439" y="105"/>
                    </a:lnTo>
                    <a:lnTo>
                      <a:pt x="1433" y="109"/>
                    </a:lnTo>
                    <a:lnTo>
                      <a:pt x="1427" y="112"/>
                    </a:lnTo>
                    <a:lnTo>
                      <a:pt x="1422" y="115"/>
                    </a:lnTo>
                    <a:lnTo>
                      <a:pt x="1415" y="115"/>
                    </a:lnTo>
                    <a:lnTo>
                      <a:pt x="1397" y="115"/>
                    </a:lnTo>
                    <a:lnTo>
                      <a:pt x="1397" y="965"/>
                    </a:lnTo>
                    <a:lnTo>
                      <a:pt x="1415" y="965"/>
                    </a:lnTo>
                    <a:lnTo>
                      <a:pt x="1415" y="965"/>
                    </a:lnTo>
                    <a:lnTo>
                      <a:pt x="1422" y="965"/>
                    </a:lnTo>
                    <a:lnTo>
                      <a:pt x="1427" y="968"/>
                    </a:lnTo>
                    <a:lnTo>
                      <a:pt x="1433" y="970"/>
                    </a:lnTo>
                    <a:lnTo>
                      <a:pt x="1439" y="975"/>
                    </a:lnTo>
                    <a:lnTo>
                      <a:pt x="1443" y="980"/>
                    </a:lnTo>
                    <a:lnTo>
                      <a:pt x="1446" y="986"/>
                    </a:lnTo>
                    <a:lnTo>
                      <a:pt x="1449" y="992"/>
                    </a:lnTo>
                    <a:lnTo>
                      <a:pt x="1449" y="999"/>
                    </a:lnTo>
                    <a:lnTo>
                      <a:pt x="1449" y="999"/>
                    </a:lnTo>
                    <a:lnTo>
                      <a:pt x="1449" y="1006"/>
                    </a:lnTo>
                    <a:lnTo>
                      <a:pt x="1446" y="1012"/>
                    </a:lnTo>
                    <a:lnTo>
                      <a:pt x="1443" y="1018"/>
                    </a:lnTo>
                    <a:lnTo>
                      <a:pt x="1439" y="1024"/>
                    </a:lnTo>
                    <a:lnTo>
                      <a:pt x="1433" y="1028"/>
                    </a:lnTo>
                    <a:lnTo>
                      <a:pt x="1427" y="1031"/>
                    </a:lnTo>
                    <a:lnTo>
                      <a:pt x="1422" y="1034"/>
                    </a:lnTo>
                    <a:lnTo>
                      <a:pt x="1415" y="1034"/>
                    </a:lnTo>
                    <a:lnTo>
                      <a:pt x="759" y="1034"/>
                    </a:lnTo>
                    <a:lnTo>
                      <a:pt x="759" y="1209"/>
                    </a:lnTo>
                    <a:lnTo>
                      <a:pt x="1002" y="1349"/>
                    </a:lnTo>
                    <a:lnTo>
                      <a:pt x="1002" y="1349"/>
                    </a:lnTo>
                    <a:lnTo>
                      <a:pt x="1012" y="1342"/>
                    </a:lnTo>
                    <a:lnTo>
                      <a:pt x="1022" y="1336"/>
                    </a:lnTo>
                    <a:lnTo>
                      <a:pt x="1034" y="1334"/>
                    </a:lnTo>
                    <a:lnTo>
                      <a:pt x="1047" y="1332"/>
                    </a:lnTo>
                    <a:lnTo>
                      <a:pt x="1047" y="1332"/>
                    </a:lnTo>
                    <a:lnTo>
                      <a:pt x="1061" y="1334"/>
                    </a:lnTo>
                    <a:lnTo>
                      <a:pt x="1074" y="1338"/>
                    </a:lnTo>
                    <a:lnTo>
                      <a:pt x="1085" y="1344"/>
                    </a:lnTo>
                    <a:lnTo>
                      <a:pt x="1095" y="1352"/>
                    </a:lnTo>
                    <a:lnTo>
                      <a:pt x="1104" y="1362"/>
                    </a:lnTo>
                    <a:lnTo>
                      <a:pt x="1110" y="1374"/>
                    </a:lnTo>
                    <a:lnTo>
                      <a:pt x="1114" y="1387"/>
                    </a:lnTo>
                    <a:lnTo>
                      <a:pt x="1116" y="1401"/>
                    </a:lnTo>
                    <a:lnTo>
                      <a:pt x="1116" y="1401"/>
                    </a:lnTo>
                    <a:lnTo>
                      <a:pt x="1114" y="1415"/>
                    </a:lnTo>
                    <a:lnTo>
                      <a:pt x="1110" y="1428"/>
                    </a:lnTo>
                    <a:lnTo>
                      <a:pt x="1104" y="1440"/>
                    </a:lnTo>
                    <a:lnTo>
                      <a:pt x="1095" y="1450"/>
                    </a:lnTo>
                    <a:lnTo>
                      <a:pt x="1085" y="1459"/>
                    </a:lnTo>
                    <a:lnTo>
                      <a:pt x="1074" y="1464"/>
                    </a:lnTo>
                    <a:lnTo>
                      <a:pt x="1061" y="1469"/>
                    </a:lnTo>
                    <a:lnTo>
                      <a:pt x="1047" y="1470"/>
                    </a:lnTo>
                    <a:lnTo>
                      <a:pt x="1047" y="14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grpSp>
      <p:pic>
        <p:nvPicPr>
          <p:cNvPr id="49" name="Picture 19" descr="IPSOS_GAMECHANGERS_blue.png"/>
          <p:cNvPicPr>
            <a:picLocks noChangeAspect="1"/>
          </p:cNvPicPr>
          <p:nvPr/>
        </p:nvPicPr>
        <p:blipFill rotWithShape="1">
          <a:blip r:embed="rId3" cstate="email">
            <a:extLst>
              <a:ext uri="{28A0092B-C50C-407E-A947-70E740481C1C}">
                <a14:useLocalDpi xmlns:a14="http://schemas.microsoft.com/office/drawing/2010/main"/>
              </a:ext>
            </a:extLst>
          </a:blip>
          <a:srcRect t="14610" r="22774"/>
          <a:stretch/>
        </p:blipFill>
        <p:spPr>
          <a:xfrm>
            <a:off x="6965726" y="5515383"/>
            <a:ext cx="1380186" cy="277168"/>
          </a:xfrm>
          <a:prstGeom prst="rect">
            <a:avLst/>
          </a:prstGeom>
        </p:spPr>
      </p:pic>
      <p:sp>
        <p:nvSpPr>
          <p:cNvPr id="47" name="Espace réservé du texte 10"/>
          <p:cNvSpPr>
            <a:spLocks noGrp="1"/>
          </p:cNvSpPr>
          <p:nvPr>
            <p:ph type="body" sz="quarter" idx="13"/>
          </p:nvPr>
        </p:nvSpPr>
        <p:spPr>
          <a:xfrm>
            <a:off x="187302" y="103140"/>
            <a:ext cx="5551034" cy="590215"/>
          </a:xfrm>
        </p:spPr>
        <p:txBody>
          <a:bodyPr/>
          <a:lstStyle/>
          <a:p>
            <a:r>
              <a:rPr lang="fr-FR" dirty="0"/>
              <a:t>rappel</a:t>
            </a:r>
          </a:p>
        </p:txBody>
      </p:sp>
      <p:sp>
        <p:nvSpPr>
          <p:cNvPr id="48" name="TextBox 15"/>
          <p:cNvSpPr txBox="1"/>
          <p:nvPr/>
        </p:nvSpPr>
        <p:spPr>
          <a:xfrm>
            <a:off x="179512" y="6381328"/>
            <a:ext cx="307188" cy="238005"/>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a:solidFill>
                  <a:schemeClr val="bg1"/>
                </a:solidFill>
              </a:rPr>
              <a:pPr defTabSz="924282">
                <a:lnSpc>
                  <a:spcPct val="85000"/>
                </a:lnSpc>
                <a:spcBef>
                  <a:spcPts val="204"/>
                </a:spcBef>
              </a:pPr>
              <a:t>4</a:t>
            </a:fld>
            <a:endParaRPr lang="en-GB" sz="800" dirty="0">
              <a:solidFill>
                <a:schemeClr val="bg1"/>
              </a:solidFill>
            </a:endParaRPr>
          </a:p>
        </p:txBody>
      </p:sp>
      <p:sp>
        <p:nvSpPr>
          <p:cNvPr id="51" name="Espace réservé du pied de page 1"/>
          <p:cNvSpPr txBox="1">
            <a:spLocks/>
          </p:cNvSpPr>
          <p:nvPr/>
        </p:nvSpPr>
        <p:spPr>
          <a:xfrm>
            <a:off x="377409" y="6500330"/>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rPr>
              <a:t>©Ipsos – Rapport d’étude 17-059072 – Pour AFPA</a:t>
            </a:r>
            <a:endParaRPr lang="en-GB" dirty="0">
              <a:solidFill>
                <a:schemeClr val="bg1"/>
              </a:solidFill>
            </a:endParaRPr>
          </a:p>
        </p:txBody>
      </p:sp>
      <p:pic>
        <p:nvPicPr>
          <p:cNvPr id="53" name="Espace réservé pour une image  3"/>
          <p:cNvPicPr>
            <a:picLocks noChangeAspect="1"/>
          </p:cNvPicPr>
          <p:nvPr/>
        </p:nvPicPr>
        <p:blipFill>
          <a:blip r:embed="rId4"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1401250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2CAE79"/>
                </a:solidFill>
              </a:rPr>
              <a:t>Grand Est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3614429476"/>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189843646"/>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3166990347"/>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15" name="ZoneTexte 14"/>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2CAE79"/>
                </a:solidFill>
              </a:rPr>
              <a:t>Base = 194 individus </a:t>
            </a:r>
            <a:r>
              <a:rPr lang="fr-FR" sz="1100" b="1" u="sng" dirty="0">
                <a:solidFill>
                  <a:srgbClr val="2CAE79"/>
                </a:solidFill>
              </a:rPr>
              <a:t>Actifs</a:t>
            </a:r>
          </a:p>
          <a:p>
            <a:pPr marL="4763"/>
            <a:endParaRPr lang="fr-FR" sz="1100" dirty="0">
              <a:solidFill>
                <a:srgbClr val="2CAE79"/>
              </a:solidFill>
            </a:endParaRPr>
          </a:p>
        </p:txBody>
      </p:sp>
      <p:graphicFrame>
        <p:nvGraphicFramePr>
          <p:cNvPr id="12" name="Graphique 11"/>
          <p:cNvGraphicFramePr/>
          <p:nvPr>
            <p:extLst>
              <p:ext uri="{D42A27DB-BD31-4B8C-83A1-F6EECF244321}">
                <p14:modId xmlns:p14="http://schemas.microsoft.com/office/powerpoint/2010/main" val="2477621574"/>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6"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2685011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2CAE79"/>
                </a:solidFill>
              </a:rPr>
              <a:t>Grand Est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443128143"/>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2CAE79"/>
                </a:solidFill>
              </a:rPr>
              <a:t>Base = 194 individus </a:t>
            </a:r>
            <a:r>
              <a:rPr lang="fr-FR" sz="1100" b="1" u="sng" dirty="0">
                <a:solidFill>
                  <a:srgbClr val="2CAE79"/>
                </a:solidFill>
              </a:rPr>
              <a:t>Actifs</a:t>
            </a:r>
          </a:p>
          <a:p>
            <a:pPr marL="4763"/>
            <a:endParaRPr lang="fr-FR" sz="1100" dirty="0">
              <a:solidFill>
                <a:srgbClr val="2CAE79"/>
              </a:solidFill>
            </a:endParaRPr>
          </a:p>
        </p:txBody>
      </p:sp>
      <p:graphicFrame>
        <p:nvGraphicFramePr>
          <p:cNvPr id="12" name="Graphique 11"/>
          <p:cNvGraphicFramePr/>
          <p:nvPr>
            <p:extLst>
              <p:ext uri="{D42A27DB-BD31-4B8C-83A1-F6EECF244321}">
                <p14:modId xmlns:p14="http://schemas.microsoft.com/office/powerpoint/2010/main" val="202083587"/>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2902746637"/>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extLst>
              <p:ext uri="{D42A27DB-BD31-4B8C-83A1-F6EECF244321}">
                <p14:modId xmlns:p14="http://schemas.microsoft.com/office/powerpoint/2010/main" val="2110222993"/>
              </p:ext>
            </p:extLst>
          </p:nvPr>
        </p:nvGraphicFramePr>
        <p:xfrm>
          <a:off x="134843" y="1198934"/>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6" name="ZoneTexte 15"/>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56553"/>
            <a:ext cx="1165276" cy="648072"/>
          </a:xfrm>
          <a:prstGeom prst="rect">
            <a:avLst/>
          </a:prstGeom>
        </p:spPr>
      </p:pic>
    </p:spTree>
    <p:extLst>
      <p:ext uri="{BB962C8B-B14F-4D97-AF65-F5344CB8AC3E}">
        <p14:creationId xmlns:p14="http://schemas.microsoft.com/office/powerpoint/2010/main" val="552306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F8DB2C"/>
                </a:solidFill>
              </a:rPr>
              <a:t>Corse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1052033494"/>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898960717"/>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1066186615"/>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5" name="ZoneTexte 14"/>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F8DB2C"/>
                </a:solidFill>
              </a:rPr>
              <a:t>Base = 9 individus </a:t>
            </a:r>
            <a:r>
              <a:rPr lang="fr-FR" sz="1100" b="1" u="sng" dirty="0">
                <a:solidFill>
                  <a:srgbClr val="F8DB2C"/>
                </a:solidFill>
              </a:rPr>
              <a:t>Actifs</a:t>
            </a:r>
          </a:p>
          <a:p>
            <a:pPr marL="4763"/>
            <a:endParaRPr lang="fr-FR" sz="1100" dirty="0">
              <a:solidFill>
                <a:srgbClr val="F8DB2C"/>
              </a:solidFill>
            </a:endParaRPr>
          </a:p>
        </p:txBody>
      </p:sp>
      <p:graphicFrame>
        <p:nvGraphicFramePr>
          <p:cNvPr id="12" name="Graphique 11"/>
          <p:cNvGraphicFramePr/>
          <p:nvPr>
            <p:extLst>
              <p:ext uri="{D42A27DB-BD31-4B8C-83A1-F6EECF244321}">
                <p14:modId xmlns:p14="http://schemas.microsoft.com/office/powerpoint/2010/main" val="3879538757"/>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1835696" y="836712"/>
            <a:ext cx="1872208" cy="215444"/>
          </a:xfrm>
          <a:prstGeom prst="rect">
            <a:avLst/>
          </a:prstGeom>
          <a:ln w="19050">
            <a:solidFill>
              <a:srgbClr val="1F497D"/>
            </a:solidFill>
          </a:ln>
        </p:spPr>
        <p:txBody>
          <a:bodyPr vert="horz" wrap="square" lIns="0" tIns="0" rIns="0" bIns="0" rtlCol="0">
            <a:spAutoFit/>
          </a:bodyPr>
          <a:lstStyle/>
          <a:p>
            <a:pPr marL="4763" algn="ctr"/>
            <a:r>
              <a:rPr lang="fr-FR" sz="1400" b="1" dirty="0">
                <a:solidFill>
                  <a:srgbClr val="FF6699"/>
                </a:solidFill>
              </a:rPr>
              <a:t>EN EFFECTIFS</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88640"/>
            <a:ext cx="1165276" cy="648072"/>
          </a:xfrm>
          <a:prstGeom prst="rect">
            <a:avLst/>
          </a:prstGeom>
        </p:spPr>
      </p:pic>
    </p:spTree>
    <p:extLst>
      <p:ext uri="{BB962C8B-B14F-4D97-AF65-F5344CB8AC3E}">
        <p14:creationId xmlns:p14="http://schemas.microsoft.com/office/powerpoint/2010/main" val="2449097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F8DB2C"/>
                </a:solidFill>
              </a:rPr>
              <a:t>Corse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2667474855"/>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F8DB2C"/>
                </a:solidFill>
              </a:rPr>
              <a:t>Base = 9 individus </a:t>
            </a:r>
            <a:r>
              <a:rPr lang="fr-FR" sz="1100" b="1" u="sng" dirty="0">
                <a:solidFill>
                  <a:srgbClr val="F8DB2C"/>
                </a:solidFill>
              </a:rPr>
              <a:t>Actifs</a:t>
            </a:r>
          </a:p>
          <a:p>
            <a:pPr marL="4763"/>
            <a:endParaRPr lang="fr-FR" sz="1100" dirty="0">
              <a:solidFill>
                <a:srgbClr val="F8DB2C"/>
              </a:solidFill>
            </a:endParaRPr>
          </a:p>
        </p:txBody>
      </p:sp>
      <p:graphicFrame>
        <p:nvGraphicFramePr>
          <p:cNvPr id="12" name="Graphique 11"/>
          <p:cNvGraphicFramePr/>
          <p:nvPr>
            <p:extLst>
              <p:ext uri="{D42A27DB-BD31-4B8C-83A1-F6EECF244321}">
                <p14:modId xmlns:p14="http://schemas.microsoft.com/office/powerpoint/2010/main" val="3677003612"/>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3383236728"/>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phique 15"/>
          <p:cNvGraphicFramePr/>
          <p:nvPr>
            <p:extLst>
              <p:ext uri="{D42A27DB-BD31-4B8C-83A1-F6EECF244321}">
                <p14:modId xmlns:p14="http://schemas.microsoft.com/office/powerpoint/2010/main" val="1895085250"/>
              </p:ext>
            </p:extLst>
          </p:nvPr>
        </p:nvGraphicFramePr>
        <p:xfrm>
          <a:off x="1" y="1236260"/>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9" name="ZoneTexte 18"/>
          <p:cNvSpPr txBox="1"/>
          <p:nvPr/>
        </p:nvSpPr>
        <p:spPr>
          <a:xfrm>
            <a:off x="2051720" y="764704"/>
            <a:ext cx="1872208" cy="215444"/>
          </a:xfrm>
          <a:prstGeom prst="rect">
            <a:avLst/>
          </a:prstGeom>
          <a:ln w="19050">
            <a:solidFill>
              <a:srgbClr val="1F497D"/>
            </a:solidFill>
          </a:ln>
        </p:spPr>
        <p:txBody>
          <a:bodyPr vert="horz" wrap="square" lIns="0" tIns="0" rIns="0" bIns="0" rtlCol="0">
            <a:spAutoFit/>
          </a:bodyPr>
          <a:lstStyle/>
          <a:p>
            <a:pPr marL="4763" algn="ctr"/>
            <a:r>
              <a:rPr lang="fr-FR" sz="1400" b="1" dirty="0">
                <a:solidFill>
                  <a:srgbClr val="FF6699"/>
                </a:solidFill>
              </a:rPr>
              <a:t>EN EFFECTIFS</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67215"/>
            <a:ext cx="1165276" cy="648072"/>
          </a:xfrm>
          <a:prstGeom prst="rect">
            <a:avLst/>
          </a:prstGeom>
        </p:spPr>
      </p:pic>
    </p:spTree>
    <p:extLst>
      <p:ext uri="{BB962C8B-B14F-4D97-AF65-F5344CB8AC3E}">
        <p14:creationId xmlns:p14="http://schemas.microsoft.com/office/powerpoint/2010/main" val="2543094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EA3A3E"/>
                </a:solidFill>
              </a:rPr>
              <a:t>Centre Val de Loire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2783708708"/>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125231163"/>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2075021144"/>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15" name="ZoneTexte 14"/>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EA3A3E"/>
                </a:solidFill>
              </a:rPr>
              <a:t>Base = 89 individus </a:t>
            </a:r>
            <a:r>
              <a:rPr lang="fr-FR" sz="1100" b="1" u="sng" dirty="0">
                <a:solidFill>
                  <a:srgbClr val="EA3A3E"/>
                </a:solidFill>
              </a:rPr>
              <a:t>Actifs</a:t>
            </a:r>
          </a:p>
          <a:p>
            <a:pPr marL="4763"/>
            <a:endParaRPr lang="fr-FR" sz="1100" dirty="0">
              <a:solidFill>
                <a:srgbClr val="EA3A3E"/>
              </a:solidFill>
            </a:endParaRPr>
          </a:p>
        </p:txBody>
      </p:sp>
      <p:graphicFrame>
        <p:nvGraphicFramePr>
          <p:cNvPr id="12" name="Graphique 11"/>
          <p:cNvGraphicFramePr/>
          <p:nvPr>
            <p:extLst>
              <p:ext uri="{D42A27DB-BD31-4B8C-83A1-F6EECF244321}">
                <p14:modId xmlns:p14="http://schemas.microsoft.com/office/powerpoint/2010/main" val="3448756061"/>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6"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156176" y="188640"/>
            <a:ext cx="1165276" cy="648072"/>
          </a:xfrm>
          <a:prstGeom prst="rect">
            <a:avLst/>
          </a:prstGeom>
        </p:spPr>
      </p:pic>
    </p:spTree>
    <p:extLst>
      <p:ext uri="{BB962C8B-B14F-4D97-AF65-F5344CB8AC3E}">
        <p14:creationId xmlns:p14="http://schemas.microsoft.com/office/powerpoint/2010/main" val="333021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EA3A3E"/>
                </a:solidFill>
              </a:rPr>
              <a:t>Centre Val de Loire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462221846"/>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323528" y="836712"/>
            <a:ext cx="2232248" cy="338554"/>
          </a:xfrm>
          <a:prstGeom prst="rect">
            <a:avLst/>
          </a:prstGeom>
        </p:spPr>
        <p:txBody>
          <a:bodyPr vert="horz" wrap="square" lIns="0" tIns="0" rIns="0" bIns="0" rtlCol="0">
            <a:spAutoFit/>
          </a:bodyPr>
          <a:lstStyle/>
          <a:p>
            <a:pPr marL="4763"/>
            <a:r>
              <a:rPr lang="fr-FR" sz="1100" b="1" dirty="0">
                <a:solidFill>
                  <a:srgbClr val="EA3A3E"/>
                </a:solidFill>
              </a:rPr>
              <a:t>Base = 89 individus </a:t>
            </a:r>
            <a:r>
              <a:rPr lang="fr-FR" sz="1100" b="1" u="sng" dirty="0">
                <a:solidFill>
                  <a:srgbClr val="EA3A3E"/>
                </a:solidFill>
              </a:rPr>
              <a:t>Actifs</a:t>
            </a:r>
          </a:p>
          <a:p>
            <a:pPr marL="4763"/>
            <a:endParaRPr lang="fr-FR" sz="1100" dirty="0">
              <a:solidFill>
                <a:srgbClr val="EA3A3E"/>
              </a:solidFill>
            </a:endParaRPr>
          </a:p>
        </p:txBody>
      </p:sp>
      <p:graphicFrame>
        <p:nvGraphicFramePr>
          <p:cNvPr id="12" name="Graphique 11"/>
          <p:cNvGraphicFramePr/>
          <p:nvPr>
            <p:extLst>
              <p:ext uri="{D42A27DB-BD31-4B8C-83A1-F6EECF244321}">
                <p14:modId xmlns:p14="http://schemas.microsoft.com/office/powerpoint/2010/main" val="990547422"/>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1776873809"/>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phique 15"/>
          <p:cNvGraphicFramePr/>
          <p:nvPr>
            <p:extLst>
              <p:ext uri="{D42A27DB-BD31-4B8C-83A1-F6EECF244321}">
                <p14:modId xmlns:p14="http://schemas.microsoft.com/office/powerpoint/2010/main" val="2357300733"/>
              </p:ext>
            </p:extLst>
          </p:nvPr>
        </p:nvGraphicFramePr>
        <p:xfrm>
          <a:off x="1" y="1186697"/>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88640"/>
            <a:ext cx="1165276" cy="648072"/>
          </a:xfrm>
          <a:prstGeom prst="rect">
            <a:avLst/>
          </a:prstGeom>
        </p:spPr>
      </p:pic>
    </p:spTree>
    <p:extLst>
      <p:ext uri="{BB962C8B-B14F-4D97-AF65-F5344CB8AC3E}">
        <p14:creationId xmlns:p14="http://schemas.microsoft.com/office/powerpoint/2010/main" val="225392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6600CC"/>
                </a:solidFill>
              </a:rPr>
              <a:t>Auvergne Rhône Alpes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3892287797"/>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493523944"/>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2856681070"/>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15" name="ZoneTexte 14"/>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6600CC"/>
                </a:solidFill>
              </a:rPr>
              <a:t>Base = 273 individus </a:t>
            </a:r>
            <a:r>
              <a:rPr lang="fr-FR" sz="1100" b="1" u="sng" dirty="0">
                <a:solidFill>
                  <a:srgbClr val="6600CC"/>
                </a:solidFill>
              </a:rPr>
              <a:t>Actifs</a:t>
            </a:r>
          </a:p>
          <a:p>
            <a:pPr marL="4763"/>
            <a:endParaRPr lang="fr-FR" sz="1100" dirty="0">
              <a:solidFill>
                <a:srgbClr val="6600CC"/>
              </a:solidFill>
            </a:endParaRPr>
          </a:p>
        </p:txBody>
      </p:sp>
      <p:graphicFrame>
        <p:nvGraphicFramePr>
          <p:cNvPr id="12" name="Graphique 11"/>
          <p:cNvGraphicFramePr/>
          <p:nvPr>
            <p:extLst>
              <p:ext uri="{D42A27DB-BD31-4B8C-83A1-F6EECF244321}">
                <p14:modId xmlns:p14="http://schemas.microsoft.com/office/powerpoint/2010/main" val="1667561555"/>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6"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88640"/>
            <a:ext cx="1165276" cy="648072"/>
          </a:xfrm>
          <a:prstGeom prst="rect">
            <a:avLst/>
          </a:prstGeom>
        </p:spPr>
      </p:pic>
    </p:spTree>
    <p:extLst>
      <p:ext uri="{BB962C8B-B14F-4D97-AF65-F5344CB8AC3E}">
        <p14:creationId xmlns:p14="http://schemas.microsoft.com/office/powerpoint/2010/main" val="891402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6600CC"/>
                </a:solidFill>
              </a:rPr>
              <a:t>Auvergne Rhône Alpes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1037141959"/>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6600CC"/>
                </a:solidFill>
              </a:rPr>
              <a:t>Base = 273 individus </a:t>
            </a:r>
            <a:r>
              <a:rPr lang="fr-FR" sz="1100" b="1" u="sng" dirty="0">
                <a:solidFill>
                  <a:srgbClr val="6600CC"/>
                </a:solidFill>
              </a:rPr>
              <a:t>Actifs</a:t>
            </a:r>
          </a:p>
          <a:p>
            <a:pPr marL="4763"/>
            <a:endParaRPr lang="fr-FR" sz="1100" dirty="0">
              <a:solidFill>
                <a:srgbClr val="6600CC"/>
              </a:solidFill>
            </a:endParaRPr>
          </a:p>
        </p:txBody>
      </p:sp>
      <p:graphicFrame>
        <p:nvGraphicFramePr>
          <p:cNvPr id="12" name="Graphique 11"/>
          <p:cNvGraphicFramePr/>
          <p:nvPr>
            <p:extLst>
              <p:ext uri="{D42A27DB-BD31-4B8C-83A1-F6EECF244321}">
                <p14:modId xmlns:p14="http://schemas.microsoft.com/office/powerpoint/2010/main" val="48366951"/>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2163566935"/>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extLst>
              <p:ext uri="{D42A27DB-BD31-4B8C-83A1-F6EECF244321}">
                <p14:modId xmlns:p14="http://schemas.microsoft.com/office/powerpoint/2010/main" val="66503665"/>
              </p:ext>
            </p:extLst>
          </p:nvPr>
        </p:nvGraphicFramePr>
        <p:xfrm>
          <a:off x="19799" y="1213108"/>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6" name="ZoneTexte 15"/>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88640"/>
            <a:ext cx="1165276" cy="648072"/>
          </a:xfrm>
          <a:prstGeom prst="rect">
            <a:avLst/>
          </a:prstGeom>
        </p:spPr>
      </p:pic>
    </p:spTree>
    <p:extLst>
      <p:ext uri="{BB962C8B-B14F-4D97-AF65-F5344CB8AC3E}">
        <p14:creationId xmlns:p14="http://schemas.microsoft.com/office/powerpoint/2010/main" val="987677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66CCFF"/>
                </a:solidFill>
              </a:rPr>
              <a:t>Bourgogne Franche Comté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2859765233"/>
              </p:ext>
            </p:extLst>
          </p:nvPr>
        </p:nvGraphicFramePr>
        <p:xfrm>
          <a:off x="323528" y="1220110"/>
          <a:ext cx="4320480" cy="2459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2448632382"/>
              </p:ext>
            </p:extLst>
          </p:nvPr>
        </p:nvGraphicFramePr>
        <p:xfrm>
          <a:off x="4644008" y="1220110"/>
          <a:ext cx="4499992" cy="2459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978309510"/>
              </p:ext>
            </p:extLst>
          </p:nvPr>
        </p:nvGraphicFramePr>
        <p:xfrm>
          <a:off x="1" y="3787659"/>
          <a:ext cx="4644008" cy="2377645"/>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6012160" y="6412686"/>
            <a:ext cx="1800200" cy="184666"/>
          </a:xfrm>
          <a:prstGeom prst="rect">
            <a:avLst/>
          </a:prstGeom>
        </p:spPr>
        <p:txBody>
          <a:bodyPr vert="horz" wrap="square" lIns="0" tIns="0" rIns="0" bIns="0" rtlCol="0">
            <a:spAutoFit/>
          </a:bodyPr>
          <a:lstStyle/>
          <a:p>
            <a:pPr marL="4763"/>
            <a:r>
              <a:rPr lang="fr-FR" sz="1200" dirty="0"/>
              <a:t>*Net « oui »</a:t>
            </a:r>
          </a:p>
        </p:txBody>
      </p:sp>
      <p:sp>
        <p:nvSpPr>
          <p:cNvPr id="15" name="ZoneTexte 14"/>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66CCFF"/>
                </a:solidFill>
              </a:rPr>
              <a:t>Base = 91 individus </a:t>
            </a:r>
            <a:r>
              <a:rPr lang="fr-FR" sz="1100" b="1" u="sng" dirty="0">
                <a:solidFill>
                  <a:srgbClr val="66CCFF"/>
                </a:solidFill>
              </a:rPr>
              <a:t>Actifs</a:t>
            </a:r>
          </a:p>
          <a:p>
            <a:pPr marL="4763"/>
            <a:endParaRPr lang="fr-FR" sz="1100" dirty="0">
              <a:solidFill>
                <a:srgbClr val="66CCFF"/>
              </a:solidFill>
            </a:endParaRPr>
          </a:p>
        </p:txBody>
      </p:sp>
      <p:graphicFrame>
        <p:nvGraphicFramePr>
          <p:cNvPr id="12" name="Graphique 11"/>
          <p:cNvGraphicFramePr/>
          <p:nvPr>
            <p:extLst>
              <p:ext uri="{D42A27DB-BD31-4B8C-83A1-F6EECF244321}">
                <p14:modId xmlns:p14="http://schemas.microsoft.com/office/powerpoint/2010/main" val="454710809"/>
              </p:ext>
            </p:extLst>
          </p:nvPr>
        </p:nvGraphicFramePr>
        <p:xfrm>
          <a:off x="4499992" y="3747009"/>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4" name="Espace réservé du pied de page 1"/>
          <p:cNvSpPr txBox="1">
            <a:spLocks/>
          </p:cNvSpPr>
          <p:nvPr/>
        </p:nvSpPr>
        <p:spPr>
          <a:xfrm>
            <a:off x="467544" y="64433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6"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88640"/>
            <a:ext cx="1165276" cy="648072"/>
          </a:xfrm>
          <a:prstGeom prst="rect">
            <a:avLst/>
          </a:prstGeom>
        </p:spPr>
      </p:pic>
    </p:spTree>
    <p:extLst>
      <p:ext uri="{BB962C8B-B14F-4D97-AF65-F5344CB8AC3E}">
        <p14:creationId xmlns:p14="http://schemas.microsoft.com/office/powerpoint/2010/main" val="3463839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599" y="404664"/>
            <a:ext cx="8646971" cy="457048"/>
          </a:xfrm>
        </p:spPr>
        <p:txBody>
          <a:bodyPr/>
          <a:lstStyle/>
          <a:p>
            <a:r>
              <a:rPr lang="fr-FR" dirty="0">
                <a:solidFill>
                  <a:srgbClr val="66CCFF"/>
                </a:solidFill>
              </a:rPr>
              <a:t>Bourgogne Franche Comté :</a:t>
            </a:r>
          </a:p>
        </p:txBody>
      </p:sp>
      <p:sp>
        <p:nvSpPr>
          <p:cNvPr id="7" name="Rectangle 6"/>
          <p:cNvSpPr/>
          <p:nvPr/>
        </p:nvSpPr>
        <p:spPr>
          <a:xfrm>
            <a:off x="539552" y="6309320"/>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p:cNvGraphicFramePr/>
          <p:nvPr>
            <p:extLst>
              <p:ext uri="{D42A27DB-BD31-4B8C-83A1-F6EECF244321}">
                <p14:modId xmlns:p14="http://schemas.microsoft.com/office/powerpoint/2010/main" val="2988065472"/>
              </p:ext>
            </p:extLst>
          </p:nvPr>
        </p:nvGraphicFramePr>
        <p:xfrm>
          <a:off x="4635721" y="1109291"/>
          <a:ext cx="4318724" cy="246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251520" y="836712"/>
            <a:ext cx="2232248" cy="338554"/>
          </a:xfrm>
          <a:prstGeom prst="rect">
            <a:avLst/>
          </a:prstGeom>
        </p:spPr>
        <p:txBody>
          <a:bodyPr vert="horz" wrap="square" lIns="0" tIns="0" rIns="0" bIns="0" rtlCol="0">
            <a:spAutoFit/>
          </a:bodyPr>
          <a:lstStyle/>
          <a:p>
            <a:pPr marL="4763"/>
            <a:r>
              <a:rPr lang="fr-FR" sz="1100" b="1" dirty="0">
                <a:solidFill>
                  <a:srgbClr val="66CCFF"/>
                </a:solidFill>
              </a:rPr>
              <a:t>Base = 91 individus </a:t>
            </a:r>
            <a:r>
              <a:rPr lang="fr-FR" sz="1100" b="1" u="sng" dirty="0">
                <a:solidFill>
                  <a:srgbClr val="66CCFF"/>
                </a:solidFill>
              </a:rPr>
              <a:t>Actifs</a:t>
            </a:r>
          </a:p>
          <a:p>
            <a:pPr marL="4763"/>
            <a:endParaRPr lang="fr-FR" sz="1100" dirty="0">
              <a:solidFill>
                <a:srgbClr val="66CCFF"/>
              </a:solidFill>
            </a:endParaRPr>
          </a:p>
        </p:txBody>
      </p:sp>
      <p:graphicFrame>
        <p:nvGraphicFramePr>
          <p:cNvPr id="12" name="Graphique 11"/>
          <p:cNvGraphicFramePr/>
          <p:nvPr>
            <p:extLst>
              <p:ext uri="{D42A27DB-BD31-4B8C-83A1-F6EECF244321}">
                <p14:modId xmlns:p14="http://schemas.microsoft.com/office/powerpoint/2010/main" val="2041242700"/>
              </p:ext>
            </p:extLst>
          </p:nvPr>
        </p:nvGraphicFramePr>
        <p:xfrm>
          <a:off x="1" y="3841044"/>
          <a:ext cx="3059831" cy="2833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1499262308"/>
              </p:ext>
            </p:extLst>
          </p:nvPr>
        </p:nvGraphicFramePr>
        <p:xfrm>
          <a:off x="3398545" y="3429000"/>
          <a:ext cx="5712529" cy="33378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phique 15"/>
          <p:cNvGraphicFramePr/>
          <p:nvPr>
            <p:extLst>
              <p:ext uri="{D42A27DB-BD31-4B8C-83A1-F6EECF244321}">
                <p14:modId xmlns:p14="http://schemas.microsoft.com/office/powerpoint/2010/main" val="2115592256"/>
              </p:ext>
            </p:extLst>
          </p:nvPr>
        </p:nvGraphicFramePr>
        <p:xfrm>
          <a:off x="1" y="1216154"/>
          <a:ext cx="4644008" cy="2665677"/>
        </p:xfrm>
        <a:graphic>
          <a:graphicData uri="http://schemas.openxmlformats.org/drawingml/2006/chart">
            <c:chart xmlns:c="http://schemas.openxmlformats.org/drawingml/2006/chart" xmlns:r="http://schemas.openxmlformats.org/officeDocument/2006/relationships" r:id="rId6"/>
          </a:graphicData>
        </a:graphic>
      </p:graphicFrame>
      <p:sp>
        <p:nvSpPr>
          <p:cNvPr id="18" name="Espace réservé du pied de page 1"/>
          <p:cNvSpPr txBox="1">
            <a:spLocks/>
          </p:cNvSpPr>
          <p:nvPr/>
        </p:nvSpPr>
        <p:spPr>
          <a:xfrm>
            <a:off x="1759317" y="6594982"/>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17" name="ZoneTexte 16"/>
          <p:cNvSpPr txBox="1"/>
          <p:nvPr/>
        </p:nvSpPr>
        <p:spPr>
          <a:xfrm>
            <a:off x="8280741" y="836712"/>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13" name="Espace réservé pour une image  3"/>
          <p:cNvPicPr>
            <a:picLocks noChangeAspect="1"/>
          </p:cNvPicPr>
          <p:nvPr/>
        </p:nvPicPr>
        <p:blipFill>
          <a:blip r:embed="rId7" cstate="print">
            <a:extLst>
              <a:ext uri="{28A0092B-C50C-407E-A947-70E740481C1C}">
                <a14:useLocalDpi xmlns:a14="http://schemas.microsoft.com/office/drawing/2010/main" val="0"/>
              </a:ext>
            </a:extLst>
          </a:blip>
          <a:srcRect t="22207" b="22207"/>
          <a:stretch>
            <a:fillRect/>
          </a:stretch>
        </p:blipFill>
        <p:spPr>
          <a:xfrm>
            <a:off x="6228184" y="188640"/>
            <a:ext cx="1165276" cy="648072"/>
          </a:xfrm>
          <a:prstGeom prst="rect">
            <a:avLst/>
          </a:prstGeom>
        </p:spPr>
      </p:pic>
    </p:spTree>
    <p:extLst>
      <p:ext uri="{BB962C8B-B14F-4D97-AF65-F5344CB8AC3E}">
        <p14:creationId xmlns:p14="http://schemas.microsoft.com/office/powerpoint/2010/main" val="120352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5"/>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0" y="-27384"/>
            <a:ext cx="5930713" cy="6885384"/>
          </a:xfrm>
        </p:spPr>
      </p:pic>
      <p:sp>
        <p:nvSpPr>
          <p:cNvPr id="7" name="Title 6"/>
          <p:cNvSpPr>
            <a:spLocks noGrp="1"/>
          </p:cNvSpPr>
          <p:nvPr>
            <p:ph type="ctrTitle"/>
          </p:nvPr>
        </p:nvSpPr>
        <p:spPr>
          <a:xfrm>
            <a:off x="5302238" y="2858511"/>
            <a:ext cx="3472571" cy="886397"/>
          </a:xfrm>
        </p:spPr>
        <p:txBody>
          <a:bodyPr/>
          <a:lstStyle/>
          <a:p>
            <a:pPr algn="ctr"/>
            <a:r>
              <a:rPr lang="en-GB" sz="3200" dirty="0" err="1"/>
              <a:t>Approche</a:t>
            </a:r>
            <a:r>
              <a:rPr lang="en-GB" sz="3200" dirty="0"/>
              <a:t> </a:t>
            </a:r>
            <a:r>
              <a:rPr lang="en-GB" sz="3200" dirty="0" err="1"/>
              <a:t>méthodologique</a:t>
            </a:r>
            <a:endParaRPr lang="en-GB" sz="3200" dirty="0"/>
          </a:p>
        </p:txBody>
      </p:sp>
      <p:sp>
        <p:nvSpPr>
          <p:cNvPr id="26" name="TextBox 25"/>
          <p:cNvSpPr txBox="1"/>
          <p:nvPr/>
        </p:nvSpPr>
        <p:spPr>
          <a:xfrm>
            <a:off x="2" y="-555664"/>
            <a:ext cx="9143999" cy="437623"/>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28" name="TextBox 27"/>
          <p:cNvSpPr txBox="1"/>
          <p:nvPr/>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5</a:t>
            </a:fld>
            <a:endParaRPr lang="en-GB" sz="800" kern="1200" dirty="0">
              <a:solidFill>
                <a:schemeClr val="bg1"/>
              </a:solidFill>
              <a:latin typeface="+mn-lt"/>
              <a:ea typeface="+mn-ea"/>
              <a:cs typeface="+mn-cs"/>
            </a:endParaRPr>
          </a:p>
        </p:txBody>
      </p:sp>
      <p:grpSp>
        <p:nvGrpSpPr>
          <p:cNvPr id="14" name="Group 13"/>
          <p:cNvGrpSpPr/>
          <p:nvPr/>
        </p:nvGrpSpPr>
        <p:grpSpPr>
          <a:xfrm>
            <a:off x="3419872" y="-555664"/>
            <a:ext cx="1882366" cy="5082305"/>
            <a:chOff x="6846888" y="3175"/>
            <a:chExt cx="2767013" cy="7559675"/>
          </a:xfrm>
        </p:grpSpPr>
        <p:sp>
          <p:nvSpPr>
            <p:cNvPr id="15" name="Freeform 6"/>
            <p:cNvSpPr>
              <a:spLocks/>
            </p:cNvSpPr>
            <p:nvPr/>
          </p:nvSpPr>
          <p:spPr bwMode="white">
            <a:xfrm flipH="1">
              <a:off x="6846888" y="3175"/>
              <a:ext cx="2767013" cy="7559675"/>
            </a:xfrm>
            <a:custGeom>
              <a:avLst/>
              <a:gdLst/>
              <a:ahLst/>
              <a:cxnLst/>
              <a:rect l="l" t="t" r="r" b="b"/>
              <a:pathLst>
                <a:path w="2767013" h="7559675">
                  <a:moveTo>
                    <a:pt x="2767013" y="0"/>
                  </a:moveTo>
                  <a:lnTo>
                    <a:pt x="0" y="0"/>
                  </a:lnTo>
                  <a:lnTo>
                    <a:pt x="0" y="7559675"/>
                  </a:lnTo>
                  <a:lnTo>
                    <a:pt x="290513" y="7559675"/>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9"/>
            <p:cNvSpPr>
              <a:spLocks/>
            </p:cNvSpPr>
            <p:nvPr/>
          </p:nvSpPr>
          <p:spPr bwMode="ltGray">
            <a:xfrm flipH="1">
              <a:off x="8229495" y="1677986"/>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8"/>
            <p:cNvSpPr>
              <a:spLocks/>
            </p:cNvSpPr>
            <p:nvPr/>
          </p:nvSpPr>
          <p:spPr bwMode="ltGray">
            <a:xfrm flipH="1">
              <a:off x="7600845"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p:nvSpPr>
          <p:spPr bwMode="ltGray">
            <a:xfrm flipH="1">
              <a:off x="7307158" y="3582987"/>
              <a:ext cx="1355725" cy="2019300"/>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6" name="Groupe 15"/>
          <p:cNvGrpSpPr/>
          <p:nvPr/>
        </p:nvGrpSpPr>
        <p:grpSpPr>
          <a:xfrm>
            <a:off x="8021974" y="715754"/>
            <a:ext cx="787400" cy="515937"/>
            <a:chOff x="8175625" y="150813"/>
            <a:chExt cx="787400" cy="515937"/>
          </a:xfrm>
        </p:grpSpPr>
        <p:sp>
          <p:nvSpPr>
            <p:cNvPr id="17" name="Freeform 5"/>
            <p:cNvSpPr>
              <a:spLocks noEditPoints="1"/>
            </p:cNvSpPr>
            <p:nvPr/>
          </p:nvSpPr>
          <p:spPr bwMode="auto">
            <a:xfrm>
              <a:off x="8175625" y="150813"/>
              <a:ext cx="787400" cy="515937"/>
            </a:xfrm>
            <a:custGeom>
              <a:avLst/>
              <a:gdLst>
                <a:gd name="T0" fmla="*/ 461 w 992"/>
                <a:gd name="T1" fmla="*/ 1 h 650"/>
                <a:gd name="T2" fmla="*/ 357 w 992"/>
                <a:gd name="T3" fmla="*/ 21 h 650"/>
                <a:gd name="T4" fmla="*/ 227 w 992"/>
                <a:gd name="T5" fmla="*/ 80 h 650"/>
                <a:gd name="T6" fmla="*/ 112 w 992"/>
                <a:gd name="T7" fmla="*/ 171 h 650"/>
                <a:gd name="T8" fmla="*/ 12 w 992"/>
                <a:gd name="T9" fmla="*/ 287 h 650"/>
                <a:gd name="T10" fmla="*/ 1 w 992"/>
                <a:gd name="T11" fmla="*/ 314 h 650"/>
                <a:gd name="T12" fmla="*/ 7 w 992"/>
                <a:gd name="T13" fmla="*/ 355 h 650"/>
                <a:gd name="T14" fmla="*/ 59 w 992"/>
                <a:gd name="T15" fmla="*/ 424 h 650"/>
                <a:gd name="T16" fmla="*/ 168 w 992"/>
                <a:gd name="T17" fmla="*/ 527 h 650"/>
                <a:gd name="T18" fmla="*/ 291 w 992"/>
                <a:gd name="T19" fmla="*/ 603 h 650"/>
                <a:gd name="T20" fmla="*/ 426 w 992"/>
                <a:gd name="T21" fmla="*/ 645 h 650"/>
                <a:gd name="T22" fmla="*/ 496 w 992"/>
                <a:gd name="T23" fmla="*/ 650 h 650"/>
                <a:gd name="T24" fmla="*/ 550 w 992"/>
                <a:gd name="T25" fmla="*/ 647 h 650"/>
                <a:gd name="T26" fmla="*/ 669 w 992"/>
                <a:gd name="T27" fmla="*/ 617 h 650"/>
                <a:gd name="T28" fmla="*/ 796 w 992"/>
                <a:gd name="T29" fmla="*/ 549 h 650"/>
                <a:gd name="T30" fmla="*/ 908 w 992"/>
                <a:gd name="T31" fmla="*/ 451 h 650"/>
                <a:gd name="T32" fmla="*/ 980 w 992"/>
                <a:gd name="T33" fmla="*/ 363 h 650"/>
                <a:gd name="T34" fmla="*/ 992 w 992"/>
                <a:gd name="T35" fmla="*/ 325 h 650"/>
                <a:gd name="T36" fmla="*/ 980 w 992"/>
                <a:gd name="T37" fmla="*/ 287 h 650"/>
                <a:gd name="T38" fmla="*/ 908 w 992"/>
                <a:gd name="T39" fmla="*/ 198 h 650"/>
                <a:gd name="T40" fmla="*/ 796 w 992"/>
                <a:gd name="T41" fmla="*/ 100 h 650"/>
                <a:gd name="T42" fmla="*/ 669 w 992"/>
                <a:gd name="T43" fmla="*/ 33 h 650"/>
                <a:gd name="T44" fmla="*/ 550 w 992"/>
                <a:gd name="T45" fmla="*/ 3 h 650"/>
                <a:gd name="T46" fmla="*/ 496 w 992"/>
                <a:gd name="T47" fmla="*/ 0 h 650"/>
                <a:gd name="T48" fmla="*/ 525 w 992"/>
                <a:gd name="T49" fmla="*/ 54 h 650"/>
                <a:gd name="T50" fmla="*/ 577 w 992"/>
                <a:gd name="T51" fmla="*/ 65 h 650"/>
                <a:gd name="T52" fmla="*/ 649 w 992"/>
                <a:gd name="T53" fmla="*/ 99 h 650"/>
                <a:gd name="T54" fmla="*/ 722 w 992"/>
                <a:gd name="T55" fmla="*/ 172 h 650"/>
                <a:gd name="T56" fmla="*/ 756 w 992"/>
                <a:gd name="T57" fmla="*/ 244 h 650"/>
                <a:gd name="T58" fmla="*/ 767 w 992"/>
                <a:gd name="T59" fmla="*/ 296 h 650"/>
                <a:gd name="T60" fmla="*/ 768 w 992"/>
                <a:gd name="T61" fmla="*/ 338 h 650"/>
                <a:gd name="T62" fmla="*/ 760 w 992"/>
                <a:gd name="T63" fmla="*/ 393 h 650"/>
                <a:gd name="T64" fmla="*/ 735 w 992"/>
                <a:gd name="T65" fmla="*/ 455 h 650"/>
                <a:gd name="T66" fmla="*/ 669 w 992"/>
                <a:gd name="T67" fmla="*/ 535 h 650"/>
                <a:gd name="T68" fmla="*/ 590 w 992"/>
                <a:gd name="T69" fmla="*/ 581 h 650"/>
                <a:gd name="T70" fmla="*/ 538 w 992"/>
                <a:gd name="T71" fmla="*/ 594 h 650"/>
                <a:gd name="T72" fmla="*/ 496 w 992"/>
                <a:gd name="T73" fmla="*/ 597 h 650"/>
                <a:gd name="T74" fmla="*/ 441 w 992"/>
                <a:gd name="T75" fmla="*/ 592 h 650"/>
                <a:gd name="T76" fmla="*/ 391 w 992"/>
                <a:gd name="T77" fmla="*/ 575 h 650"/>
                <a:gd name="T78" fmla="*/ 304 w 992"/>
                <a:gd name="T79" fmla="*/ 517 h 650"/>
                <a:gd name="T80" fmla="*/ 246 w 992"/>
                <a:gd name="T81" fmla="*/ 430 h 650"/>
                <a:gd name="T82" fmla="*/ 229 w 992"/>
                <a:gd name="T83" fmla="*/ 380 h 650"/>
                <a:gd name="T84" fmla="*/ 224 w 992"/>
                <a:gd name="T85" fmla="*/ 325 h 650"/>
                <a:gd name="T86" fmla="*/ 227 w 992"/>
                <a:gd name="T87" fmla="*/ 283 h 650"/>
                <a:gd name="T88" fmla="*/ 240 w 992"/>
                <a:gd name="T89" fmla="*/ 231 h 650"/>
                <a:gd name="T90" fmla="*/ 286 w 992"/>
                <a:gd name="T91" fmla="*/ 152 h 650"/>
                <a:gd name="T92" fmla="*/ 367 w 992"/>
                <a:gd name="T93" fmla="*/ 86 h 650"/>
                <a:gd name="T94" fmla="*/ 428 w 992"/>
                <a:gd name="T95" fmla="*/ 61 h 650"/>
                <a:gd name="T96" fmla="*/ 483 w 992"/>
                <a:gd name="T97" fmla="*/ 5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2" h="650">
                  <a:moveTo>
                    <a:pt x="496" y="0"/>
                  </a:moveTo>
                  <a:lnTo>
                    <a:pt x="496" y="0"/>
                  </a:lnTo>
                  <a:lnTo>
                    <a:pt x="478" y="0"/>
                  </a:lnTo>
                  <a:lnTo>
                    <a:pt x="461" y="1"/>
                  </a:lnTo>
                  <a:lnTo>
                    <a:pt x="443" y="3"/>
                  </a:lnTo>
                  <a:lnTo>
                    <a:pt x="426" y="5"/>
                  </a:lnTo>
                  <a:lnTo>
                    <a:pt x="391" y="12"/>
                  </a:lnTo>
                  <a:lnTo>
                    <a:pt x="357" y="21"/>
                  </a:lnTo>
                  <a:lnTo>
                    <a:pt x="324" y="33"/>
                  </a:lnTo>
                  <a:lnTo>
                    <a:pt x="291" y="46"/>
                  </a:lnTo>
                  <a:lnTo>
                    <a:pt x="259" y="63"/>
                  </a:lnTo>
                  <a:lnTo>
                    <a:pt x="227" y="80"/>
                  </a:lnTo>
                  <a:lnTo>
                    <a:pt x="198" y="100"/>
                  </a:lnTo>
                  <a:lnTo>
                    <a:pt x="168" y="122"/>
                  </a:lnTo>
                  <a:lnTo>
                    <a:pt x="139" y="146"/>
                  </a:lnTo>
                  <a:lnTo>
                    <a:pt x="112" y="171"/>
                  </a:lnTo>
                  <a:lnTo>
                    <a:pt x="84" y="198"/>
                  </a:lnTo>
                  <a:lnTo>
                    <a:pt x="59" y="226"/>
                  </a:lnTo>
                  <a:lnTo>
                    <a:pt x="35" y="256"/>
                  </a:lnTo>
                  <a:lnTo>
                    <a:pt x="12" y="287"/>
                  </a:lnTo>
                  <a:lnTo>
                    <a:pt x="12" y="287"/>
                  </a:lnTo>
                  <a:lnTo>
                    <a:pt x="7" y="295"/>
                  </a:lnTo>
                  <a:lnTo>
                    <a:pt x="3" y="304"/>
                  </a:lnTo>
                  <a:lnTo>
                    <a:pt x="1" y="314"/>
                  </a:lnTo>
                  <a:lnTo>
                    <a:pt x="0" y="325"/>
                  </a:lnTo>
                  <a:lnTo>
                    <a:pt x="1" y="335"/>
                  </a:lnTo>
                  <a:lnTo>
                    <a:pt x="3" y="345"/>
                  </a:lnTo>
                  <a:lnTo>
                    <a:pt x="7" y="355"/>
                  </a:lnTo>
                  <a:lnTo>
                    <a:pt x="12" y="363"/>
                  </a:lnTo>
                  <a:lnTo>
                    <a:pt x="12" y="363"/>
                  </a:lnTo>
                  <a:lnTo>
                    <a:pt x="35" y="394"/>
                  </a:lnTo>
                  <a:lnTo>
                    <a:pt x="59" y="424"/>
                  </a:lnTo>
                  <a:lnTo>
                    <a:pt x="84" y="451"/>
                  </a:lnTo>
                  <a:lnTo>
                    <a:pt x="112" y="479"/>
                  </a:lnTo>
                  <a:lnTo>
                    <a:pt x="139" y="504"/>
                  </a:lnTo>
                  <a:lnTo>
                    <a:pt x="168" y="527"/>
                  </a:lnTo>
                  <a:lnTo>
                    <a:pt x="198" y="549"/>
                  </a:lnTo>
                  <a:lnTo>
                    <a:pt x="227" y="569"/>
                  </a:lnTo>
                  <a:lnTo>
                    <a:pt x="259" y="587"/>
                  </a:lnTo>
                  <a:lnTo>
                    <a:pt x="291" y="603"/>
                  </a:lnTo>
                  <a:lnTo>
                    <a:pt x="324" y="617"/>
                  </a:lnTo>
                  <a:lnTo>
                    <a:pt x="357" y="628"/>
                  </a:lnTo>
                  <a:lnTo>
                    <a:pt x="391" y="638"/>
                  </a:lnTo>
                  <a:lnTo>
                    <a:pt x="426" y="645"/>
                  </a:lnTo>
                  <a:lnTo>
                    <a:pt x="443" y="647"/>
                  </a:lnTo>
                  <a:lnTo>
                    <a:pt x="461" y="648"/>
                  </a:lnTo>
                  <a:lnTo>
                    <a:pt x="478" y="649"/>
                  </a:lnTo>
                  <a:lnTo>
                    <a:pt x="496" y="650"/>
                  </a:lnTo>
                  <a:lnTo>
                    <a:pt x="496" y="650"/>
                  </a:lnTo>
                  <a:lnTo>
                    <a:pt x="515" y="649"/>
                  </a:lnTo>
                  <a:lnTo>
                    <a:pt x="532" y="648"/>
                  </a:lnTo>
                  <a:lnTo>
                    <a:pt x="550" y="647"/>
                  </a:lnTo>
                  <a:lnTo>
                    <a:pt x="567" y="645"/>
                  </a:lnTo>
                  <a:lnTo>
                    <a:pt x="602" y="638"/>
                  </a:lnTo>
                  <a:lnTo>
                    <a:pt x="636" y="628"/>
                  </a:lnTo>
                  <a:lnTo>
                    <a:pt x="669" y="617"/>
                  </a:lnTo>
                  <a:lnTo>
                    <a:pt x="702" y="603"/>
                  </a:lnTo>
                  <a:lnTo>
                    <a:pt x="734" y="587"/>
                  </a:lnTo>
                  <a:lnTo>
                    <a:pt x="765" y="569"/>
                  </a:lnTo>
                  <a:lnTo>
                    <a:pt x="796" y="549"/>
                  </a:lnTo>
                  <a:lnTo>
                    <a:pt x="825" y="527"/>
                  </a:lnTo>
                  <a:lnTo>
                    <a:pt x="854" y="504"/>
                  </a:lnTo>
                  <a:lnTo>
                    <a:pt x="881" y="479"/>
                  </a:lnTo>
                  <a:lnTo>
                    <a:pt x="908" y="451"/>
                  </a:lnTo>
                  <a:lnTo>
                    <a:pt x="933" y="424"/>
                  </a:lnTo>
                  <a:lnTo>
                    <a:pt x="957" y="394"/>
                  </a:lnTo>
                  <a:lnTo>
                    <a:pt x="980" y="363"/>
                  </a:lnTo>
                  <a:lnTo>
                    <a:pt x="980" y="363"/>
                  </a:lnTo>
                  <a:lnTo>
                    <a:pt x="985" y="355"/>
                  </a:lnTo>
                  <a:lnTo>
                    <a:pt x="990" y="345"/>
                  </a:lnTo>
                  <a:lnTo>
                    <a:pt x="992" y="335"/>
                  </a:lnTo>
                  <a:lnTo>
                    <a:pt x="992" y="325"/>
                  </a:lnTo>
                  <a:lnTo>
                    <a:pt x="992" y="314"/>
                  </a:lnTo>
                  <a:lnTo>
                    <a:pt x="990" y="304"/>
                  </a:lnTo>
                  <a:lnTo>
                    <a:pt x="985" y="295"/>
                  </a:lnTo>
                  <a:lnTo>
                    <a:pt x="980" y="287"/>
                  </a:lnTo>
                  <a:lnTo>
                    <a:pt x="980" y="287"/>
                  </a:lnTo>
                  <a:lnTo>
                    <a:pt x="957" y="256"/>
                  </a:lnTo>
                  <a:lnTo>
                    <a:pt x="933" y="226"/>
                  </a:lnTo>
                  <a:lnTo>
                    <a:pt x="908" y="198"/>
                  </a:lnTo>
                  <a:lnTo>
                    <a:pt x="881" y="171"/>
                  </a:lnTo>
                  <a:lnTo>
                    <a:pt x="854" y="146"/>
                  </a:lnTo>
                  <a:lnTo>
                    <a:pt x="825" y="122"/>
                  </a:lnTo>
                  <a:lnTo>
                    <a:pt x="796" y="100"/>
                  </a:lnTo>
                  <a:lnTo>
                    <a:pt x="765" y="80"/>
                  </a:lnTo>
                  <a:lnTo>
                    <a:pt x="734" y="63"/>
                  </a:lnTo>
                  <a:lnTo>
                    <a:pt x="702" y="46"/>
                  </a:lnTo>
                  <a:lnTo>
                    <a:pt x="669" y="33"/>
                  </a:lnTo>
                  <a:lnTo>
                    <a:pt x="636" y="21"/>
                  </a:lnTo>
                  <a:lnTo>
                    <a:pt x="602" y="12"/>
                  </a:lnTo>
                  <a:lnTo>
                    <a:pt x="567" y="5"/>
                  </a:lnTo>
                  <a:lnTo>
                    <a:pt x="550" y="3"/>
                  </a:lnTo>
                  <a:lnTo>
                    <a:pt x="532" y="1"/>
                  </a:lnTo>
                  <a:lnTo>
                    <a:pt x="515" y="0"/>
                  </a:lnTo>
                  <a:lnTo>
                    <a:pt x="496" y="0"/>
                  </a:lnTo>
                  <a:lnTo>
                    <a:pt x="496" y="0"/>
                  </a:lnTo>
                  <a:close/>
                  <a:moveTo>
                    <a:pt x="496" y="53"/>
                  </a:moveTo>
                  <a:lnTo>
                    <a:pt x="496" y="53"/>
                  </a:lnTo>
                  <a:lnTo>
                    <a:pt x="510" y="53"/>
                  </a:lnTo>
                  <a:lnTo>
                    <a:pt x="525" y="54"/>
                  </a:lnTo>
                  <a:lnTo>
                    <a:pt x="538" y="56"/>
                  </a:lnTo>
                  <a:lnTo>
                    <a:pt x="551" y="58"/>
                  </a:lnTo>
                  <a:lnTo>
                    <a:pt x="564" y="61"/>
                  </a:lnTo>
                  <a:lnTo>
                    <a:pt x="577" y="65"/>
                  </a:lnTo>
                  <a:lnTo>
                    <a:pt x="590" y="69"/>
                  </a:lnTo>
                  <a:lnTo>
                    <a:pt x="602" y="74"/>
                  </a:lnTo>
                  <a:lnTo>
                    <a:pt x="627" y="86"/>
                  </a:lnTo>
                  <a:lnTo>
                    <a:pt x="649" y="99"/>
                  </a:lnTo>
                  <a:lnTo>
                    <a:pt x="669" y="114"/>
                  </a:lnTo>
                  <a:lnTo>
                    <a:pt x="689" y="132"/>
                  </a:lnTo>
                  <a:lnTo>
                    <a:pt x="707" y="152"/>
                  </a:lnTo>
                  <a:lnTo>
                    <a:pt x="722" y="172"/>
                  </a:lnTo>
                  <a:lnTo>
                    <a:pt x="735" y="195"/>
                  </a:lnTo>
                  <a:lnTo>
                    <a:pt x="747" y="218"/>
                  </a:lnTo>
                  <a:lnTo>
                    <a:pt x="752" y="231"/>
                  </a:lnTo>
                  <a:lnTo>
                    <a:pt x="756" y="244"/>
                  </a:lnTo>
                  <a:lnTo>
                    <a:pt x="760" y="257"/>
                  </a:lnTo>
                  <a:lnTo>
                    <a:pt x="763" y="270"/>
                  </a:lnTo>
                  <a:lnTo>
                    <a:pt x="765" y="283"/>
                  </a:lnTo>
                  <a:lnTo>
                    <a:pt x="767" y="296"/>
                  </a:lnTo>
                  <a:lnTo>
                    <a:pt x="768" y="311"/>
                  </a:lnTo>
                  <a:lnTo>
                    <a:pt x="768" y="325"/>
                  </a:lnTo>
                  <a:lnTo>
                    <a:pt x="768" y="325"/>
                  </a:lnTo>
                  <a:lnTo>
                    <a:pt x="768" y="338"/>
                  </a:lnTo>
                  <a:lnTo>
                    <a:pt x="767" y="352"/>
                  </a:lnTo>
                  <a:lnTo>
                    <a:pt x="765" y="366"/>
                  </a:lnTo>
                  <a:lnTo>
                    <a:pt x="763" y="380"/>
                  </a:lnTo>
                  <a:lnTo>
                    <a:pt x="760" y="393"/>
                  </a:lnTo>
                  <a:lnTo>
                    <a:pt x="756" y="405"/>
                  </a:lnTo>
                  <a:lnTo>
                    <a:pt x="752" y="418"/>
                  </a:lnTo>
                  <a:lnTo>
                    <a:pt x="747" y="430"/>
                  </a:lnTo>
                  <a:lnTo>
                    <a:pt x="735" y="455"/>
                  </a:lnTo>
                  <a:lnTo>
                    <a:pt x="722" y="477"/>
                  </a:lnTo>
                  <a:lnTo>
                    <a:pt x="707" y="497"/>
                  </a:lnTo>
                  <a:lnTo>
                    <a:pt x="689" y="517"/>
                  </a:lnTo>
                  <a:lnTo>
                    <a:pt x="669" y="535"/>
                  </a:lnTo>
                  <a:lnTo>
                    <a:pt x="649" y="550"/>
                  </a:lnTo>
                  <a:lnTo>
                    <a:pt x="627" y="564"/>
                  </a:lnTo>
                  <a:lnTo>
                    <a:pt x="602" y="575"/>
                  </a:lnTo>
                  <a:lnTo>
                    <a:pt x="590" y="581"/>
                  </a:lnTo>
                  <a:lnTo>
                    <a:pt x="577" y="585"/>
                  </a:lnTo>
                  <a:lnTo>
                    <a:pt x="564" y="589"/>
                  </a:lnTo>
                  <a:lnTo>
                    <a:pt x="551" y="592"/>
                  </a:lnTo>
                  <a:lnTo>
                    <a:pt x="538" y="594"/>
                  </a:lnTo>
                  <a:lnTo>
                    <a:pt x="525" y="595"/>
                  </a:lnTo>
                  <a:lnTo>
                    <a:pt x="510" y="596"/>
                  </a:lnTo>
                  <a:lnTo>
                    <a:pt x="496" y="597"/>
                  </a:lnTo>
                  <a:lnTo>
                    <a:pt x="496" y="597"/>
                  </a:lnTo>
                  <a:lnTo>
                    <a:pt x="483" y="596"/>
                  </a:lnTo>
                  <a:lnTo>
                    <a:pt x="469" y="595"/>
                  </a:lnTo>
                  <a:lnTo>
                    <a:pt x="455" y="594"/>
                  </a:lnTo>
                  <a:lnTo>
                    <a:pt x="441" y="592"/>
                  </a:lnTo>
                  <a:lnTo>
                    <a:pt x="428" y="589"/>
                  </a:lnTo>
                  <a:lnTo>
                    <a:pt x="416" y="585"/>
                  </a:lnTo>
                  <a:lnTo>
                    <a:pt x="403" y="581"/>
                  </a:lnTo>
                  <a:lnTo>
                    <a:pt x="391" y="575"/>
                  </a:lnTo>
                  <a:lnTo>
                    <a:pt x="367" y="564"/>
                  </a:lnTo>
                  <a:lnTo>
                    <a:pt x="345" y="550"/>
                  </a:lnTo>
                  <a:lnTo>
                    <a:pt x="324" y="535"/>
                  </a:lnTo>
                  <a:lnTo>
                    <a:pt x="304" y="517"/>
                  </a:lnTo>
                  <a:lnTo>
                    <a:pt x="286" y="497"/>
                  </a:lnTo>
                  <a:lnTo>
                    <a:pt x="271" y="477"/>
                  </a:lnTo>
                  <a:lnTo>
                    <a:pt x="257" y="455"/>
                  </a:lnTo>
                  <a:lnTo>
                    <a:pt x="246" y="430"/>
                  </a:lnTo>
                  <a:lnTo>
                    <a:pt x="240" y="418"/>
                  </a:lnTo>
                  <a:lnTo>
                    <a:pt x="236" y="405"/>
                  </a:lnTo>
                  <a:lnTo>
                    <a:pt x="233" y="393"/>
                  </a:lnTo>
                  <a:lnTo>
                    <a:pt x="229" y="380"/>
                  </a:lnTo>
                  <a:lnTo>
                    <a:pt x="227" y="366"/>
                  </a:lnTo>
                  <a:lnTo>
                    <a:pt x="226" y="352"/>
                  </a:lnTo>
                  <a:lnTo>
                    <a:pt x="225" y="338"/>
                  </a:lnTo>
                  <a:lnTo>
                    <a:pt x="224" y="325"/>
                  </a:lnTo>
                  <a:lnTo>
                    <a:pt x="224" y="325"/>
                  </a:lnTo>
                  <a:lnTo>
                    <a:pt x="225" y="311"/>
                  </a:lnTo>
                  <a:lnTo>
                    <a:pt x="226" y="296"/>
                  </a:lnTo>
                  <a:lnTo>
                    <a:pt x="227" y="283"/>
                  </a:lnTo>
                  <a:lnTo>
                    <a:pt x="229" y="270"/>
                  </a:lnTo>
                  <a:lnTo>
                    <a:pt x="233" y="257"/>
                  </a:lnTo>
                  <a:lnTo>
                    <a:pt x="236" y="244"/>
                  </a:lnTo>
                  <a:lnTo>
                    <a:pt x="240" y="231"/>
                  </a:lnTo>
                  <a:lnTo>
                    <a:pt x="246" y="218"/>
                  </a:lnTo>
                  <a:lnTo>
                    <a:pt x="257" y="195"/>
                  </a:lnTo>
                  <a:lnTo>
                    <a:pt x="271" y="172"/>
                  </a:lnTo>
                  <a:lnTo>
                    <a:pt x="286" y="152"/>
                  </a:lnTo>
                  <a:lnTo>
                    <a:pt x="304" y="132"/>
                  </a:lnTo>
                  <a:lnTo>
                    <a:pt x="324" y="114"/>
                  </a:lnTo>
                  <a:lnTo>
                    <a:pt x="345" y="99"/>
                  </a:lnTo>
                  <a:lnTo>
                    <a:pt x="367" y="86"/>
                  </a:lnTo>
                  <a:lnTo>
                    <a:pt x="391" y="74"/>
                  </a:lnTo>
                  <a:lnTo>
                    <a:pt x="403" y="69"/>
                  </a:lnTo>
                  <a:lnTo>
                    <a:pt x="416" y="65"/>
                  </a:lnTo>
                  <a:lnTo>
                    <a:pt x="428" y="61"/>
                  </a:lnTo>
                  <a:lnTo>
                    <a:pt x="441" y="58"/>
                  </a:lnTo>
                  <a:lnTo>
                    <a:pt x="455" y="56"/>
                  </a:lnTo>
                  <a:lnTo>
                    <a:pt x="469" y="54"/>
                  </a:lnTo>
                  <a:lnTo>
                    <a:pt x="483" y="53"/>
                  </a:lnTo>
                  <a:lnTo>
                    <a:pt x="496" y="53"/>
                  </a:lnTo>
                  <a:lnTo>
                    <a:pt x="496" y="5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p:cNvSpPr>
              <a:spLocks/>
            </p:cNvSpPr>
            <p:nvPr/>
          </p:nvSpPr>
          <p:spPr bwMode="auto">
            <a:xfrm>
              <a:off x="8412163" y="252413"/>
              <a:ext cx="314325" cy="312737"/>
            </a:xfrm>
            <a:custGeom>
              <a:avLst/>
              <a:gdLst>
                <a:gd name="T0" fmla="*/ 103 w 396"/>
                <a:gd name="T1" fmla="*/ 26 h 396"/>
                <a:gd name="T2" fmla="*/ 131 w 396"/>
                <a:gd name="T3" fmla="*/ 11 h 396"/>
                <a:gd name="T4" fmla="*/ 162 w 396"/>
                <a:gd name="T5" fmla="*/ 4 h 396"/>
                <a:gd name="T6" fmla="*/ 193 w 396"/>
                <a:gd name="T7" fmla="*/ 0 h 396"/>
                <a:gd name="T8" fmla="*/ 224 w 396"/>
                <a:gd name="T9" fmla="*/ 1 h 396"/>
                <a:gd name="T10" fmla="*/ 255 w 396"/>
                <a:gd name="T11" fmla="*/ 8 h 396"/>
                <a:gd name="T12" fmla="*/ 285 w 396"/>
                <a:gd name="T13" fmla="*/ 20 h 396"/>
                <a:gd name="T14" fmla="*/ 312 w 396"/>
                <a:gd name="T15" fmla="*/ 37 h 396"/>
                <a:gd name="T16" fmla="*/ 338 w 396"/>
                <a:gd name="T17" fmla="*/ 57 h 396"/>
                <a:gd name="T18" fmla="*/ 352 w 396"/>
                <a:gd name="T19" fmla="*/ 73 h 396"/>
                <a:gd name="T20" fmla="*/ 374 w 396"/>
                <a:gd name="T21" fmla="*/ 106 h 396"/>
                <a:gd name="T22" fmla="*/ 388 w 396"/>
                <a:gd name="T23" fmla="*/ 141 h 396"/>
                <a:gd name="T24" fmla="*/ 394 w 396"/>
                <a:gd name="T25" fmla="*/ 178 h 396"/>
                <a:gd name="T26" fmla="*/ 394 w 396"/>
                <a:gd name="T27" fmla="*/ 217 h 396"/>
                <a:gd name="T28" fmla="*/ 388 w 396"/>
                <a:gd name="T29" fmla="*/ 254 h 396"/>
                <a:gd name="T30" fmla="*/ 374 w 396"/>
                <a:gd name="T31" fmla="*/ 289 h 396"/>
                <a:gd name="T32" fmla="*/ 352 w 396"/>
                <a:gd name="T33" fmla="*/ 322 h 396"/>
                <a:gd name="T34" fmla="*/ 338 w 396"/>
                <a:gd name="T35" fmla="*/ 337 h 396"/>
                <a:gd name="T36" fmla="*/ 307 w 396"/>
                <a:gd name="T37" fmla="*/ 363 h 396"/>
                <a:gd name="T38" fmla="*/ 273 w 396"/>
                <a:gd name="T39" fmla="*/ 381 h 396"/>
                <a:gd name="T40" fmla="*/ 236 w 396"/>
                <a:gd name="T41" fmla="*/ 391 h 396"/>
                <a:gd name="T42" fmla="*/ 198 w 396"/>
                <a:gd name="T43" fmla="*/ 396 h 396"/>
                <a:gd name="T44" fmla="*/ 161 w 396"/>
                <a:gd name="T45" fmla="*/ 391 h 396"/>
                <a:gd name="T46" fmla="*/ 124 w 396"/>
                <a:gd name="T47" fmla="*/ 381 h 396"/>
                <a:gd name="T48" fmla="*/ 89 w 396"/>
                <a:gd name="T49" fmla="*/ 363 h 396"/>
                <a:gd name="T50" fmla="*/ 59 w 396"/>
                <a:gd name="T51" fmla="*/ 337 h 396"/>
                <a:gd name="T52" fmla="*/ 48 w 396"/>
                <a:gd name="T53" fmla="*/ 325 h 396"/>
                <a:gd name="T54" fmla="*/ 29 w 396"/>
                <a:gd name="T55" fmla="*/ 299 h 396"/>
                <a:gd name="T56" fmla="*/ 15 w 396"/>
                <a:gd name="T57" fmla="*/ 272 h 396"/>
                <a:gd name="T58" fmla="*/ 6 w 396"/>
                <a:gd name="T59" fmla="*/ 242 h 396"/>
                <a:gd name="T60" fmla="*/ 2 w 396"/>
                <a:gd name="T61" fmla="*/ 211 h 396"/>
                <a:gd name="T62" fmla="*/ 2 w 396"/>
                <a:gd name="T63" fmla="*/ 182 h 396"/>
                <a:gd name="T64" fmla="*/ 6 w 396"/>
                <a:gd name="T65" fmla="*/ 151 h 396"/>
                <a:gd name="T66" fmla="*/ 16 w 396"/>
                <a:gd name="T67" fmla="*/ 121 h 396"/>
                <a:gd name="T68" fmla="*/ 22 w 396"/>
                <a:gd name="T69" fmla="*/ 107 h 396"/>
                <a:gd name="T70" fmla="*/ 29 w 396"/>
                <a:gd name="T71" fmla="*/ 115 h 396"/>
                <a:gd name="T72" fmla="*/ 48 w 396"/>
                <a:gd name="T73" fmla="*/ 128 h 396"/>
                <a:gd name="T74" fmla="*/ 70 w 396"/>
                <a:gd name="T75" fmla="*/ 132 h 396"/>
                <a:gd name="T76" fmla="*/ 92 w 396"/>
                <a:gd name="T77" fmla="*/ 128 h 396"/>
                <a:gd name="T78" fmla="*/ 111 w 396"/>
                <a:gd name="T79" fmla="*/ 115 h 396"/>
                <a:gd name="T80" fmla="*/ 119 w 396"/>
                <a:gd name="T81" fmla="*/ 106 h 396"/>
                <a:gd name="T82" fmla="*/ 127 w 396"/>
                <a:gd name="T83" fmla="*/ 85 h 396"/>
                <a:gd name="T84" fmla="*/ 127 w 396"/>
                <a:gd name="T85" fmla="*/ 63 h 396"/>
                <a:gd name="T86" fmla="*/ 119 w 396"/>
                <a:gd name="T87" fmla="*/ 42 h 396"/>
                <a:gd name="T88" fmla="*/ 111 w 396"/>
                <a:gd name="T89" fmla="*/ 32 h 396"/>
                <a:gd name="T90" fmla="*/ 103 w 396"/>
                <a:gd name="T9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6">
                  <a:moveTo>
                    <a:pt x="103" y="26"/>
                  </a:moveTo>
                  <a:lnTo>
                    <a:pt x="103" y="26"/>
                  </a:lnTo>
                  <a:lnTo>
                    <a:pt x="117" y="18"/>
                  </a:lnTo>
                  <a:lnTo>
                    <a:pt x="131" y="11"/>
                  </a:lnTo>
                  <a:lnTo>
                    <a:pt x="146" y="7"/>
                  </a:lnTo>
                  <a:lnTo>
                    <a:pt x="162" y="4"/>
                  </a:lnTo>
                  <a:lnTo>
                    <a:pt x="177" y="1"/>
                  </a:lnTo>
                  <a:lnTo>
                    <a:pt x="193" y="0"/>
                  </a:lnTo>
                  <a:lnTo>
                    <a:pt x="209" y="0"/>
                  </a:lnTo>
                  <a:lnTo>
                    <a:pt x="224" y="1"/>
                  </a:lnTo>
                  <a:lnTo>
                    <a:pt x="240" y="5"/>
                  </a:lnTo>
                  <a:lnTo>
                    <a:pt x="255" y="8"/>
                  </a:lnTo>
                  <a:lnTo>
                    <a:pt x="270" y="14"/>
                  </a:lnTo>
                  <a:lnTo>
                    <a:pt x="285" y="20"/>
                  </a:lnTo>
                  <a:lnTo>
                    <a:pt x="299" y="28"/>
                  </a:lnTo>
                  <a:lnTo>
                    <a:pt x="312" y="37"/>
                  </a:lnTo>
                  <a:lnTo>
                    <a:pt x="325" y="46"/>
                  </a:lnTo>
                  <a:lnTo>
                    <a:pt x="338" y="57"/>
                  </a:lnTo>
                  <a:lnTo>
                    <a:pt x="338" y="57"/>
                  </a:lnTo>
                  <a:lnTo>
                    <a:pt x="352" y="73"/>
                  </a:lnTo>
                  <a:lnTo>
                    <a:pt x="364" y="89"/>
                  </a:lnTo>
                  <a:lnTo>
                    <a:pt x="374" y="106"/>
                  </a:lnTo>
                  <a:lnTo>
                    <a:pt x="381" y="123"/>
                  </a:lnTo>
                  <a:lnTo>
                    <a:pt x="388" y="141"/>
                  </a:lnTo>
                  <a:lnTo>
                    <a:pt x="392" y="160"/>
                  </a:lnTo>
                  <a:lnTo>
                    <a:pt x="394" y="178"/>
                  </a:lnTo>
                  <a:lnTo>
                    <a:pt x="396" y="198"/>
                  </a:lnTo>
                  <a:lnTo>
                    <a:pt x="394" y="217"/>
                  </a:lnTo>
                  <a:lnTo>
                    <a:pt x="392" y="235"/>
                  </a:lnTo>
                  <a:lnTo>
                    <a:pt x="388" y="254"/>
                  </a:lnTo>
                  <a:lnTo>
                    <a:pt x="381" y="272"/>
                  </a:lnTo>
                  <a:lnTo>
                    <a:pt x="374" y="289"/>
                  </a:lnTo>
                  <a:lnTo>
                    <a:pt x="364" y="307"/>
                  </a:lnTo>
                  <a:lnTo>
                    <a:pt x="352" y="322"/>
                  </a:lnTo>
                  <a:lnTo>
                    <a:pt x="338" y="337"/>
                  </a:lnTo>
                  <a:lnTo>
                    <a:pt x="338" y="337"/>
                  </a:lnTo>
                  <a:lnTo>
                    <a:pt x="323" y="351"/>
                  </a:lnTo>
                  <a:lnTo>
                    <a:pt x="307" y="363"/>
                  </a:lnTo>
                  <a:lnTo>
                    <a:pt x="290" y="373"/>
                  </a:lnTo>
                  <a:lnTo>
                    <a:pt x="273" y="381"/>
                  </a:lnTo>
                  <a:lnTo>
                    <a:pt x="255" y="387"/>
                  </a:lnTo>
                  <a:lnTo>
                    <a:pt x="236" y="391"/>
                  </a:lnTo>
                  <a:lnTo>
                    <a:pt x="218" y="395"/>
                  </a:lnTo>
                  <a:lnTo>
                    <a:pt x="198" y="396"/>
                  </a:lnTo>
                  <a:lnTo>
                    <a:pt x="179" y="395"/>
                  </a:lnTo>
                  <a:lnTo>
                    <a:pt x="161" y="391"/>
                  </a:lnTo>
                  <a:lnTo>
                    <a:pt x="142" y="387"/>
                  </a:lnTo>
                  <a:lnTo>
                    <a:pt x="124" y="381"/>
                  </a:lnTo>
                  <a:lnTo>
                    <a:pt x="107" y="373"/>
                  </a:lnTo>
                  <a:lnTo>
                    <a:pt x="89" y="363"/>
                  </a:lnTo>
                  <a:lnTo>
                    <a:pt x="74" y="351"/>
                  </a:lnTo>
                  <a:lnTo>
                    <a:pt x="59" y="337"/>
                  </a:lnTo>
                  <a:lnTo>
                    <a:pt x="59" y="337"/>
                  </a:lnTo>
                  <a:lnTo>
                    <a:pt x="48" y="325"/>
                  </a:lnTo>
                  <a:lnTo>
                    <a:pt x="38" y="313"/>
                  </a:lnTo>
                  <a:lnTo>
                    <a:pt x="29" y="299"/>
                  </a:lnTo>
                  <a:lnTo>
                    <a:pt x="21" y="286"/>
                  </a:lnTo>
                  <a:lnTo>
                    <a:pt x="15" y="272"/>
                  </a:lnTo>
                  <a:lnTo>
                    <a:pt x="10" y="257"/>
                  </a:lnTo>
                  <a:lnTo>
                    <a:pt x="6" y="242"/>
                  </a:lnTo>
                  <a:lnTo>
                    <a:pt x="3" y="227"/>
                  </a:lnTo>
                  <a:lnTo>
                    <a:pt x="2" y="211"/>
                  </a:lnTo>
                  <a:lnTo>
                    <a:pt x="0" y="197"/>
                  </a:lnTo>
                  <a:lnTo>
                    <a:pt x="2" y="182"/>
                  </a:lnTo>
                  <a:lnTo>
                    <a:pt x="4" y="166"/>
                  </a:lnTo>
                  <a:lnTo>
                    <a:pt x="6" y="151"/>
                  </a:lnTo>
                  <a:lnTo>
                    <a:pt x="10" y="137"/>
                  </a:lnTo>
                  <a:lnTo>
                    <a:pt x="16" y="121"/>
                  </a:lnTo>
                  <a:lnTo>
                    <a:pt x="22" y="107"/>
                  </a:lnTo>
                  <a:lnTo>
                    <a:pt x="22" y="107"/>
                  </a:lnTo>
                  <a:lnTo>
                    <a:pt x="29" y="115"/>
                  </a:lnTo>
                  <a:lnTo>
                    <a:pt x="29" y="115"/>
                  </a:lnTo>
                  <a:lnTo>
                    <a:pt x="38" y="122"/>
                  </a:lnTo>
                  <a:lnTo>
                    <a:pt x="48" y="128"/>
                  </a:lnTo>
                  <a:lnTo>
                    <a:pt x="59" y="131"/>
                  </a:lnTo>
                  <a:lnTo>
                    <a:pt x="70" y="132"/>
                  </a:lnTo>
                  <a:lnTo>
                    <a:pt x="81" y="131"/>
                  </a:lnTo>
                  <a:lnTo>
                    <a:pt x="92" y="128"/>
                  </a:lnTo>
                  <a:lnTo>
                    <a:pt x="101" y="122"/>
                  </a:lnTo>
                  <a:lnTo>
                    <a:pt x="111" y="115"/>
                  </a:lnTo>
                  <a:lnTo>
                    <a:pt x="111" y="115"/>
                  </a:lnTo>
                  <a:lnTo>
                    <a:pt x="119" y="106"/>
                  </a:lnTo>
                  <a:lnTo>
                    <a:pt x="123" y="96"/>
                  </a:lnTo>
                  <a:lnTo>
                    <a:pt x="127" y="85"/>
                  </a:lnTo>
                  <a:lnTo>
                    <a:pt x="128" y="74"/>
                  </a:lnTo>
                  <a:lnTo>
                    <a:pt x="127" y="63"/>
                  </a:lnTo>
                  <a:lnTo>
                    <a:pt x="123" y="52"/>
                  </a:lnTo>
                  <a:lnTo>
                    <a:pt x="119" y="42"/>
                  </a:lnTo>
                  <a:lnTo>
                    <a:pt x="111" y="32"/>
                  </a:lnTo>
                  <a:lnTo>
                    <a:pt x="111" y="32"/>
                  </a:lnTo>
                  <a:lnTo>
                    <a:pt x="103" y="26"/>
                  </a:lnTo>
                  <a:lnTo>
                    <a:pt x="103" y="2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19" name="Espace réservé du pied de page 1"/>
          <p:cNvSpPr txBox="1">
            <a:spLocks/>
          </p:cNvSpPr>
          <p:nvPr/>
        </p:nvSpPr>
        <p:spPr>
          <a:xfrm>
            <a:off x="493893" y="64319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rPr>
              <a:t>©Ipsos – Rapport d’étude 17-059072 – Pour AFPA</a:t>
            </a:r>
            <a:endParaRPr lang="en-GB" dirty="0">
              <a:solidFill>
                <a:schemeClr val="bg1"/>
              </a:solidFill>
            </a:endParaRPr>
          </a:p>
        </p:txBody>
      </p:sp>
      <p:pic>
        <p:nvPicPr>
          <p:cNvPr id="21" name="Espace réservé pour une image  3"/>
          <p:cNvPicPr>
            <a:picLocks noChangeAspect="1"/>
          </p:cNvPicPr>
          <p:nvPr/>
        </p:nvPicPr>
        <p:blipFill>
          <a:blip r:embed="rId4"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2969648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sp>
        <p:nvSpPr>
          <p:cNvPr id="7" name="Title 6"/>
          <p:cNvSpPr>
            <a:spLocks noGrp="1"/>
          </p:cNvSpPr>
          <p:nvPr>
            <p:ph type="ctrTitle"/>
          </p:nvPr>
        </p:nvSpPr>
        <p:spPr>
          <a:xfrm>
            <a:off x="6741097" y="3180610"/>
            <a:ext cx="2145875" cy="373949"/>
          </a:xfrm>
        </p:spPr>
        <p:txBody>
          <a:bodyPr/>
          <a:lstStyle/>
          <a:p>
            <a:r>
              <a:rPr lang="fr-FR"/>
              <a:t>annexes</a:t>
            </a:r>
          </a:p>
        </p:txBody>
      </p:sp>
      <p:sp>
        <p:nvSpPr>
          <p:cNvPr id="16" name="TextBox 15"/>
          <p:cNvSpPr txBox="1"/>
          <p:nvPr/>
        </p:nvSpPr>
        <p:spPr>
          <a:xfrm>
            <a:off x="179512" y="6381328"/>
            <a:ext cx="307188" cy="238005"/>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a:solidFill>
                  <a:schemeClr val="bg1"/>
                </a:solidFill>
              </a:rPr>
              <a:pPr defTabSz="924282">
                <a:lnSpc>
                  <a:spcPct val="85000"/>
                </a:lnSpc>
                <a:spcBef>
                  <a:spcPts val="204"/>
                </a:spcBef>
              </a:pPr>
              <a:t>50</a:t>
            </a:fld>
            <a:endParaRPr lang="en-GB" sz="800" dirty="0">
              <a:solidFill>
                <a:schemeClr val="bg1"/>
              </a:solidFill>
            </a:endParaRPr>
          </a:p>
        </p:txBody>
      </p:sp>
      <p:grpSp>
        <p:nvGrpSpPr>
          <p:cNvPr id="5" name="Group 4"/>
          <p:cNvGrpSpPr/>
          <p:nvPr/>
        </p:nvGrpSpPr>
        <p:grpSpPr>
          <a:xfrm>
            <a:off x="4229582" y="-478920"/>
            <a:ext cx="1882366" cy="5141341"/>
            <a:chOff x="6846888" y="3175"/>
            <a:chExt cx="2767013" cy="7559675"/>
          </a:xfrm>
        </p:grpSpPr>
        <p:sp>
          <p:nvSpPr>
            <p:cNvPr id="21" name="Freeform 6"/>
            <p:cNvSpPr>
              <a:spLocks/>
            </p:cNvSpPr>
            <p:nvPr/>
          </p:nvSpPr>
          <p:spPr bwMode="white">
            <a:xfrm flipH="1">
              <a:off x="6846888" y="3175"/>
              <a:ext cx="2767013" cy="7559675"/>
            </a:xfrm>
            <a:custGeom>
              <a:avLst/>
              <a:gdLst/>
              <a:ahLst/>
              <a:cxnLst/>
              <a:rect l="l" t="t" r="r" b="b"/>
              <a:pathLst>
                <a:path w="2767013" h="7559675">
                  <a:moveTo>
                    <a:pt x="2767013" y="0"/>
                  </a:moveTo>
                  <a:lnTo>
                    <a:pt x="0" y="0"/>
                  </a:lnTo>
                  <a:lnTo>
                    <a:pt x="0" y="7559675"/>
                  </a:lnTo>
                  <a:lnTo>
                    <a:pt x="290513" y="7559675"/>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9"/>
            <p:cNvSpPr>
              <a:spLocks/>
            </p:cNvSpPr>
            <p:nvPr/>
          </p:nvSpPr>
          <p:spPr bwMode="ltGray">
            <a:xfrm flipH="1">
              <a:off x="8229495" y="1677986"/>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600845"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307158" y="3582987"/>
              <a:ext cx="1355725" cy="2019300"/>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0" name="Espace réservé du pied de page 1"/>
          <p:cNvSpPr txBox="1">
            <a:spLocks/>
          </p:cNvSpPr>
          <p:nvPr/>
        </p:nvSpPr>
        <p:spPr>
          <a:xfrm>
            <a:off x="333106" y="6618134"/>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grpSp>
        <p:nvGrpSpPr>
          <p:cNvPr id="38" name="Groupe 37"/>
          <p:cNvGrpSpPr/>
          <p:nvPr/>
        </p:nvGrpSpPr>
        <p:grpSpPr>
          <a:xfrm>
            <a:off x="8021974" y="715754"/>
            <a:ext cx="787400" cy="515937"/>
            <a:chOff x="8175625" y="150813"/>
            <a:chExt cx="787400" cy="515937"/>
          </a:xfrm>
        </p:grpSpPr>
        <p:sp>
          <p:nvSpPr>
            <p:cNvPr id="39" name="Freeform 5"/>
            <p:cNvSpPr>
              <a:spLocks noEditPoints="1"/>
            </p:cNvSpPr>
            <p:nvPr/>
          </p:nvSpPr>
          <p:spPr bwMode="auto">
            <a:xfrm>
              <a:off x="8175625" y="150813"/>
              <a:ext cx="787400" cy="515937"/>
            </a:xfrm>
            <a:custGeom>
              <a:avLst/>
              <a:gdLst>
                <a:gd name="T0" fmla="*/ 461 w 992"/>
                <a:gd name="T1" fmla="*/ 1 h 650"/>
                <a:gd name="T2" fmla="*/ 357 w 992"/>
                <a:gd name="T3" fmla="*/ 21 h 650"/>
                <a:gd name="T4" fmla="*/ 227 w 992"/>
                <a:gd name="T5" fmla="*/ 80 h 650"/>
                <a:gd name="T6" fmla="*/ 112 w 992"/>
                <a:gd name="T7" fmla="*/ 171 h 650"/>
                <a:gd name="T8" fmla="*/ 12 w 992"/>
                <a:gd name="T9" fmla="*/ 287 h 650"/>
                <a:gd name="T10" fmla="*/ 1 w 992"/>
                <a:gd name="T11" fmla="*/ 314 h 650"/>
                <a:gd name="T12" fmla="*/ 7 w 992"/>
                <a:gd name="T13" fmla="*/ 355 h 650"/>
                <a:gd name="T14" fmla="*/ 59 w 992"/>
                <a:gd name="T15" fmla="*/ 424 h 650"/>
                <a:gd name="T16" fmla="*/ 168 w 992"/>
                <a:gd name="T17" fmla="*/ 527 h 650"/>
                <a:gd name="T18" fmla="*/ 291 w 992"/>
                <a:gd name="T19" fmla="*/ 603 h 650"/>
                <a:gd name="T20" fmla="*/ 426 w 992"/>
                <a:gd name="T21" fmla="*/ 645 h 650"/>
                <a:gd name="T22" fmla="*/ 496 w 992"/>
                <a:gd name="T23" fmla="*/ 650 h 650"/>
                <a:gd name="T24" fmla="*/ 550 w 992"/>
                <a:gd name="T25" fmla="*/ 647 h 650"/>
                <a:gd name="T26" fmla="*/ 669 w 992"/>
                <a:gd name="T27" fmla="*/ 617 h 650"/>
                <a:gd name="T28" fmla="*/ 796 w 992"/>
                <a:gd name="T29" fmla="*/ 549 h 650"/>
                <a:gd name="T30" fmla="*/ 908 w 992"/>
                <a:gd name="T31" fmla="*/ 451 h 650"/>
                <a:gd name="T32" fmla="*/ 980 w 992"/>
                <a:gd name="T33" fmla="*/ 363 h 650"/>
                <a:gd name="T34" fmla="*/ 992 w 992"/>
                <a:gd name="T35" fmla="*/ 325 h 650"/>
                <a:gd name="T36" fmla="*/ 980 w 992"/>
                <a:gd name="T37" fmla="*/ 287 h 650"/>
                <a:gd name="T38" fmla="*/ 908 w 992"/>
                <a:gd name="T39" fmla="*/ 198 h 650"/>
                <a:gd name="T40" fmla="*/ 796 w 992"/>
                <a:gd name="T41" fmla="*/ 100 h 650"/>
                <a:gd name="T42" fmla="*/ 669 w 992"/>
                <a:gd name="T43" fmla="*/ 33 h 650"/>
                <a:gd name="T44" fmla="*/ 550 w 992"/>
                <a:gd name="T45" fmla="*/ 3 h 650"/>
                <a:gd name="T46" fmla="*/ 496 w 992"/>
                <a:gd name="T47" fmla="*/ 0 h 650"/>
                <a:gd name="T48" fmla="*/ 525 w 992"/>
                <a:gd name="T49" fmla="*/ 54 h 650"/>
                <a:gd name="T50" fmla="*/ 577 w 992"/>
                <a:gd name="T51" fmla="*/ 65 h 650"/>
                <a:gd name="T52" fmla="*/ 649 w 992"/>
                <a:gd name="T53" fmla="*/ 99 h 650"/>
                <a:gd name="T54" fmla="*/ 722 w 992"/>
                <a:gd name="T55" fmla="*/ 172 h 650"/>
                <a:gd name="T56" fmla="*/ 756 w 992"/>
                <a:gd name="T57" fmla="*/ 244 h 650"/>
                <a:gd name="T58" fmla="*/ 767 w 992"/>
                <a:gd name="T59" fmla="*/ 296 h 650"/>
                <a:gd name="T60" fmla="*/ 768 w 992"/>
                <a:gd name="T61" fmla="*/ 338 h 650"/>
                <a:gd name="T62" fmla="*/ 760 w 992"/>
                <a:gd name="T63" fmla="*/ 393 h 650"/>
                <a:gd name="T64" fmla="*/ 735 w 992"/>
                <a:gd name="T65" fmla="*/ 455 h 650"/>
                <a:gd name="T66" fmla="*/ 669 w 992"/>
                <a:gd name="T67" fmla="*/ 535 h 650"/>
                <a:gd name="T68" fmla="*/ 590 w 992"/>
                <a:gd name="T69" fmla="*/ 581 h 650"/>
                <a:gd name="T70" fmla="*/ 538 w 992"/>
                <a:gd name="T71" fmla="*/ 594 h 650"/>
                <a:gd name="T72" fmla="*/ 496 w 992"/>
                <a:gd name="T73" fmla="*/ 597 h 650"/>
                <a:gd name="T74" fmla="*/ 441 w 992"/>
                <a:gd name="T75" fmla="*/ 592 h 650"/>
                <a:gd name="T76" fmla="*/ 391 w 992"/>
                <a:gd name="T77" fmla="*/ 575 h 650"/>
                <a:gd name="T78" fmla="*/ 304 w 992"/>
                <a:gd name="T79" fmla="*/ 517 h 650"/>
                <a:gd name="T80" fmla="*/ 246 w 992"/>
                <a:gd name="T81" fmla="*/ 430 h 650"/>
                <a:gd name="T82" fmla="*/ 229 w 992"/>
                <a:gd name="T83" fmla="*/ 380 h 650"/>
                <a:gd name="T84" fmla="*/ 224 w 992"/>
                <a:gd name="T85" fmla="*/ 325 h 650"/>
                <a:gd name="T86" fmla="*/ 227 w 992"/>
                <a:gd name="T87" fmla="*/ 283 h 650"/>
                <a:gd name="T88" fmla="*/ 240 w 992"/>
                <a:gd name="T89" fmla="*/ 231 h 650"/>
                <a:gd name="T90" fmla="*/ 286 w 992"/>
                <a:gd name="T91" fmla="*/ 152 h 650"/>
                <a:gd name="T92" fmla="*/ 367 w 992"/>
                <a:gd name="T93" fmla="*/ 86 h 650"/>
                <a:gd name="T94" fmla="*/ 428 w 992"/>
                <a:gd name="T95" fmla="*/ 61 h 650"/>
                <a:gd name="T96" fmla="*/ 483 w 992"/>
                <a:gd name="T97" fmla="*/ 5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2" h="650">
                  <a:moveTo>
                    <a:pt x="496" y="0"/>
                  </a:moveTo>
                  <a:lnTo>
                    <a:pt x="496" y="0"/>
                  </a:lnTo>
                  <a:lnTo>
                    <a:pt x="478" y="0"/>
                  </a:lnTo>
                  <a:lnTo>
                    <a:pt x="461" y="1"/>
                  </a:lnTo>
                  <a:lnTo>
                    <a:pt x="443" y="3"/>
                  </a:lnTo>
                  <a:lnTo>
                    <a:pt x="426" y="5"/>
                  </a:lnTo>
                  <a:lnTo>
                    <a:pt x="391" y="12"/>
                  </a:lnTo>
                  <a:lnTo>
                    <a:pt x="357" y="21"/>
                  </a:lnTo>
                  <a:lnTo>
                    <a:pt x="324" y="33"/>
                  </a:lnTo>
                  <a:lnTo>
                    <a:pt x="291" y="46"/>
                  </a:lnTo>
                  <a:lnTo>
                    <a:pt x="259" y="63"/>
                  </a:lnTo>
                  <a:lnTo>
                    <a:pt x="227" y="80"/>
                  </a:lnTo>
                  <a:lnTo>
                    <a:pt x="198" y="100"/>
                  </a:lnTo>
                  <a:lnTo>
                    <a:pt x="168" y="122"/>
                  </a:lnTo>
                  <a:lnTo>
                    <a:pt x="139" y="146"/>
                  </a:lnTo>
                  <a:lnTo>
                    <a:pt x="112" y="171"/>
                  </a:lnTo>
                  <a:lnTo>
                    <a:pt x="84" y="198"/>
                  </a:lnTo>
                  <a:lnTo>
                    <a:pt x="59" y="226"/>
                  </a:lnTo>
                  <a:lnTo>
                    <a:pt x="35" y="256"/>
                  </a:lnTo>
                  <a:lnTo>
                    <a:pt x="12" y="287"/>
                  </a:lnTo>
                  <a:lnTo>
                    <a:pt x="12" y="287"/>
                  </a:lnTo>
                  <a:lnTo>
                    <a:pt x="7" y="295"/>
                  </a:lnTo>
                  <a:lnTo>
                    <a:pt x="3" y="304"/>
                  </a:lnTo>
                  <a:lnTo>
                    <a:pt x="1" y="314"/>
                  </a:lnTo>
                  <a:lnTo>
                    <a:pt x="0" y="325"/>
                  </a:lnTo>
                  <a:lnTo>
                    <a:pt x="1" y="335"/>
                  </a:lnTo>
                  <a:lnTo>
                    <a:pt x="3" y="345"/>
                  </a:lnTo>
                  <a:lnTo>
                    <a:pt x="7" y="355"/>
                  </a:lnTo>
                  <a:lnTo>
                    <a:pt x="12" y="363"/>
                  </a:lnTo>
                  <a:lnTo>
                    <a:pt x="12" y="363"/>
                  </a:lnTo>
                  <a:lnTo>
                    <a:pt x="35" y="394"/>
                  </a:lnTo>
                  <a:lnTo>
                    <a:pt x="59" y="424"/>
                  </a:lnTo>
                  <a:lnTo>
                    <a:pt x="84" y="451"/>
                  </a:lnTo>
                  <a:lnTo>
                    <a:pt x="112" y="479"/>
                  </a:lnTo>
                  <a:lnTo>
                    <a:pt x="139" y="504"/>
                  </a:lnTo>
                  <a:lnTo>
                    <a:pt x="168" y="527"/>
                  </a:lnTo>
                  <a:lnTo>
                    <a:pt x="198" y="549"/>
                  </a:lnTo>
                  <a:lnTo>
                    <a:pt x="227" y="569"/>
                  </a:lnTo>
                  <a:lnTo>
                    <a:pt x="259" y="587"/>
                  </a:lnTo>
                  <a:lnTo>
                    <a:pt x="291" y="603"/>
                  </a:lnTo>
                  <a:lnTo>
                    <a:pt x="324" y="617"/>
                  </a:lnTo>
                  <a:lnTo>
                    <a:pt x="357" y="628"/>
                  </a:lnTo>
                  <a:lnTo>
                    <a:pt x="391" y="638"/>
                  </a:lnTo>
                  <a:lnTo>
                    <a:pt x="426" y="645"/>
                  </a:lnTo>
                  <a:lnTo>
                    <a:pt x="443" y="647"/>
                  </a:lnTo>
                  <a:lnTo>
                    <a:pt x="461" y="648"/>
                  </a:lnTo>
                  <a:lnTo>
                    <a:pt x="478" y="649"/>
                  </a:lnTo>
                  <a:lnTo>
                    <a:pt x="496" y="650"/>
                  </a:lnTo>
                  <a:lnTo>
                    <a:pt x="496" y="650"/>
                  </a:lnTo>
                  <a:lnTo>
                    <a:pt x="515" y="649"/>
                  </a:lnTo>
                  <a:lnTo>
                    <a:pt x="532" y="648"/>
                  </a:lnTo>
                  <a:lnTo>
                    <a:pt x="550" y="647"/>
                  </a:lnTo>
                  <a:lnTo>
                    <a:pt x="567" y="645"/>
                  </a:lnTo>
                  <a:lnTo>
                    <a:pt x="602" y="638"/>
                  </a:lnTo>
                  <a:lnTo>
                    <a:pt x="636" y="628"/>
                  </a:lnTo>
                  <a:lnTo>
                    <a:pt x="669" y="617"/>
                  </a:lnTo>
                  <a:lnTo>
                    <a:pt x="702" y="603"/>
                  </a:lnTo>
                  <a:lnTo>
                    <a:pt x="734" y="587"/>
                  </a:lnTo>
                  <a:lnTo>
                    <a:pt x="765" y="569"/>
                  </a:lnTo>
                  <a:lnTo>
                    <a:pt x="796" y="549"/>
                  </a:lnTo>
                  <a:lnTo>
                    <a:pt x="825" y="527"/>
                  </a:lnTo>
                  <a:lnTo>
                    <a:pt x="854" y="504"/>
                  </a:lnTo>
                  <a:lnTo>
                    <a:pt x="881" y="479"/>
                  </a:lnTo>
                  <a:lnTo>
                    <a:pt x="908" y="451"/>
                  </a:lnTo>
                  <a:lnTo>
                    <a:pt x="933" y="424"/>
                  </a:lnTo>
                  <a:lnTo>
                    <a:pt x="957" y="394"/>
                  </a:lnTo>
                  <a:lnTo>
                    <a:pt x="980" y="363"/>
                  </a:lnTo>
                  <a:lnTo>
                    <a:pt x="980" y="363"/>
                  </a:lnTo>
                  <a:lnTo>
                    <a:pt x="985" y="355"/>
                  </a:lnTo>
                  <a:lnTo>
                    <a:pt x="990" y="345"/>
                  </a:lnTo>
                  <a:lnTo>
                    <a:pt x="992" y="335"/>
                  </a:lnTo>
                  <a:lnTo>
                    <a:pt x="992" y="325"/>
                  </a:lnTo>
                  <a:lnTo>
                    <a:pt x="992" y="314"/>
                  </a:lnTo>
                  <a:lnTo>
                    <a:pt x="990" y="304"/>
                  </a:lnTo>
                  <a:lnTo>
                    <a:pt x="985" y="295"/>
                  </a:lnTo>
                  <a:lnTo>
                    <a:pt x="980" y="287"/>
                  </a:lnTo>
                  <a:lnTo>
                    <a:pt x="980" y="287"/>
                  </a:lnTo>
                  <a:lnTo>
                    <a:pt x="957" y="256"/>
                  </a:lnTo>
                  <a:lnTo>
                    <a:pt x="933" y="226"/>
                  </a:lnTo>
                  <a:lnTo>
                    <a:pt x="908" y="198"/>
                  </a:lnTo>
                  <a:lnTo>
                    <a:pt x="881" y="171"/>
                  </a:lnTo>
                  <a:lnTo>
                    <a:pt x="854" y="146"/>
                  </a:lnTo>
                  <a:lnTo>
                    <a:pt x="825" y="122"/>
                  </a:lnTo>
                  <a:lnTo>
                    <a:pt x="796" y="100"/>
                  </a:lnTo>
                  <a:lnTo>
                    <a:pt x="765" y="80"/>
                  </a:lnTo>
                  <a:lnTo>
                    <a:pt x="734" y="63"/>
                  </a:lnTo>
                  <a:lnTo>
                    <a:pt x="702" y="46"/>
                  </a:lnTo>
                  <a:lnTo>
                    <a:pt x="669" y="33"/>
                  </a:lnTo>
                  <a:lnTo>
                    <a:pt x="636" y="21"/>
                  </a:lnTo>
                  <a:lnTo>
                    <a:pt x="602" y="12"/>
                  </a:lnTo>
                  <a:lnTo>
                    <a:pt x="567" y="5"/>
                  </a:lnTo>
                  <a:lnTo>
                    <a:pt x="550" y="3"/>
                  </a:lnTo>
                  <a:lnTo>
                    <a:pt x="532" y="1"/>
                  </a:lnTo>
                  <a:lnTo>
                    <a:pt x="515" y="0"/>
                  </a:lnTo>
                  <a:lnTo>
                    <a:pt x="496" y="0"/>
                  </a:lnTo>
                  <a:lnTo>
                    <a:pt x="496" y="0"/>
                  </a:lnTo>
                  <a:close/>
                  <a:moveTo>
                    <a:pt x="496" y="53"/>
                  </a:moveTo>
                  <a:lnTo>
                    <a:pt x="496" y="53"/>
                  </a:lnTo>
                  <a:lnTo>
                    <a:pt x="510" y="53"/>
                  </a:lnTo>
                  <a:lnTo>
                    <a:pt x="525" y="54"/>
                  </a:lnTo>
                  <a:lnTo>
                    <a:pt x="538" y="56"/>
                  </a:lnTo>
                  <a:lnTo>
                    <a:pt x="551" y="58"/>
                  </a:lnTo>
                  <a:lnTo>
                    <a:pt x="564" y="61"/>
                  </a:lnTo>
                  <a:lnTo>
                    <a:pt x="577" y="65"/>
                  </a:lnTo>
                  <a:lnTo>
                    <a:pt x="590" y="69"/>
                  </a:lnTo>
                  <a:lnTo>
                    <a:pt x="602" y="74"/>
                  </a:lnTo>
                  <a:lnTo>
                    <a:pt x="627" y="86"/>
                  </a:lnTo>
                  <a:lnTo>
                    <a:pt x="649" y="99"/>
                  </a:lnTo>
                  <a:lnTo>
                    <a:pt x="669" y="114"/>
                  </a:lnTo>
                  <a:lnTo>
                    <a:pt x="689" y="132"/>
                  </a:lnTo>
                  <a:lnTo>
                    <a:pt x="707" y="152"/>
                  </a:lnTo>
                  <a:lnTo>
                    <a:pt x="722" y="172"/>
                  </a:lnTo>
                  <a:lnTo>
                    <a:pt x="735" y="195"/>
                  </a:lnTo>
                  <a:lnTo>
                    <a:pt x="747" y="218"/>
                  </a:lnTo>
                  <a:lnTo>
                    <a:pt x="752" y="231"/>
                  </a:lnTo>
                  <a:lnTo>
                    <a:pt x="756" y="244"/>
                  </a:lnTo>
                  <a:lnTo>
                    <a:pt x="760" y="257"/>
                  </a:lnTo>
                  <a:lnTo>
                    <a:pt x="763" y="270"/>
                  </a:lnTo>
                  <a:lnTo>
                    <a:pt x="765" y="283"/>
                  </a:lnTo>
                  <a:lnTo>
                    <a:pt x="767" y="296"/>
                  </a:lnTo>
                  <a:lnTo>
                    <a:pt x="768" y="311"/>
                  </a:lnTo>
                  <a:lnTo>
                    <a:pt x="768" y="325"/>
                  </a:lnTo>
                  <a:lnTo>
                    <a:pt x="768" y="325"/>
                  </a:lnTo>
                  <a:lnTo>
                    <a:pt x="768" y="338"/>
                  </a:lnTo>
                  <a:lnTo>
                    <a:pt x="767" y="352"/>
                  </a:lnTo>
                  <a:lnTo>
                    <a:pt x="765" y="366"/>
                  </a:lnTo>
                  <a:lnTo>
                    <a:pt x="763" y="380"/>
                  </a:lnTo>
                  <a:lnTo>
                    <a:pt x="760" y="393"/>
                  </a:lnTo>
                  <a:lnTo>
                    <a:pt x="756" y="405"/>
                  </a:lnTo>
                  <a:lnTo>
                    <a:pt x="752" y="418"/>
                  </a:lnTo>
                  <a:lnTo>
                    <a:pt x="747" y="430"/>
                  </a:lnTo>
                  <a:lnTo>
                    <a:pt x="735" y="455"/>
                  </a:lnTo>
                  <a:lnTo>
                    <a:pt x="722" y="477"/>
                  </a:lnTo>
                  <a:lnTo>
                    <a:pt x="707" y="497"/>
                  </a:lnTo>
                  <a:lnTo>
                    <a:pt x="689" y="517"/>
                  </a:lnTo>
                  <a:lnTo>
                    <a:pt x="669" y="535"/>
                  </a:lnTo>
                  <a:lnTo>
                    <a:pt x="649" y="550"/>
                  </a:lnTo>
                  <a:lnTo>
                    <a:pt x="627" y="564"/>
                  </a:lnTo>
                  <a:lnTo>
                    <a:pt x="602" y="575"/>
                  </a:lnTo>
                  <a:lnTo>
                    <a:pt x="590" y="581"/>
                  </a:lnTo>
                  <a:lnTo>
                    <a:pt x="577" y="585"/>
                  </a:lnTo>
                  <a:lnTo>
                    <a:pt x="564" y="589"/>
                  </a:lnTo>
                  <a:lnTo>
                    <a:pt x="551" y="592"/>
                  </a:lnTo>
                  <a:lnTo>
                    <a:pt x="538" y="594"/>
                  </a:lnTo>
                  <a:lnTo>
                    <a:pt x="525" y="595"/>
                  </a:lnTo>
                  <a:lnTo>
                    <a:pt x="510" y="596"/>
                  </a:lnTo>
                  <a:lnTo>
                    <a:pt x="496" y="597"/>
                  </a:lnTo>
                  <a:lnTo>
                    <a:pt x="496" y="597"/>
                  </a:lnTo>
                  <a:lnTo>
                    <a:pt x="483" y="596"/>
                  </a:lnTo>
                  <a:lnTo>
                    <a:pt x="469" y="595"/>
                  </a:lnTo>
                  <a:lnTo>
                    <a:pt x="455" y="594"/>
                  </a:lnTo>
                  <a:lnTo>
                    <a:pt x="441" y="592"/>
                  </a:lnTo>
                  <a:lnTo>
                    <a:pt x="428" y="589"/>
                  </a:lnTo>
                  <a:lnTo>
                    <a:pt x="416" y="585"/>
                  </a:lnTo>
                  <a:lnTo>
                    <a:pt x="403" y="581"/>
                  </a:lnTo>
                  <a:lnTo>
                    <a:pt x="391" y="575"/>
                  </a:lnTo>
                  <a:lnTo>
                    <a:pt x="367" y="564"/>
                  </a:lnTo>
                  <a:lnTo>
                    <a:pt x="345" y="550"/>
                  </a:lnTo>
                  <a:lnTo>
                    <a:pt x="324" y="535"/>
                  </a:lnTo>
                  <a:lnTo>
                    <a:pt x="304" y="517"/>
                  </a:lnTo>
                  <a:lnTo>
                    <a:pt x="286" y="497"/>
                  </a:lnTo>
                  <a:lnTo>
                    <a:pt x="271" y="477"/>
                  </a:lnTo>
                  <a:lnTo>
                    <a:pt x="257" y="455"/>
                  </a:lnTo>
                  <a:lnTo>
                    <a:pt x="246" y="430"/>
                  </a:lnTo>
                  <a:lnTo>
                    <a:pt x="240" y="418"/>
                  </a:lnTo>
                  <a:lnTo>
                    <a:pt x="236" y="405"/>
                  </a:lnTo>
                  <a:lnTo>
                    <a:pt x="233" y="393"/>
                  </a:lnTo>
                  <a:lnTo>
                    <a:pt x="229" y="380"/>
                  </a:lnTo>
                  <a:lnTo>
                    <a:pt x="227" y="366"/>
                  </a:lnTo>
                  <a:lnTo>
                    <a:pt x="226" y="352"/>
                  </a:lnTo>
                  <a:lnTo>
                    <a:pt x="225" y="338"/>
                  </a:lnTo>
                  <a:lnTo>
                    <a:pt x="224" y="325"/>
                  </a:lnTo>
                  <a:lnTo>
                    <a:pt x="224" y="325"/>
                  </a:lnTo>
                  <a:lnTo>
                    <a:pt x="225" y="311"/>
                  </a:lnTo>
                  <a:lnTo>
                    <a:pt x="226" y="296"/>
                  </a:lnTo>
                  <a:lnTo>
                    <a:pt x="227" y="283"/>
                  </a:lnTo>
                  <a:lnTo>
                    <a:pt x="229" y="270"/>
                  </a:lnTo>
                  <a:lnTo>
                    <a:pt x="233" y="257"/>
                  </a:lnTo>
                  <a:lnTo>
                    <a:pt x="236" y="244"/>
                  </a:lnTo>
                  <a:lnTo>
                    <a:pt x="240" y="231"/>
                  </a:lnTo>
                  <a:lnTo>
                    <a:pt x="246" y="218"/>
                  </a:lnTo>
                  <a:lnTo>
                    <a:pt x="257" y="195"/>
                  </a:lnTo>
                  <a:lnTo>
                    <a:pt x="271" y="172"/>
                  </a:lnTo>
                  <a:lnTo>
                    <a:pt x="286" y="152"/>
                  </a:lnTo>
                  <a:lnTo>
                    <a:pt x="304" y="132"/>
                  </a:lnTo>
                  <a:lnTo>
                    <a:pt x="324" y="114"/>
                  </a:lnTo>
                  <a:lnTo>
                    <a:pt x="345" y="99"/>
                  </a:lnTo>
                  <a:lnTo>
                    <a:pt x="367" y="86"/>
                  </a:lnTo>
                  <a:lnTo>
                    <a:pt x="391" y="74"/>
                  </a:lnTo>
                  <a:lnTo>
                    <a:pt x="403" y="69"/>
                  </a:lnTo>
                  <a:lnTo>
                    <a:pt x="416" y="65"/>
                  </a:lnTo>
                  <a:lnTo>
                    <a:pt x="428" y="61"/>
                  </a:lnTo>
                  <a:lnTo>
                    <a:pt x="441" y="58"/>
                  </a:lnTo>
                  <a:lnTo>
                    <a:pt x="455" y="56"/>
                  </a:lnTo>
                  <a:lnTo>
                    <a:pt x="469" y="54"/>
                  </a:lnTo>
                  <a:lnTo>
                    <a:pt x="483" y="53"/>
                  </a:lnTo>
                  <a:lnTo>
                    <a:pt x="496" y="53"/>
                  </a:lnTo>
                  <a:lnTo>
                    <a:pt x="496" y="5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6"/>
            <p:cNvSpPr>
              <a:spLocks/>
            </p:cNvSpPr>
            <p:nvPr/>
          </p:nvSpPr>
          <p:spPr bwMode="auto">
            <a:xfrm>
              <a:off x="8412163" y="252413"/>
              <a:ext cx="314325" cy="312737"/>
            </a:xfrm>
            <a:custGeom>
              <a:avLst/>
              <a:gdLst>
                <a:gd name="T0" fmla="*/ 103 w 396"/>
                <a:gd name="T1" fmla="*/ 26 h 396"/>
                <a:gd name="T2" fmla="*/ 131 w 396"/>
                <a:gd name="T3" fmla="*/ 11 h 396"/>
                <a:gd name="T4" fmla="*/ 162 w 396"/>
                <a:gd name="T5" fmla="*/ 4 h 396"/>
                <a:gd name="T6" fmla="*/ 193 w 396"/>
                <a:gd name="T7" fmla="*/ 0 h 396"/>
                <a:gd name="T8" fmla="*/ 224 w 396"/>
                <a:gd name="T9" fmla="*/ 1 h 396"/>
                <a:gd name="T10" fmla="*/ 255 w 396"/>
                <a:gd name="T11" fmla="*/ 8 h 396"/>
                <a:gd name="T12" fmla="*/ 285 w 396"/>
                <a:gd name="T13" fmla="*/ 20 h 396"/>
                <a:gd name="T14" fmla="*/ 312 w 396"/>
                <a:gd name="T15" fmla="*/ 37 h 396"/>
                <a:gd name="T16" fmla="*/ 338 w 396"/>
                <a:gd name="T17" fmla="*/ 57 h 396"/>
                <a:gd name="T18" fmla="*/ 352 w 396"/>
                <a:gd name="T19" fmla="*/ 73 h 396"/>
                <a:gd name="T20" fmla="*/ 374 w 396"/>
                <a:gd name="T21" fmla="*/ 106 h 396"/>
                <a:gd name="T22" fmla="*/ 388 w 396"/>
                <a:gd name="T23" fmla="*/ 141 h 396"/>
                <a:gd name="T24" fmla="*/ 394 w 396"/>
                <a:gd name="T25" fmla="*/ 178 h 396"/>
                <a:gd name="T26" fmla="*/ 394 w 396"/>
                <a:gd name="T27" fmla="*/ 217 h 396"/>
                <a:gd name="T28" fmla="*/ 388 w 396"/>
                <a:gd name="T29" fmla="*/ 254 h 396"/>
                <a:gd name="T30" fmla="*/ 374 w 396"/>
                <a:gd name="T31" fmla="*/ 289 h 396"/>
                <a:gd name="T32" fmla="*/ 352 w 396"/>
                <a:gd name="T33" fmla="*/ 322 h 396"/>
                <a:gd name="T34" fmla="*/ 338 w 396"/>
                <a:gd name="T35" fmla="*/ 337 h 396"/>
                <a:gd name="T36" fmla="*/ 307 w 396"/>
                <a:gd name="T37" fmla="*/ 363 h 396"/>
                <a:gd name="T38" fmla="*/ 273 w 396"/>
                <a:gd name="T39" fmla="*/ 381 h 396"/>
                <a:gd name="T40" fmla="*/ 236 w 396"/>
                <a:gd name="T41" fmla="*/ 391 h 396"/>
                <a:gd name="T42" fmla="*/ 198 w 396"/>
                <a:gd name="T43" fmla="*/ 396 h 396"/>
                <a:gd name="T44" fmla="*/ 161 w 396"/>
                <a:gd name="T45" fmla="*/ 391 h 396"/>
                <a:gd name="T46" fmla="*/ 124 w 396"/>
                <a:gd name="T47" fmla="*/ 381 h 396"/>
                <a:gd name="T48" fmla="*/ 89 w 396"/>
                <a:gd name="T49" fmla="*/ 363 h 396"/>
                <a:gd name="T50" fmla="*/ 59 w 396"/>
                <a:gd name="T51" fmla="*/ 337 h 396"/>
                <a:gd name="T52" fmla="*/ 48 w 396"/>
                <a:gd name="T53" fmla="*/ 325 h 396"/>
                <a:gd name="T54" fmla="*/ 29 w 396"/>
                <a:gd name="T55" fmla="*/ 299 h 396"/>
                <a:gd name="T56" fmla="*/ 15 w 396"/>
                <a:gd name="T57" fmla="*/ 272 h 396"/>
                <a:gd name="T58" fmla="*/ 6 w 396"/>
                <a:gd name="T59" fmla="*/ 242 h 396"/>
                <a:gd name="T60" fmla="*/ 2 w 396"/>
                <a:gd name="T61" fmla="*/ 211 h 396"/>
                <a:gd name="T62" fmla="*/ 2 w 396"/>
                <a:gd name="T63" fmla="*/ 182 h 396"/>
                <a:gd name="T64" fmla="*/ 6 w 396"/>
                <a:gd name="T65" fmla="*/ 151 h 396"/>
                <a:gd name="T66" fmla="*/ 16 w 396"/>
                <a:gd name="T67" fmla="*/ 121 h 396"/>
                <a:gd name="T68" fmla="*/ 22 w 396"/>
                <a:gd name="T69" fmla="*/ 107 h 396"/>
                <a:gd name="T70" fmla="*/ 29 w 396"/>
                <a:gd name="T71" fmla="*/ 115 h 396"/>
                <a:gd name="T72" fmla="*/ 48 w 396"/>
                <a:gd name="T73" fmla="*/ 128 h 396"/>
                <a:gd name="T74" fmla="*/ 70 w 396"/>
                <a:gd name="T75" fmla="*/ 132 h 396"/>
                <a:gd name="T76" fmla="*/ 92 w 396"/>
                <a:gd name="T77" fmla="*/ 128 h 396"/>
                <a:gd name="T78" fmla="*/ 111 w 396"/>
                <a:gd name="T79" fmla="*/ 115 h 396"/>
                <a:gd name="T80" fmla="*/ 119 w 396"/>
                <a:gd name="T81" fmla="*/ 106 h 396"/>
                <a:gd name="T82" fmla="*/ 127 w 396"/>
                <a:gd name="T83" fmla="*/ 85 h 396"/>
                <a:gd name="T84" fmla="*/ 127 w 396"/>
                <a:gd name="T85" fmla="*/ 63 h 396"/>
                <a:gd name="T86" fmla="*/ 119 w 396"/>
                <a:gd name="T87" fmla="*/ 42 h 396"/>
                <a:gd name="T88" fmla="*/ 111 w 396"/>
                <a:gd name="T89" fmla="*/ 32 h 396"/>
                <a:gd name="T90" fmla="*/ 103 w 396"/>
                <a:gd name="T9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6">
                  <a:moveTo>
                    <a:pt x="103" y="26"/>
                  </a:moveTo>
                  <a:lnTo>
                    <a:pt x="103" y="26"/>
                  </a:lnTo>
                  <a:lnTo>
                    <a:pt x="117" y="18"/>
                  </a:lnTo>
                  <a:lnTo>
                    <a:pt x="131" y="11"/>
                  </a:lnTo>
                  <a:lnTo>
                    <a:pt x="146" y="7"/>
                  </a:lnTo>
                  <a:lnTo>
                    <a:pt x="162" y="4"/>
                  </a:lnTo>
                  <a:lnTo>
                    <a:pt x="177" y="1"/>
                  </a:lnTo>
                  <a:lnTo>
                    <a:pt x="193" y="0"/>
                  </a:lnTo>
                  <a:lnTo>
                    <a:pt x="209" y="0"/>
                  </a:lnTo>
                  <a:lnTo>
                    <a:pt x="224" y="1"/>
                  </a:lnTo>
                  <a:lnTo>
                    <a:pt x="240" y="5"/>
                  </a:lnTo>
                  <a:lnTo>
                    <a:pt x="255" y="8"/>
                  </a:lnTo>
                  <a:lnTo>
                    <a:pt x="270" y="14"/>
                  </a:lnTo>
                  <a:lnTo>
                    <a:pt x="285" y="20"/>
                  </a:lnTo>
                  <a:lnTo>
                    <a:pt x="299" y="28"/>
                  </a:lnTo>
                  <a:lnTo>
                    <a:pt x="312" y="37"/>
                  </a:lnTo>
                  <a:lnTo>
                    <a:pt x="325" y="46"/>
                  </a:lnTo>
                  <a:lnTo>
                    <a:pt x="338" y="57"/>
                  </a:lnTo>
                  <a:lnTo>
                    <a:pt x="338" y="57"/>
                  </a:lnTo>
                  <a:lnTo>
                    <a:pt x="352" y="73"/>
                  </a:lnTo>
                  <a:lnTo>
                    <a:pt x="364" y="89"/>
                  </a:lnTo>
                  <a:lnTo>
                    <a:pt x="374" y="106"/>
                  </a:lnTo>
                  <a:lnTo>
                    <a:pt x="381" y="123"/>
                  </a:lnTo>
                  <a:lnTo>
                    <a:pt x="388" y="141"/>
                  </a:lnTo>
                  <a:lnTo>
                    <a:pt x="392" y="160"/>
                  </a:lnTo>
                  <a:lnTo>
                    <a:pt x="394" y="178"/>
                  </a:lnTo>
                  <a:lnTo>
                    <a:pt x="396" y="198"/>
                  </a:lnTo>
                  <a:lnTo>
                    <a:pt x="394" y="217"/>
                  </a:lnTo>
                  <a:lnTo>
                    <a:pt x="392" y="235"/>
                  </a:lnTo>
                  <a:lnTo>
                    <a:pt x="388" y="254"/>
                  </a:lnTo>
                  <a:lnTo>
                    <a:pt x="381" y="272"/>
                  </a:lnTo>
                  <a:lnTo>
                    <a:pt x="374" y="289"/>
                  </a:lnTo>
                  <a:lnTo>
                    <a:pt x="364" y="307"/>
                  </a:lnTo>
                  <a:lnTo>
                    <a:pt x="352" y="322"/>
                  </a:lnTo>
                  <a:lnTo>
                    <a:pt x="338" y="337"/>
                  </a:lnTo>
                  <a:lnTo>
                    <a:pt x="338" y="337"/>
                  </a:lnTo>
                  <a:lnTo>
                    <a:pt x="323" y="351"/>
                  </a:lnTo>
                  <a:lnTo>
                    <a:pt x="307" y="363"/>
                  </a:lnTo>
                  <a:lnTo>
                    <a:pt x="290" y="373"/>
                  </a:lnTo>
                  <a:lnTo>
                    <a:pt x="273" y="381"/>
                  </a:lnTo>
                  <a:lnTo>
                    <a:pt x="255" y="387"/>
                  </a:lnTo>
                  <a:lnTo>
                    <a:pt x="236" y="391"/>
                  </a:lnTo>
                  <a:lnTo>
                    <a:pt x="218" y="395"/>
                  </a:lnTo>
                  <a:lnTo>
                    <a:pt x="198" y="396"/>
                  </a:lnTo>
                  <a:lnTo>
                    <a:pt x="179" y="395"/>
                  </a:lnTo>
                  <a:lnTo>
                    <a:pt x="161" y="391"/>
                  </a:lnTo>
                  <a:lnTo>
                    <a:pt x="142" y="387"/>
                  </a:lnTo>
                  <a:lnTo>
                    <a:pt x="124" y="381"/>
                  </a:lnTo>
                  <a:lnTo>
                    <a:pt x="107" y="373"/>
                  </a:lnTo>
                  <a:lnTo>
                    <a:pt x="89" y="363"/>
                  </a:lnTo>
                  <a:lnTo>
                    <a:pt x="74" y="351"/>
                  </a:lnTo>
                  <a:lnTo>
                    <a:pt x="59" y="337"/>
                  </a:lnTo>
                  <a:lnTo>
                    <a:pt x="59" y="337"/>
                  </a:lnTo>
                  <a:lnTo>
                    <a:pt x="48" y="325"/>
                  </a:lnTo>
                  <a:lnTo>
                    <a:pt x="38" y="313"/>
                  </a:lnTo>
                  <a:lnTo>
                    <a:pt x="29" y="299"/>
                  </a:lnTo>
                  <a:lnTo>
                    <a:pt x="21" y="286"/>
                  </a:lnTo>
                  <a:lnTo>
                    <a:pt x="15" y="272"/>
                  </a:lnTo>
                  <a:lnTo>
                    <a:pt x="10" y="257"/>
                  </a:lnTo>
                  <a:lnTo>
                    <a:pt x="6" y="242"/>
                  </a:lnTo>
                  <a:lnTo>
                    <a:pt x="3" y="227"/>
                  </a:lnTo>
                  <a:lnTo>
                    <a:pt x="2" y="211"/>
                  </a:lnTo>
                  <a:lnTo>
                    <a:pt x="0" y="197"/>
                  </a:lnTo>
                  <a:lnTo>
                    <a:pt x="2" y="182"/>
                  </a:lnTo>
                  <a:lnTo>
                    <a:pt x="4" y="166"/>
                  </a:lnTo>
                  <a:lnTo>
                    <a:pt x="6" y="151"/>
                  </a:lnTo>
                  <a:lnTo>
                    <a:pt x="10" y="137"/>
                  </a:lnTo>
                  <a:lnTo>
                    <a:pt x="16" y="121"/>
                  </a:lnTo>
                  <a:lnTo>
                    <a:pt x="22" y="107"/>
                  </a:lnTo>
                  <a:lnTo>
                    <a:pt x="22" y="107"/>
                  </a:lnTo>
                  <a:lnTo>
                    <a:pt x="29" y="115"/>
                  </a:lnTo>
                  <a:lnTo>
                    <a:pt x="29" y="115"/>
                  </a:lnTo>
                  <a:lnTo>
                    <a:pt x="38" y="122"/>
                  </a:lnTo>
                  <a:lnTo>
                    <a:pt x="48" y="128"/>
                  </a:lnTo>
                  <a:lnTo>
                    <a:pt x="59" y="131"/>
                  </a:lnTo>
                  <a:lnTo>
                    <a:pt x="70" y="132"/>
                  </a:lnTo>
                  <a:lnTo>
                    <a:pt x="81" y="131"/>
                  </a:lnTo>
                  <a:lnTo>
                    <a:pt x="92" y="128"/>
                  </a:lnTo>
                  <a:lnTo>
                    <a:pt x="101" y="122"/>
                  </a:lnTo>
                  <a:lnTo>
                    <a:pt x="111" y="115"/>
                  </a:lnTo>
                  <a:lnTo>
                    <a:pt x="111" y="115"/>
                  </a:lnTo>
                  <a:lnTo>
                    <a:pt x="119" y="106"/>
                  </a:lnTo>
                  <a:lnTo>
                    <a:pt x="123" y="96"/>
                  </a:lnTo>
                  <a:lnTo>
                    <a:pt x="127" y="85"/>
                  </a:lnTo>
                  <a:lnTo>
                    <a:pt x="128" y="74"/>
                  </a:lnTo>
                  <a:lnTo>
                    <a:pt x="127" y="63"/>
                  </a:lnTo>
                  <a:lnTo>
                    <a:pt x="123" y="52"/>
                  </a:lnTo>
                  <a:lnTo>
                    <a:pt x="119" y="42"/>
                  </a:lnTo>
                  <a:lnTo>
                    <a:pt x="111" y="32"/>
                  </a:lnTo>
                  <a:lnTo>
                    <a:pt x="111" y="32"/>
                  </a:lnTo>
                  <a:lnTo>
                    <a:pt x="103" y="26"/>
                  </a:lnTo>
                  <a:lnTo>
                    <a:pt x="103" y="2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474640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Structure du questionnaire</a:t>
            </a:r>
            <a:endParaRPr lang="fr-FR" dirty="0">
              <a:solidFill>
                <a:schemeClr val="tx2">
                  <a:lumMod val="60000"/>
                  <a:lumOff val="40000"/>
                </a:schemeClr>
              </a:solidFill>
            </a:endParaRPr>
          </a:p>
        </p:txBody>
      </p:sp>
      <p:sp>
        <p:nvSpPr>
          <p:cNvPr id="3" name="Text Placeholder 2"/>
          <p:cNvSpPr>
            <a:spLocks noGrp="1"/>
          </p:cNvSpPr>
          <p:nvPr>
            <p:ph type="body" sz="quarter" idx="13"/>
          </p:nvPr>
        </p:nvSpPr>
        <p:spPr>
          <a:xfrm>
            <a:off x="232377" y="176152"/>
            <a:ext cx="6725791" cy="590215"/>
          </a:xfrm>
        </p:spPr>
        <p:txBody>
          <a:bodyPr/>
          <a:lstStyle/>
          <a:p>
            <a:r>
              <a:rPr lang="fr-FR" dirty="0">
                <a:solidFill>
                  <a:schemeClr val="bg1">
                    <a:lumMod val="50000"/>
                  </a:schemeClr>
                </a:solidFill>
              </a:rPr>
              <a:t>rappel</a:t>
            </a:r>
            <a:endParaRPr lang="en-GB" dirty="0"/>
          </a:p>
        </p:txBody>
      </p:sp>
      <p:cxnSp>
        <p:nvCxnSpPr>
          <p:cNvPr id="6" name="Straight Connector 5"/>
          <p:cNvCxnSpPr/>
          <p:nvPr/>
        </p:nvCxnSpPr>
        <p:spPr bwMode="gray">
          <a:xfrm>
            <a:off x="1167953" y="1988840"/>
            <a:ext cx="0" cy="618339"/>
          </a:xfrm>
          <a:prstGeom prst="line">
            <a:avLst/>
          </a:prstGeom>
          <a:ln cap="rnd">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sp>
        <p:nvSpPr>
          <p:cNvPr id="8" name="Text Placeholder 3"/>
          <p:cNvSpPr txBox="1">
            <a:spLocks/>
          </p:cNvSpPr>
          <p:nvPr/>
        </p:nvSpPr>
        <p:spPr bwMode="gray">
          <a:xfrm>
            <a:off x="1326429" y="1729103"/>
            <a:ext cx="6485931" cy="1329595"/>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b="1" cap="all" dirty="0"/>
              <a:t>DEGRE D’ACCORD AVEC LA NOTION DE TRANSFORMATION DU MONDE PROFESSIONNEL :</a:t>
            </a:r>
          </a:p>
          <a:p>
            <a:r>
              <a:rPr lang="fr-FR" sz="800" b="1" i="1" cap="all" dirty="0"/>
              <a:t>« Le monde professionnel connait une transformation sans précédent dans l'Histoire (mondialisation des échanges, </a:t>
            </a:r>
            <a:r>
              <a:rPr lang="fr-FR" sz="800" b="1" i="1" cap="all" dirty="0" err="1"/>
              <a:t>ubérisation</a:t>
            </a:r>
            <a:r>
              <a:rPr lang="fr-FR" sz="800" b="1" i="1" cap="all" dirty="0"/>
              <a:t>, révolution digitale…) »</a:t>
            </a:r>
          </a:p>
          <a:p>
            <a:r>
              <a:rPr lang="fr-FR" sz="800" b="1" i="1" cap="all" dirty="0"/>
              <a:t>Dans quelle mesure êtes-vous d’accord avec cette affirmation ? </a:t>
            </a:r>
          </a:p>
          <a:p>
            <a:endParaRPr lang="fr-FR" sz="800" cap="all" dirty="0"/>
          </a:p>
          <a:p>
            <a:r>
              <a:rPr lang="fr-FR" sz="800" cap="all" dirty="0"/>
              <a:t>1	Tout à fait d’accord</a:t>
            </a:r>
          </a:p>
          <a:p>
            <a:r>
              <a:rPr lang="fr-FR" sz="800" cap="all" dirty="0"/>
              <a:t>2	Plutôt d’accord</a:t>
            </a:r>
          </a:p>
          <a:p>
            <a:r>
              <a:rPr lang="fr-FR" sz="800" cap="all" dirty="0"/>
              <a:t>3	Plutôt pas d’accord </a:t>
            </a:r>
          </a:p>
          <a:p>
            <a:r>
              <a:rPr lang="fr-FR" sz="800" cap="all" dirty="0"/>
              <a:t>4	Pas du tout d’accord</a:t>
            </a:r>
          </a:p>
          <a:p>
            <a:endParaRPr lang="fr-FR" sz="800" cap="all" dirty="0"/>
          </a:p>
          <a:p>
            <a:endParaRPr lang="fr-FR" b="1" cap="all" dirty="0"/>
          </a:p>
        </p:txBody>
      </p:sp>
      <p:cxnSp>
        <p:nvCxnSpPr>
          <p:cNvPr id="13" name="Straight Connector 12"/>
          <p:cNvCxnSpPr/>
          <p:nvPr/>
        </p:nvCxnSpPr>
        <p:spPr bwMode="gray">
          <a:xfrm>
            <a:off x="1167953" y="3026375"/>
            <a:ext cx="0" cy="618339"/>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sp>
        <p:nvSpPr>
          <p:cNvPr id="15" name="Text Placeholder 3"/>
          <p:cNvSpPr txBox="1">
            <a:spLocks/>
          </p:cNvSpPr>
          <p:nvPr/>
        </p:nvSpPr>
        <p:spPr bwMode="gray">
          <a:xfrm>
            <a:off x="1326429" y="2924944"/>
            <a:ext cx="6485931" cy="830997"/>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b="1" cap="all" dirty="0"/>
              <a:t>MENACE OU OPPORTUNITE:</a:t>
            </a:r>
          </a:p>
          <a:p>
            <a:r>
              <a:rPr lang="fr-FR" sz="800" b="1" i="1" dirty="0"/>
              <a:t>Considérez-vous ces évolutions pour votre emploi ou celui de vos proches comme …</a:t>
            </a:r>
          </a:p>
          <a:p>
            <a:endParaRPr lang="fr-FR" sz="800" b="1" cap="all" dirty="0"/>
          </a:p>
          <a:p>
            <a:r>
              <a:rPr lang="fr-FR" sz="800" cap="all" dirty="0"/>
              <a:t>1</a:t>
            </a:r>
            <a:r>
              <a:rPr lang="fr-FR" sz="800" b="1" cap="all" dirty="0"/>
              <a:t>	</a:t>
            </a:r>
            <a:r>
              <a:rPr lang="fr-FR" sz="800" cap="all" dirty="0"/>
              <a:t>Une menace</a:t>
            </a:r>
          </a:p>
          <a:p>
            <a:r>
              <a:rPr lang="fr-FR" sz="800" cap="all" dirty="0"/>
              <a:t>2	Une opportunité</a:t>
            </a:r>
          </a:p>
          <a:p>
            <a:r>
              <a:rPr lang="fr-FR" sz="800" cap="all" dirty="0"/>
              <a:t>3	Ni l’une ni l’autre</a:t>
            </a:r>
          </a:p>
          <a:p>
            <a:endParaRPr lang="fr-FR" sz="800" b="1" cap="all" dirty="0"/>
          </a:p>
        </p:txBody>
      </p:sp>
      <p:cxnSp>
        <p:nvCxnSpPr>
          <p:cNvPr id="16" name="Straight Connector 15"/>
          <p:cNvCxnSpPr/>
          <p:nvPr/>
        </p:nvCxnSpPr>
        <p:spPr bwMode="gray">
          <a:xfrm>
            <a:off x="1167953" y="4149390"/>
            <a:ext cx="0" cy="618339"/>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sp>
        <p:nvSpPr>
          <p:cNvPr id="18" name="Text Placeholder 3"/>
          <p:cNvSpPr txBox="1">
            <a:spLocks/>
          </p:cNvSpPr>
          <p:nvPr/>
        </p:nvSpPr>
        <p:spPr bwMode="gray">
          <a:xfrm>
            <a:off x="1326429" y="4077072"/>
            <a:ext cx="6485931" cy="941796"/>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b="1" cap="all" dirty="0"/>
              <a:t>sentiment D’ETRE arme pour faire face :</a:t>
            </a:r>
          </a:p>
          <a:p>
            <a:r>
              <a:rPr lang="fr-FR" sz="800" b="1" i="1" dirty="0"/>
              <a:t>Considérez-vous ces évolutions pour votre emploi ou celui de vos proches comme …</a:t>
            </a:r>
          </a:p>
          <a:p>
            <a:endParaRPr lang="fr-FR" sz="800" dirty="0"/>
          </a:p>
          <a:p>
            <a:r>
              <a:rPr lang="fr-FR" sz="800" dirty="0"/>
              <a:t>1	Oui</a:t>
            </a:r>
          </a:p>
          <a:p>
            <a:r>
              <a:rPr lang="fr-FR" sz="800" dirty="0"/>
              <a:t>2	Non</a:t>
            </a:r>
          </a:p>
          <a:p>
            <a:r>
              <a:rPr lang="fr-FR" sz="800" dirty="0"/>
              <a:t>3	Je ne sais pas </a:t>
            </a:r>
          </a:p>
          <a:p>
            <a:r>
              <a:rPr lang="fr-FR" sz="800" dirty="0"/>
              <a:t>4	Non concerné</a:t>
            </a:r>
          </a:p>
          <a:p>
            <a:endParaRPr lang="fr-FR" sz="800" dirty="0"/>
          </a:p>
        </p:txBody>
      </p:sp>
      <p:cxnSp>
        <p:nvCxnSpPr>
          <p:cNvPr id="19" name="Straight Connector 18"/>
          <p:cNvCxnSpPr/>
          <p:nvPr/>
        </p:nvCxnSpPr>
        <p:spPr bwMode="gray">
          <a:xfrm>
            <a:off x="1167953" y="5330631"/>
            <a:ext cx="0" cy="618339"/>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sp>
        <p:nvSpPr>
          <p:cNvPr id="21" name="Text Placeholder 3"/>
          <p:cNvSpPr txBox="1">
            <a:spLocks/>
          </p:cNvSpPr>
          <p:nvPr/>
        </p:nvSpPr>
        <p:spPr bwMode="gray">
          <a:xfrm>
            <a:off x="1306001" y="5301208"/>
            <a:ext cx="6485931" cy="941796"/>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b="1" cap="all" dirty="0"/>
              <a:t>ENTREPRISE :</a:t>
            </a:r>
          </a:p>
          <a:p>
            <a:r>
              <a:rPr lang="fr-FR" sz="800" b="1" i="1" dirty="0"/>
              <a:t>Considérez-vous que votre entreprise soit prête pour faire face à ces mutations ?</a:t>
            </a:r>
          </a:p>
          <a:p>
            <a:endParaRPr lang="fr-FR" sz="800" b="1" cap="all" dirty="0"/>
          </a:p>
          <a:p>
            <a:r>
              <a:rPr lang="fr-FR" sz="800" dirty="0"/>
              <a:t>1	Oui</a:t>
            </a:r>
          </a:p>
          <a:p>
            <a:r>
              <a:rPr lang="fr-FR" sz="800" dirty="0"/>
              <a:t>2	Non</a:t>
            </a:r>
          </a:p>
          <a:p>
            <a:r>
              <a:rPr lang="fr-FR" sz="800" dirty="0"/>
              <a:t>3	Je ne sais pas </a:t>
            </a:r>
          </a:p>
          <a:p>
            <a:r>
              <a:rPr lang="fr-FR" sz="800" dirty="0"/>
              <a:t>4	Non concerné</a:t>
            </a:r>
          </a:p>
          <a:p>
            <a:endParaRPr lang="fr-FR" sz="800" b="1" cap="all" dirty="0"/>
          </a:p>
        </p:txBody>
      </p:sp>
      <p:grpSp>
        <p:nvGrpSpPr>
          <p:cNvPr id="68" name="Group 67"/>
          <p:cNvGrpSpPr/>
          <p:nvPr/>
        </p:nvGrpSpPr>
        <p:grpSpPr>
          <a:xfrm>
            <a:off x="234000" y="1988840"/>
            <a:ext cx="933952" cy="618959"/>
            <a:chOff x="234000" y="1988840"/>
            <a:chExt cx="933952" cy="618959"/>
          </a:xfrm>
        </p:grpSpPr>
        <p:cxnSp>
          <p:nvCxnSpPr>
            <p:cNvPr id="7" name="Straight Connector 6"/>
            <p:cNvCxnSpPr>
              <a:stCxn id="9" idx="6"/>
            </p:cNvCxnSpPr>
            <p:nvPr/>
          </p:nvCxnSpPr>
          <p:spPr bwMode="gray">
            <a:xfrm>
              <a:off x="866180" y="2298319"/>
              <a:ext cx="301772" cy="0"/>
            </a:xfrm>
            <a:prstGeom prst="line">
              <a:avLst/>
            </a:prstGeom>
            <a:ln cap="rnd">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gray">
            <a:xfrm>
              <a:off x="234000" y="1988840"/>
              <a:ext cx="632180" cy="6189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p>
          </p:txBody>
        </p:sp>
      </p:grpSp>
      <p:grpSp>
        <p:nvGrpSpPr>
          <p:cNvPr id="67" name="Group 66"/>
          <p:cNvGrpSpPr/>
          <p:nvPr/>
        </p:nvGrpSpPr>
        <p:grpSpPr>
          <a:xfrm>
            <a:off x="234000" y="3026065"/>
            <a:ext cx="933952" cy="618959"/>
            <a:chOff x="234000" y="2771793"/>
            <a:chExt cx="933952" cy="618959"/>
          </a:xfrm>
        </p:grpSpPr>
        <p:cxnSp>
          <p:nvCxnSpPr>
            <p:cNvPr id="14" name="Straight Connector 13"/>
            <p:cNvCxnSpPr/>
            <p:nvPr/>
          </p:nvCxnSpPr>
          <p:spPr bwMode="gray">
            <a:xfrm>
              <a:off x="866180" y="3081582"/>
              <a:ext cx="301772" cy="0"/>
            </a:xfrm>
            <a:prstGeom prst="line">
              <a:avLst/>
            </a:prstGeom>
            <a:ln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bwMode="gray">
            <a:xfrm>
              <a:off x="234000" y="2771793"/>
              <a:ext cx="632180" cy="6189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p>
          </p:txBody>
        </p:sp>
      </p:grpSp>
      <p:grpSp>
        <p:nvGrpSpPr>
          <p:cNvPr id="65" name="Group 64"/>
          <p:cNvGrpSpPr/>
          <p:nvPr/>
        </p:nvGrpSpPr>
        <p:grpSpPr>
          <a:xfrm>
            <a:off x="234000" y="5330321"/>
            <a:ext cx="933952" cy="618959"/>
            <a:chOff x="234000" y="4337701"/>
            <a:chExt cx="933952" cy="618959"/>
          </a:xfrm>
        </p:grpSpPr>
        <p:cxnSp>
          <p:nvCxnSpPr>
            <p:cNvPr id="20" name="Straight Connector 19"/>
            <p:cNvCxnSpPr/>
            <p:nvPr/>
          </p:nvCxnSpPr>
          <p:spPr bwMode="gray">
            <a:xfrm>
              <a:off x="866180" y="4647180"/>
              <a:ext cx="301772" cy="0"/>
            </a:xfrm>
            <a:prstGeom prst="line">
              <a:avLst/>
            </a:prstGeom>
            <a:ln cap="rnd">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bwMode="gray">
            <a:xfrm>
              <a:off x="234000" y="4337701"/>
              <a:ext cx="632180" cy="6189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p>
          </p:txBody>
        </p:sp>
      </p:grpSp>
      <p:grpSp>
        <p:nvGrpSpPr>
          <p:cNvPr id="66" name="Group 65"/>
          <p:cNvGrpSpPr/>
          <p:nvPr/>
        </p:nvGrpSpPr>
        <p:grpSpPr>
          <a:xfrm>
            <a:off x="234000" y="4149080"/>
            <a:ext cx="933952" cy="618959"/>
            <a:chOff x="234000" y="3554747"/>
            <a:chExt cx="933952" cy="618959"/>
          </a:xfrm>
        </p:grpSpPr>
        <p:cxnSp>
          <p:nvCxnSpPr>
            <p:cNvPr id="17" name="Straight Connector 16"/>
            <p:cNvCxnSpPr/>
            <p:nvPr/>
          </p:nvCxnSpPr>
          <p:spPr bwMode="gray">
            <a:xfrm>
              <a:off x="866180" y="3864227"/>
              <a:ext cx="301772" cy="0"/>
            </a:xfrm>
            <a:prstGeom prst="line">
              <a:avLst/>
            </a:prstGeom>
            <a:ln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234000" y="3554747"/>
              <a:ext cx="632180" cy="618959"/>
              <a:chOff x="234000" y="3554747"/>
              <a:chExt cx="632180" cy="618959"/>
            </a:xfrm>
          </p:grpSpPr>
          <p:sp>
            <p:nvSpPr>
              <p:cNvPr id="11" name="Oval 10"/>
              <p:cNvSpPr/>
              <p:nvPr/>
            </p:nvSpPr>
            <p:spPr bwMode="gray">
              <a:xfrm>
                <a:off x="234000" y="3554747"/>
                <a:ext cx="632180" cy="6189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p>
            </p:txBody>
          </p:sp>
          <p:sp>
            <p:nvSpPr>
              <p:cNvPr id="42" name="Freeform 37"/>
              <p:cNvSpPr>
                <a:spLocks/>
              </p:cNvSpPr>
              <p:nvPr/>
            </p:nvSpPr>
            <p:spPr bwMode="gray">
              <a:xfrm>
                <a:off x="441814" y="3755802"/>
                <a:ext cx="8341" cy="10303"/>
              </a:xfrm>
              <a:custGeom>
                <a:avLst/>
                <a:gdLst>
                  <a:gd name="T0" fmla="*/ 12 w 20"/>
                  <a:gd name="T1" fmla="*/ 15 h 25"/>
                  <a:gd name="T2" fmla="*/ 20 w 20"/>
                  <a:gd name="T3" fmla="*/ 0 h 25"/>
                  <a:gd name="T4" fmla="*/ 0 w 20"/>
                  <a:gd name="T5" fmla="*/ 25 h 25"/>
                  <a:gd name="T6" fmla="*/ 12 w 20"/>
                  <a:gd name="T7" fmla="*/ 15 h 25"/>
                </a:gdLst>
                <a:ahLst/>
                <a:cxnLst>
                  <a:cxn ang="0">
                    <a:pos x="T0" y="T1"/>
                  </a:cxn>
                  <a:cxn ang="0">
                    <a:pos x="T2" y="T3"/>
                  </a:cxn>
                  <a:cxn ang="0">
                    <a:pos x="T4" y="T5"/>
                  </a:cxn>
                  <a:cxn ang="0">
                    <a:pos x="T6" y="T7"/>
                  </a:cxn>
                </a:cxnLst>
                <a:rect l="0" t="0" r="r" b="b"/>
                <a:pathLst>
                  <a:path w="20" h="25">
                    <a:moveTo>
                      <a:pt x="12" y="15"/>
                    </a:moveTo>
                    <a:cubicBezTo>
                      <a:pt x="15" y="11"/>
                      <a:pt x="18" y="6"/>
                      <a:pt x="20" y="0"/>
                    </a:cubicBezTo>
                    <a:cubicBezTo>
                      <a:pt x="12" y="8"/>
                      <a:pt x="5" y="16"/>
                      <a:pt x="0" y="25"/>
                    </a:cubicBezTo>
                    <a:cubicBezTo>
                      <a:pt x="4" y="24"/>
                      <a:pt x="8" y="20"/>
                      <a:pt x="12"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9"/>
              <p:cNvSpPr>
                <a:spLocks/>
              </p:cNvSpPr>
              <p:nvPr/>
            </p:nvSpPr>
            <p:spPr bwMode="gray">
              <a:xfrm>
                <a:off x="439852" y="3841168"/>
                <a:ext cx="4906" cy="8341"/>
              </a:xfrm>
              <a:custGeom>
                <a:avLst/>
                <a:gdLst>
                  <a:gd name="T0" fmla="*/ 0 w 12"/>
                  <a:gd name="T1" fmla="*/ 0 h 19"/>
                  <a:gd name="T2" fmla="*/ 12 w 12"/>
                  <a:gd name="T3" fmla="*/ 19 h 19"/>
                  <a:gd name="T4" fmla="*/ 11 w 12"/>
                  <a:gd name="T5" fmla="*/ 2 h 19"/>
                  <a:gd name="T6" fmla="*/ 0 w 12"/>
                  <a:gd name="T7" fmla="*/ 0 h 19"/>
                </a:gdLst>
                <a:ahLst/>
                <a:cxnLst>
                  <a:cxn ang="0">
                    <a:pos x="T0" y="T1"/>
                  </a:cxn>
                  <a:cxn ang="0">
                    <a:pos x="T2" y="T3"/>
                  </a:cxn>
                  <a:cxn ang="0">
                    <a:pos x="T4" y="T5"/>
                  </a:cxn>
                  <a:cxn ang="0">
                    <a:pos x="T6" y="T7"/>
                  </a:cxn>
                </a:cxnLst>
                <a:rect l="0" t="0" r="r" b="b"/>
                <a:pathLst>
                  <a:path w="12" h="19">
                    <a:moveTo>
                      <a:pt x="0" y="0"/>
                    </a:moveTo>
                    <a:cubicBezTo>
                      <a:pt x="4" y="7"/>
                      <a:pt x="8" y="13"/>
                      <a:pt x="12" y="19"/>
                    </a:cubicBezTo>
                    <a:cubicBezTo>
                      <a:pt x="12" y="13"/>
                      <a:pt x="11" y="8"/>
                      <a:pt x="11" y="2"/>
                    </a:cubicBezTo>
                    <a:cubicBezTo>
                      <a:pt x="7" y="1"/>
                      <a:pt x="3" y="1"/>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54"/>
              <p:cNvSpPr>
                <a:spLocks/>
              </p:cNvSpPr>
              <p:nvPr/>
            </p:nvSpPr>
            <p:spPr bwMode="gray">
              <a:xfrm>
                <a:off x="556617" y="3843130"/>
                <a:ext cx="6869" cy="9322"/>
              </a:xfrm>
              <a:custGeom>
                <a:avLst/>
                <a:gdLst>
                  <a:gd name="T0" fmla="*/ 1 w 16"/>
                  <a:gd name="T1" fmla="*/ 9 h 22"/>
                  <a:gd name="T2" fmla="*/ 0 w 16"/>
                  <a:gd name="T3" fmla="*/ 22 h 22"/>
                  <a:gd name="T4" fmla="*/ 16 w 16"/>
                  <a:gd name="T5" fmla="*/ 0 h 22"/>
                  <a:gd name="T6" fmla="*/ 1 w 16"/>
                  <a:gd name="T7" fmla="*/ 9 h 22"/>
                </a:gdLst>
                <a:ahLst/>
                <a:cxnLst>
                  <a:cxn ang="0">
                    <a:pos x="T0" y="T1"/>
                  </a:cxn>
                  <a:cxn ang="0">
                    <a:pos x="T2" y="T3"/>
                  </a:cxn>
                  <a:cxn ang="0">
                    <a:pos x="T4" y="T5"/>
                  </a:cxn>
                  <a:cxn ang="0">
                    <a:pos x="T6" y="T7"/>
                  </a:cxn>
                </a:cxnLst>
                <a:rect l="0" t="0" r="r" b="b"/>
                <a:pathLst>
                  <a:path w="16" h="22">
                    <a:moveTo>
                      <a:pt x="1" y="9"/>
                    </a:moveTo>
                    <a:cubicBezTo>
                      <a:pt x="1" y="13"/>
                      <a:pt x="0" y="18"/>
                      <a:pt x="0" y="22"/>
                    </a:cubicBezTo>
                    <a:cubicBezTo>
                      <a:pt x="6" y="15"/>
                      <a:pt x="11" y="8"/>
                      <a:pt x="16" y="0"/>
                    </a:cubicBezTo>
                    <a:cubicBezTo>
                      <a:pt x="13" y="4"/>
                      <a:pt x="8" y="7"/>
                      <a:pt x="1"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4" name="ZoneTexte 3"/>
          <p:cNvSpPr txBox="1"/>
          <p:nvPr/>
        </p:nvSpPr>
        <p:spPr>
          <a:xfrm>
            <a:off x="288978" y="2061502"/>
            <a:ext cx="522224" cy="430887"/>
          </a:xfrm>
          <a:prstGeom prst="rect">
            <a:avLst/>
          </a:prstGeom>
        </p:spPr>
        <p:txBody>
          <a:bodyPr vert="horz" wrap="square" lIns="0" tIns="0" rIns="0" bIns="0" rtlCol="0">
            <a:spAutoFit/>
          </a:bodyPr>
          <a:lstStyle/>
          <a:p>
            <a:pPr marL="4763" algn="ctr"/>
            <a:r>
              <a:rPr lang="fr-FR" sz="2800" dirty="0">
                <a:solidFill>
                  <a:schemeClr val="bg1"/>
                </a:solidFill>
              </a:rPr>
              <a:t>1</a:t>
            </a:r>
          </a:p>
        </p:txBody>
      </p:sp>
      <p:sp>
        <p:nvSpPr>
          <p:cNvPr id="74" name="ZoneTexte 73"/>
          <p:cNvSpPr txBox="1"/>
          <p:nvPr/>
        </p:nvSpPr>
        <p:spPr>
          <a:xfrm>
            <a:off x="288978" y="3125157"/>
            <a:ext cx="522224" cy="430887"/>
          </a:xfrm>
          <a:prstGeom prst="rect">
            <a:avLst/>
          </a:prstGeom>
        </p:spPr>
        <p:txBody>
          <a:bodyPr vert="horz" wrap="square" lIns="0" tIns="0" rIns="0" bIns="0" rtlCol="0">
            <a:spAutoFit/>
          </a:bodyPr>
          <a:lstStyle/>
          <a:p>
            <a:pPr marL="4763" algn="ctr"/>
            <a:r>
              <a:rPr lang="fr-FR" sz="2800" dirty="0">
                <a:solidFill>
                  <a:schemeClr val="bg1"/>
                </a:solidFill>
              </a:rPr>
              <a:t>2</a:t>
            </a:r>
          </a:p>
        </p:txBody>
      </p:sp>
      <p:sp>
        <p:nvSpPr>
          <p:cNvPr id="75" name="ZoneTexte 74"/>
          <p:cNvSpPr txBox="1"/>
          <p:nvPr/>
        </p:nvSpPr>
        <p:spPr>
          <a:xfrm>
            <a:off x="286698" y="4220057"/>
            <a:ext cx="522224" cy="430887"/>
          </a:xfrm>
          <a:prstGeom prst="rect">
            <a:avLst/>
          </a:prstGeom>
        </p:spPr>
        <p:txBody>
          <a:bodyPr vert="horz" wrap="square" lIns="0" tIns="0" rIns="0" bIns="0" rtlCol="0">
            <a:spAutoFit/>
          </a:bodyPr>
          <a:lstStyle/>
          <a:p>
            <a:pPr marL="4763" algn="ctr"/>
            <a:r>
              <a:rPr lang="fr-FR" sz="2800" dirty="0">
                <a:solidFill>
                  <a:schemeClr val="bg1"/>
                </a:solidFill>
              </a:rPr>
              <a:t>3</a:t>
            </a:r>
          </a:p>
        </p:txBody>
      </p:sp>
      <p:sp>
        <p:nvSpPr>
          <p:cNvPr id="76" name="ZoneTexte 75"/>
          <p:cNvSpPr txBox="1"/>
          <p:nvPr/>
        </p:nvSpPr>
        <p:spPr>
          <a:xfrm>
            <a:off x="286698" y="5424356"/>
            <a:ext cx="522224" cy="430887"/>
          </a:xfrm>
          <a:prstGeom prst="rect">
            <a:avLst/>
          </a:prstGeom>
        </p:spPr>
        <p:txBody>
          <a:bodyPr vert="horz" wrap="square" lIns="0" tIns="0" rIns="0" bIns="0" rtlCol="0">
            <a:spAutoFit/>
          </a:bodyPr>
          <a:lstStyle/>
          <a:p>
            <a:pPr marL="4763" algn="ctr"/>
            <a:r>
              <a:rPr lang="fr-FR" sz="2800" dirty="0">
                <a:solidFill>
                  <a:schemeClr val="bg1"/>
                </a:solidFill>
              </a:rPr>
              <a:t>4</a:t>
            </a:r>
          </a:p>
        </p:txBody>
      </p:sp>
      <p:sp>
        <p:nvSpPr>
          <p:cNvPr id="5" name="Rectangle 4"/>
          <p:cNvSpPr/>
          <p:nvPr/>
        </p:nvSpPr>
        <p:spPr>
          <a:xfrm>
            <a:off x="563486" y="6381328"/>
            <a:ext cx="742515" cy="30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Espace réservé du pied de page 1"/>
          <p:cNvSpPr txBox="1">
            <a:spLocks/>
          </p:cNvSpPr>
          <p:nvPr/>
        </p:nvSpPr>
        <p:spPr>
          <a:xfrm>
            <a:off x="454089" y="64489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grpSp>
        <p:nvGrpSpPr>
          <p:cNvPr id="34" name="Groupe 33"/>
          <p:cNvGrpSpPr/>
          <p:nvPr/>
        </p:nvGrpSpPr>
        <p:grpSpPr>
          <a:xfrm>
            <a:off x="8021974" y="715754"/>
            <a:ext cx="787400" cy="515937"/>
            <a:chOff x="8175625" y="150813"/>
            <a:chExt cx="787400" cy="515937"/>
          </a:xfrm>
        </p:grpSpPr>
        <p:sp>
          <p:nvSpPr>
            <p:cNvPr id="35" name="Freeform 5"/>
            <p:cNvSpPr>
              <a:spLocks noEditPoints="1"/>
            </p:cNvSpPr>
            <p:nvPr/>
          </p:nvSpPr>
          <p:spPr bwMode="auto">
            <a:xfrm>
              <a:off x="8175625" y="150813"/>
              <a:ext cx="787400" cy="515937"/>
            </a:xfrm>
            <a:custGeom>
              <a:avLst/>
              <a:gdLst>
                <a:gd name="T0" fmla="*/ 461 w 992"/>
                <a:gd name="T1" fmla="*/ 1 h 650"/>
                <a:gd name="T2" fmla="*/ 357 w 992"/>
                <a:gd name="T3" fmla="*/ 21 h 650"/>
                <a:gd name="T4" fmla="*/ 227 w 992"/>
                <a:gd name="T5" fmla="*/ 80 h 650"/>
                <a:gd name="T6" fmla="*/ 112 w 992"/>
                <a:gd name="T7" fmla="*/ 171 h 650"/>
                <a:gd name="T8" fmla="*/ 12 w 992"/>
                <a:gd name="T9" fmla="*/ 287 h 650"/>
                <a:gd name="T10" fmla="*/ 1 w 992"/>
                <a:gd name="T11" fmla="*/ 314 h 650"/>
                <a:gd name="T12" fmla="*/ 7 w 992"/>
                <a:gd name="T13" fmla="*/ 355 h 650"/>
                <a:gd name="T14" fmla="*/ 59 w 992"/>
                <a:gd name="T15" fmla="*/ 424 h 650"/>
                <a:gd name="T16" fmla="*/ 168 w 992"/>
                <a:gd name="T17" fmla="*/ 527 h 650"/>
                <a:gd name="T18" fmla="*/ 291 w 992"/>
                <a:gd name="T19" fmla="*/ 603 h 650"/>
                <a:gd name="T20" fmla="*/ 426 w 992"/>
                <a:gd name="T21" fmla="*/ 645 h 650"/>
                <a:gd name="T22" fmla="*/ 496 w 992"/>
                <a:gd name="T23" fmla="*/ 650 h 650"/>
                <a:gd name="T24" fmla="*/ 550 w 992"/>
                <a:gd name="T25" fmla="*/ 647 h 650"/>
                <a:gd name="T26" fmla="*/ 669 w 992"/>
                <a:gd name="T27" fmla="*/ 617 h 650"/>
                <a:gd name="T28" fmla="*/ 796 w 992"/>
                <a:gd name="T29" fmla="*/ 549 h 650"/>
                <a:gd name="T30" fmla="*/ 908 w 992"/>
                <a:gd name="T31" fmla="*/ 451 h 650"/>
                <a:gd name="T32" fmla="*/ 980 w 992"/>
                <a:gd name="T33" fmla="*/ 363 h 650"/>
                <a:gd name="T34" fmla="*/ 992 w 992"/>
                <a:gd name="T35" fmla="*/ 325 h 650"/>
                <a:gd name="T36" fmla="*/ 980 w 992"/>
                <a:gd name="T37" fmla="*/ 287 h 650"/>
                <a:gd name="T38" fmla="*/ 908 w 992"/>
                <a:gd name="T39" fmla="*/ 198 h 650"/>
                <a:gd name="T40" fmla="*/ 796 w 992"/>
                <a:gd name="T41" fmla="*/ 100 h 650"/>
                <a:gd name="T42" fmla="*/ 669 w 992"/>
                <a:gd name="T43" fmla="*/ 33 h 650"/>
                <a:gd name="T44" fmla="*/ 550 w 992"/>
                <a:gd name="T45" fmla="*/ 3 h 650"/>
                <a:gd name="T46" fmla="*/ 496 w 992"/>
                <a:gd name="T47" fmla="*/ 0 h 650"/>
                <a:gd name="T48" fmla="*/ 525 w 992"/>
                <a:gd name="T49" fmla="*/ 54 h 650"/>
                <a:gd name="T50" fmla="*/ 577 w 992"/>
                <a:gd name="T51" fmla="*/ 65 h 650"/>
                <a:gd name="T52" fmla="*/ 649 w 992"/>
                <a:gd name="T53" fmla="*/ 99 h 650"/>
                <a:gd name="T54" fmla="*/ 722 w 992"/>
                <a:gd name="T55" fmla="*/ 172 h 650"/>
                <a:gd name="T56" fmla="*/ 756 w 992"/>
                <a:gd name="T57" fmla="*/ 244 h 650"/>
                <a:gd name="T58" fmla="*/ 767 w 992"/>
                <a:gd name="T59" fmla="*/ 296 h 650"/>
                <a:gd name="T60" fmla="*/ 768 w 992"/>
                <a:gd name="T61" fmla="*/ 338 h 650"/>
                <a:gd name="T62" fmla="*/ 760 w 992"/>
                <a:gd name="T63" fmla="*/ 393 h 650"/>
                <a:gd name="T64" fmla="*/ 735 w 992"/>
                <a:gd name="T65" fmla="*/ 455 h 650"/>
                <a:gd name="T66" fmla="*/ 669 w 992"/>
                <a:gd name="T67" fmla="*/ 535 h 650"/>
                <a:gd name="T68" fmla="*/ 590 w 992"/>
                <a:gd name="T69" fmla="*/ 581 h 650"/>
                <a:gd name="T70" fmla="*/ 538 w 992"/>
                <a:gd name="T71" fmla="*/ 594 h 650"/>
                <a:gd name="T72" fmla="*/ 496 w 992"/>
                <a:gd name="T73" fmla="*/ 597 h 650"/>
                <a:gd name="T74" fmla="*/ 441 w 992"/>
                <a:gd name="T75" fmla="*/ 592 h 650"/>
                <a:gd name="T76" fmla="*/ 391 w 992"/>
                <a:gd name="T77" fmla="*/ 575 h 650"/>
                <a:gd name="T78" fmla="*/ 304 w 992"/>
                <a:gd name="T79" fmla="*/ 517 h 650"/>
                <a:gd name="T80" fmla="*/ 246 w 992"/>
                <a:gd name="T81" fmla="*/ 430 h 650"/>
                <a:gd name="T82" fmla="*/ 229 w 992"/>
                <a:gd name="T83" fmla="*/ 380 h 650"/>
                <a:gd name="T84" fmla="*/ 224 w 992"/>
                <a:gd name="T85" fmla="*/ 325 h 650"/>
                <a:gd name="T86" fmla="*/ 227 w 992"/>
                <a:gd name="T87" fmla="*/ 283 h 650"/>
                <a:gd name="T88" fmla="*/ 240 w 992"/>
                <a:gd name="T89" fmla="*/ 231 h 650"/>
                <a:gd name="T90" fmla="*/ 286 w 992"/>
                <a:gd name="T91" fmla="*/ 152 h 650"/>
                <a:gd name="T92" fmla="*/ 367 w 992"/>
                <a:gd name="T93" fmla="*/ 86 h 650"/>
                <a:gd name="T94" fmla="*/ 428 w 992"/>
                <a:gd name="T95" fmla="*/ 61 h 650"/>
                <a:gd name="T96" fmla="*/ 483 w 992"/>
                <a:gd name="T97" fmla="*/ 5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2" h="650">
                  <a:moveTo>
                    <a:pt x="496" y="0"/>
                  </a:moveTo>
                  <a:lnTo>
                    <a:pt x="496" y="0"/>
                  </a:lnTo>
                  <a:lnTo>
                    <a:pt x="478" y="0"/>
                  </a:lnTo>
                  <a:lnTo>
                    <a:pt x="461" y="1"/>
                  </a:lnTo>
                  <a:lnTo>
                    <a:pt x="443" y="3"/>
                  </a:lnTo>
                  <a:lnTo>
                    <a:pt x="426" y="5"/>
                  </a:lnTo>
                  <a:lnTo>
                    <a:pt x="391" y="12"/>
                  </a:lnTo>
                  <a:lnTo>
                    <a:pt x="357" y="21"/>
                  </a:lnTo>
                  <a:lnTo>
                    <a:pt x="324" y="33"/>
                  </a:lnTo>
                  <a:lnTo>
                    <a:pt x="291" y="46"/>
                  </a:lnTo>
                  <a:lnTo>
                    <a:pt x="259" y="63"/>
                  </a:lnTo>
                  <a:lnTo>
                    <a:pt x="227" y="80"/>
                  </a:lnTo>
                  <a:lnTo>
                    <a:pt x="198" y="100"/>
                  </a:lnTo>
                  <a:lnTo>
                    <a:pt x="168" y="122"/>
                  </a:lnTo>
                  <a:lnTo>
                    <a:pt x="139" y="146"/>
                  </a:lnTo>
                  <a:lnTo>
                    <a:pt x="112" y="171"/>
                  </a:lnTo>
                  <a:lnTo>
                    <a:pt x="84" y="198"/>
                  </a:lnTo>
                  <a:lnTo>
                    <a:pt x="59" y="226"/>
                  </a:lnTo>
                  <a:lnTo>
                    <a:pt x="35" y="256"/>
                  </a:lnTo>
                  <a:lnTo>
                    <a:pt x="12" y="287"/>
                  </a:lnTo>
                  <a:lnTo>
                    <a:pt x="12" y="287"/>
                  </a:lnTo>
                  <a:lnTo>
                    <a:pt x="7" y="295"/>
                  </a:lnTo>
                  <a:lnTo>
                    <a:pt x="3" y="304"/>
                  </a:lnTo>
                  <a:lnTo>
                    <a:pt x="1" y="314"/>
                  </a:lnTo>
                  <a:lnTo>
                    <a:pt x="0" y="325"/>
                  </a:lnTo>
                  <a:lnTo>
                    <a:pt x="1" y="335"/>
                  </a:lnTo>
                  <a:lnTo>
                    <a:pt x="3" y="345"/>
                  </a:lnTo>
                  <a:lnTo>
                    <a:pt x="7" y="355"/>
                  </a:lnTo>
                  <a:lnTo>
                    <a:pt x="12" y="363"/>
                  </a:lnTo>
                  <a:lnTo>
                    <a:pt x="12" y="363"/>
                  </a:lnTo>
                  <a:lnTo>
                    <a:pt x="35" y="394"/>
                  </a:lnTo>
                  <a:lnTo>
                    <a:pt x="59" y="424"/>
                  </a:lnTo>
                  <a:lnTo>
                    <a:pt x="84" y="451"/>
                  </a:lnTo>
                  <a:lnTo>
                    <a:pt x="112" y="479"/>
                  </a:lnTo>
                  <a:lnTo>
                    <a:pt x="139" y="504"/>
                  </a:lnTo>
                  <a:lnTo>
                    <a:pt x="168" y="527"/>
                  </a:lnTo>
                  <a:lnTo>
                    <a:pt x="198" y="549"/>
                  </a:lnTo>
                  <a:lnTo>
                    <a:pt x="227" y="569"/>
                  </a:lnTo>
                  <a:lnTo>
                    <a:pt x="259" y="587"/>
                  </a:lnTo>
                  <a:lnTo>
                    <a:pt x="291" y="603"/>
                  </a:lnTo>
                  <a:lnTo>
                    <a:pt x="324" y="617"/>
                  </a:lnTo>
                  <a:lnTo>
                    <a:pt x="357" y="628"/>
                  </a:lnTo>
                  <a:lnTo>
                    <a:pt x="391" y="638"/>
                  </a:lnTo>
                  <a:lnTo>
                    <a:pt x="426" y="645"/>
                  </a:lnTo>
                  <a:lnTo>
                    <a:pt x="443" y="647"/>
                  </a:lnTo>
                  <a:lnTo>
                    <a:pt x="461" y="648"/>
                  </a:lnTo>
                  <a:lnTo>
                    <a:pt x="478" y="649"/>
                  </a:lnTo>
                  <a:lnTo>
                    <a:pt x="496" y="650"/>
                  </a:lnTo>
                  <a:lnTo>
                    <a:pt x="496" y="650"/>
                  </a:lnTo>
                  <a:lnTo>
                    <a:pt x="515" y="649"/>
                  </a:lnTo>
                  <a:lnTo>
                    <a:pt x="532" y="648"/>
                  </a:lnTo>
                  <a:lnTo>
                    <a:pt x="550" y="647"/>
                  </a:lnTo>
                  <a:lnTo>
                    <a:pt x="567" y="645"/>
                  </a:lnTo>
                  <a:lnTo>
                    <a:pt x="602" y="638"/>
                  </a:lnTo>
                  <a:lnTo>
                    <a:pt x="636" y="628"/>
                  </a:lnTo>
                  <a:lnTo>
                    <a:pt x="669" y="617"/>
                  </a:lnTo>
                  <a:lnTo>
                    <a:pt x="702" y="603"/>
                  </a:lnTo>
                  <a:lnTo>
                    <a:pt x="734" y="587"/>
                  </a:lnTo>
                  <a:lnTo>
                    <a:pt x="765" y="569"/>
                  </a:lnTo>
                  <a:lnTo>
                    <a:pt x="796" y="549"/>
                  </a:lnTo>
                  <a:lnTo>
                    <a:pt x="825" y="527"/>
                  </a:lnTo>
                  <a:lnTo>
                    <a:pt x="854" y="504"/>
                  </a:lnTo>
                  <a:lnTo>
                    <a:pt x="881" y="479"/>
                  </a:lnTo>
                  <a:lnTo>
                    <a:pt x="908" y="451"/>
                  </a:lnTo>
                  <a:lnTo>
                    <a:pt x="933" y="424"/>
                  </a:lnTo>
                  <a:lnTo>
                    <a:pt x="957" y="394"/>
                  </a:lnTo>
                  <a:lnTo>
                    <a:pt x="980" y="363"/>
                  </a:lnTo>
                  <a:lnTo>
                    <a:pt x="980" y="363"/>
                  </a:lnTo>
                  <a:lnTo>
                    <a:pt x="985" y="355"/>
                  </a:lnTo>
                  <a:lnTo>
                    <a:pt x="990" y="345"/>
                  </a:lnTo>
                  <a:lnTo>
                    <a:pt x="992" y="335"/>
                  </a:lnTo>
                  <a:lnTo>
                    <a:pt x="992" y="325"/>
                  </a:lnTo>
                  <a:lnTo>
                    <a:pt x="992" y="314"/>
                  </a:lnTo>
                  <a:lnTo>
                    <a:pt x="990" y="304"/>
                  </a:lnTo>
                  <a:lnTo>
                    <a:pt x="985" y="295"/>
                  </a:lnTo>
                  <a:lnTo>
                    <a:pt x="980" y="287"/>
                  </a:lnTo>
                  <a:lnTo>
                    <a:pt x="980" y="287"/>
                  </a:lnTo>
                  <a:lnTo>
                    <a:pt x="957" y="256"/>
                  </a:lnTo>
                  <a:lnTo>
                    <a:pt x="933" y="226"/>
                  </a:lnTo>
                  <a:lnTo>
                    <a:pt x="908" y="198"/>
                  </a:lnTo>
                  <a:lnTo>
                    <a:pt x="881" y="171"/>
                  </a:lnTo>
                  <a:lnTo>
                    <a:pt x="854" y="146"/>
                  </a:lnTo>
                  <a:lnTo>
                    <a:pt x="825" y="122"/>
                  </a:lnTo>
                  <a:lnTo>
                    <a:pt x="796" y="100"/>
                  </a:lnTo>
                  <a:lnTo>
                    <a:pt x="765" y="80"/>
                  </a:lnTo>
                  <a:lnTo>
                    <a:pt x="734" y="63"/>
                  </a:lnTo>
                  <a:lnTo>
                    <a:pt x="702" y="46"/>
                  </a:lnTo>
                  <a:lnTo>
                    <a:pt x="669" y="33"/>
                  </a:lnTo>
                  <a:lnTo>
                    <a:pt x="636" y="21"/>
                  </a:lnTo>
                  <a:lnTo>
                    <a:pt x="602" y="12"/>
                  </a:lnTo>
                  <a:lnTo>
                    <a:pt x="567" y="5"/>
                  </a:lnTo>
                  <a:lnTo>
                    <a:pt x="550" y="3"/>
                  </a:lnTo>
                  <a:lnTo>
                    <a:pt x="532" y="1"/>
                  </a:lnTo>
                  <a:lnTo>
                    <a:pt x="515" y="0"/>
                  </a:lnTo>
                  <a:lnTo>
                    <a:pt x="496" y="0"/>
                  </a:lnTo>
                  <a:lnTo>
                    <a:pt x="496" y="0"/>
                  </a:lnTo>
                  <a:close/>
                  <a:moveTo>
                    <a:pt x="496" y="53"/>
                  </a:moveTo>
                  <a:lnTo>
                    <a:pt x="496" y="53"/>
                  </a:lnTo>
                  <a:lnTo>
                    <a:pt x="510" y="53"/>
                  </a:lnTo>
                  <a:lnTo>
                    <a:pt x="525" y="54"/>
                  </a:lnTo>
                  <a:lnTo>
                    <a:pt x="538" y="56"/>
                  </a:lnTo>
                  <a:lnTo>
                    <a:pt x="551" y="58"/>
                  </a:lnTo>
                  <a:lnTo>
                    <a:pt x="564" y="61"/>
                  </a:lnTo>
                  <a:lnTo>
                    <a:pt x="577" y="65"/>
                  </a:lnTo>
                  <a:lnTo>
                    <a:pt x="590" y="69"/>
                  </a:lnTo>
                  <a:lnTo>
                    <a:pt x="602" y="74"/>
                  </a:lnTo>
                  <a:lnTo>
                    <a:pt x="627" y="86"/>
                  </a:lnTo>
                  <a:lnTo>
                    <a:pt x="649" y="99"/>
                  </a:lnTo>
                  <a:lnTo>
                    <a:pt x="669" y="114"/>
                  </a:lnTo>
                  <a:lnTo>
                    <a:pt x="689" y="132"/>
                  </a:lnTo>
                  <a:lnTo>
                    <a:pt x="707" y="152"/>
                  </a:lnTo>
                  <a:lnTo>
                    <a:pt x="722" y="172"/>
                  </a:lnTo>
                  <a:lnTo>
                    <a:pt x="735" y="195"/>
                  </a:lnTo>
                  <a:lnTo>
                    <a:pt x="747" y="218"/>
                  </a:lnTo>
                  <a:lnTo>
                    <a:pt x="752" y="231"/>
                  </a:lnTo>
                  <a:lnTo>
                    <a:pt x="756" y="244"/>
                  </a:lnTo>
                  <a:lnTo>
                    <a:pt x="760" y="257"/>
                  </a:lnTo>
                  <a:lnTo>
                    <a:pt x="763" y="270"/>
                  </a:lnTo>
                  <a:lnTo>
                    <a:pt x="765" y="283"/>
                  </a:lnTo>
                  <a:lnTo>
                    <a:pt x="767" y="296"/>
                  </a:lnTo>
                  <a:lnTo>
                    <a:pt x="768" y="311"/>
                  </a:lnTo>
                  <a:lnTo>
                    <a:pt x="768" y="325"/>
                  </a:lnTo>
                  <a:lnTo>
                    <a:pt x="768" y="325"/>
                  </a:lnTo>
                  <a:lnTo>
                    <a:pt x="768" y="338"/>
                  </a:lnTo>
                  <a:lnTo>
                    <a:pt x="767" y="352"/>
                  </a:lnTo>
                  <a:lnTo>
                    <a:pt x="765" y="366"/>
                  </a:lnTo>
                  <a:lnTo>
                    <a:pt x="763" y="380"/>
                  </a:lnTo>
                  <a:lnTo>
                    <a:pt x="760" y="393"/>
                  </a:lnTo>
                  <a:lnTo>
                    <a:pt x="756" y="405"/>
                  </a:lnTo>
                  <a:lnTo>
                    <a:pt x="752" y="418"/>
                  </a:lnTo>
                  <a:lnTo>
                    <a:pt x="747" y="430"/>
                  </a:lnTo>
                  <a:lnTo>
                    <a:pt x="735" y="455"/>
                  </a:lnTo>
                  <a:lnTo>
                    <a:pt x="722" y="477"/>
                  </a:lnTo>
                  <a:lnTo>
                    <a:pt x="707" y="497"/>
                  </a:lnTo>
                  <a:lnTo>
                    <a:pt x="689" y="517"/>
                  </a:lnTo>
                  <a:lnTo>
                    <a:pt x="669" y="535"/>
                  </a:lnTo>
                  <a:lnTo>
                    <a:pt x="649" y="550"/>
                  </a:lnTo>
                  <a:lnTo>
                    <a:pt x="627" y="564"/>
                  </a:lnTo>
                  <a:lnTo>
                    <a:pt x="602" y="575"/>
                  </a:lnTo>
                  <a:lnTo>
                    <a:pt x="590" y="581"/>
                  </a:lnTo>
                  <a:lnTo>
                    <a:pt x="577" y="585"/>
                  </a:lnTo>
                  <a:lnTo>
                    <a:pt x="564" y="589"/>
                  </a:lnTo>
                  <a:lnTo>
                    <a:pt x="551" y="592"/>
                  </a:lnTo>
                  <a:lnTo>
                    <a:pt x="538" y="594"/>
                  </a:lnTo>
                  <a:lnTo>
                    <a:pt x="525" y="595"/>
                  </a:lnTo>
                  <a:lnTo>
                    <a:pt x="510" y="596"/>
                  </a:lnTo>
                  <a:lnTo>
                    <a:pt x="496" y="597"/>
                  </a:lnTo>
                  <a:lnTo>
                    <a:pt x="496" y="597"/>
                  </a:lnTo>
                  <a:lnTo>
                    <a:pt x="483" y="596"/>
                  </a:lnTo>
                  <a:lnTo>
                    <a:pt x="469" y="595"/>
                  </a:lnTo>
                  <a:lnTo>
                    <a:pt x="455" y="594"/>
                  </a:lnTo>
                  <a:lnTo>
                    <a:pt x="441" y="592"/>
                  </a:lnTo>
                  <a:lnTo>
                    <a:pt x="428" y="589"/>
                  </a:lnTo>
                  <a:lnTo>
                    <a:pt x="416" y="585"/>
                  </a:lnTo>
                  <a:lnTo>
                    <a:pt x="403" y="581"/>
                  </a:lnTo>
                  <a:lnTo>
                    <a:pt x="391" y="575"/>
                  </a:lnTo>
                  <a:lnTo>
                    <a:pt x="367" y="564"/>
                  </a:lnTo>
                  <a:lnTo>
                    <a:pt x="345" y="550"/>
                  </a:lnTo>
                  <a:lnTo>
                    <a:pt x="324" y="535"/>
                  </a:lnTo>
                  <a:lnTo>
                    <a:pt x="304" y="517"/>
                  </a:lnTo>
                  <a:lnTo>
                    <a:pt x="286" y="497"/>
                  </a:lnTo>
                  <a:lnTo>
                    <a:pt x="271" y="477"/>
                  </a:lnTo>
                  <a:lnTo>
                    <a:pt x="257" y="455"/>
                  </a:lnTo>
                  <a:lnTo>
                    <a:pt x="246" y="430"/>
                  </a:lnTo>
                  <a:lnTo>
                    <a:pt x="240" y="418"/>
                  </a:lnTo>
                  <a:lnTo>
                    <a:pt x="236" y="405"/>
                  </a:lnTo>
                  <a:lnTo>
                    <a:pt x="233" y="393"/>
                  </a:lnTo>
                  <a:lnTo>
                    <a:pt x="229" y="380"/>
                  </a:lnTo>
                  <a:lnTo>
                    <a:pt x="227" y="366"/>
                  </a:lnTo>
                  <a:lnTo>
                    <a:pt x="226" y="352"/>
                  </a:lnTo>
                  <a:lnTo>
                    <a:pt x="225" y="338"/>
                  </a:lnTo>
                  <a:lnTo>
                    <a:pt x="224" y="325"/>
                  </a:lnTo>
                  <a:lnTo>
                    <a:pt x="224" y="325"/>
                  </a:lnTo>
                  <a:lnTo>
                    <a:pt x="225" y="311"/>
                  </a:lnTo>
                  <a:lnTo>
                    <a:pt x="226" y="296"/>
                  </a:lnTo>
                  <a:lnTo>
                    <a:pt x="227" y="283"/>
                  </a:lnTo>
                  <a:lnTo>
                    <a:pt x="229" y="270"/>
                  </a:lnTo>
                  <a:lnTo>
                    <a:pt x="233" y="257"/>
                  </a:lnTo>
                  <a:lnTo>
                    <a:pt x="236" y="244"/>
                  </a:lnTo>
                  <a:lnTo>
                    <a:pt x="240" y="231"/>
                  </a:lnTo>
                  <a:lnTo>
                    <a:pt x="246" y="218"/>
                  </a:lnTo>
                  <a:lnTo>
                    <a:pt x="257" y="195"/>
                  </a:lnTo>
                  <a:lnTo>
                    <a:pt x="271" y="172"/>
                  </a:lnTo>
                  <a:lnTo>
                    <a:pt x="286" y="152"/>
                  </a:lnTo>
                  <a:lnTo>
                    <a:pt x="304" y="132"/>
                  </a:lnTo>
                  <a:lnTo>
                    <a:pt x="324" y="114"/>
                  </a:lnTo>
                  <a:lnTo>
                    <a:pt x="345" y="99"/>
                  </a:lnTo>
                  <a:lnTo>
                    <a:pt x="367" y="86"/>
                  </a:lnTo>
                  <a:lnTo>
                    <a:pt x="391" y="74"/>
                  </a:lnTo>
                  <a:lnTo>
                    <a:pt x="403" y="69"/>
                  </a:lnTo>
                  <a:lnTo>
                    <a:pt x="416" y="65"/>
                  </a:lnTo>
                  <a:lnTo>
                    <a:pt x="428" y="61"/>
                  </a:lnTo>
                  <a:lnTo>
                    <a:pt x="441" y="58"/>
                  </a:lnTo>
                  <a:lnTo>
                    <a:pt x="455" y="56"/>
                  </a:lnTo>
                  <a:lnTo>
                    <a:pt x="469" y="54"/>
                  </a:lnTo>
                  <a:lnTo>
                    <a:pt x="483" y="53"/>
                  </a:lnTo>
                  <a:lnTo>
                    <a:pt x="496" y="53"/>
                  </a:lnTo>
                  <a:lnTo>
                    <a:pt x="496" y="5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36" name="Freeform 6"/>
            <p:cNvSpPr>
              <a:spLocks/>
            </p:cNvSpPr>
            <p:nvPr/>
          </p:nvSpPr>
          <p:spPr bwMode="auto">
            <a:xfrm>
              <a:off x="8412163" y="252413"/>
              <a:ext cx="314325" cy="312737"/>
            </a:xfrm>
            <a:custGeom>
              <a:avLst/>
              <a:gdLst>
                <a:gd name="T0" fmla="*/ 103 w 396"/>
                <a:gd name="T1" fmla="*/ 26 h 396"/>
                <a:gd name="T2" fmla="*/ 131 w 396"/>
                <a:gd name="T3" fmla="*/ 11 h 396"/>
                <a:gd name="T4" fmla="*/ 162 w 396"/>
                <a:gd name="T5" fmla="*/ 4 h 396"/>
                <a:gd name="T6" fmla="*/ 193 w 396"/>
                <a:gd name="T7" fmla="*/ 0 h 396"/>
                <a:gd name="T8" fmla="*/ 224 w 396"/>
                <a:gd name="T9" fmla="*/ 1 h 396"/>
                <a:gd name="T10" fmla="*/ 255 w 396"/>
                <a:gd name="T11" fmla="*/ 8 h 396"/>
                <a:gd name="T12" fmla="*/ 285 w 396"/>
                <a:gd name="T13" fmla="*/ 20 h 396"/>
                <a:gd name="T14" fmla="*/ 312 w 396"/>
                <a:gd name="T15" fmla="*/ 37 h 396"/>
                <a:gd name="T16" fmla="*/ 338 w 396"/>
                <a:gd name="T17" fmla="*/ 57 h 396"/>
                <a:gd name="T18" fmla="*/ 352 w 396"/>
                <a:gd name="T19" fmla="*/ 73 h 396"/>
                <a:gd name="T20" fmla="*/ 374 w 396"/>
                <a:gd name="T21" fmla="*/ 106 h 396"/>
                <a:gd name="T22" fmla="*/ 388 w 396"/>
                <a:gd name="T23" fmla="*/ 141 h 396"/>
                <a:gd name="T24" fmla="*/ 394 w 396"/>
                <a:gd name="T25" fmla="*/ 178 h 396"/>
                <a:gd name="T26" fmla="*/ 394 w 396"/>
                <a:gd name="T27" fmla="*/ 217 h 396"/>
                <a:gd name="T28" fmla="*/ 388 w 396"/>
                <a:gd name="T29" fmla="*/ 254 h 396"/>
                <a:gd name="T30" fmla="*/ 374 w 396"/>
                <a:gd name="T31" fmla="*/ 289 h 396"/>
                <a:gd name="T32" fmla="*/ 352 w 396"/>
                <a:gd name="T33" fmla="*/ 322 h 396"/>
                <a:gd name="T34" fmla="*/ 338 w 396"/>
                <a:gd name="T35" fmla="*/ 337 h 396"/>
                <a:gd name="T36" fmla="*/ 307 w 396"/>
                <a:gd name="T37" fmla="*/ 363 h 396"/>
                <a:gd name="T38" fmla="*/ 273 w 396"/>
                <a:gd name="T39" fmla="*/ 381 h 396"/>
                <a:gd name="T40" fmla="*/ 236 w 396"/>
                <a:gd name="T41" fmla="*/ 391 h 396"/>
                <a:gd name="T42" fmla="*/ 198 w 396"/>
                <a:gd name="T43" fmla="*/ 396 h 396"/>
                <a:gd name="T44" fmla="*/ 161 w 396"/>
                <a:gd name="T45" fmla="*/ 391 h 396"/>
                <a:gd name="T46" fmla="*/ 124 w 396"/>
                <a:gd name="T47" fmla="*/ 381 h 396"/>
                <a:gd name="T48" fmla="*/ 89 w 396"/>
                <a:gd name="T49" fmla="*/ 363 h 396"/>
                <a:gd name="T50" fmla="*/ 59 w 396"/>
                <a:gd name="T51" fmla="*/ 337 h 396"/>
                <a:gd name="T52" fmla="*/ 48 w 396"/>
                <a:gd name="T53" fmla="*/ 325 h 396"/>
                <a:gd name="T54" fmla="*/ 29 w 396"/>
                <a:gd name="T55" fmla="*/ 299 h 396"/>
                <a:gd name="T56" fmla="*/ 15 w 396"/>
                <a:gd name="T57" fmla="*/ 272 h 396"/>
                <a:gd name="T58" fmla="*/ 6 w 396"/>
                <a:gd name="T59" fmla="*/ 242 h 396"/>
                <a:gd name="T60" fmla="*/ 2 w 396"/>
                <a:gd name="T61" fmla="*/ 211 h 396"/>
                <a:gd name="T62" fmla="*/ 2 w 396"/>
                <a:gd name="T63" fmla="*/ 182 h 396"/>
                <a:gd name="T64" fmla="*/ 6 w 396"/>
                <a:gd name="T65" fmla="*/ 151 h 396"/>
                <a:gd name="T66" fmla="*/ 16 w 396"/>
                <a:gd name="T67" fmla="*/ 121 h 396"/>
                <a:gd name="T68" fmla="*/ 22 w 396"/>
                <a:gd name="T69" fmla="*/ 107 h 396"/>
                <a:gd name="T70" fmla="*/ 29 w 396"/>
                <a:gd name="T71" fmla="*/ 115 h 396"/>
                <a:gd name="T72" fmla="*/ 48 w 396"/>
                <a:gd name="T73" fmla="*/ 128 h 396"/>
                <a:gd name="T74" fmla="*/ 70 w 396"/>
                <a:gd name="T75" fmla="*/ 132 h 396"/>
                <a:gd name="T76" fmla="*/ 92 w 396"/>
                <a:gd name="T77" fmla="*/ 128 h 396"/>
                <a:gd name="T78" fmla="*/ 111 w 396"/>
                <a:gd name="T79" fmla="*/ 115 h 396"/>
                <a:gd name="T80" fmla="*/ 119 w 396"/>
                <a:gd name="T81" fmla="*/ 106 h 396"/>
                <a:gd name="T82" fmla="*/ 127 w 396"/>
                <a:gd name="T83" fmla="*/ 85 h 396"/>
                <a:gd name="T84" fmla="*/ 127 w 396"/>
                <a:gd name="T85" fmla="*/ 63 h 396"/>
                <a:gd name="T86" fmla="*/ 119 w 396"/>
                <a:gd name="T87" fmla="*/ 42 h 396"/>
                <a:gd name="T88" fmla="*/ 111 w 396"/>
                <a:gd name="T89" fmla="*/ 32 h 396"/>
                <a:gd name="T90" fmla="*/ 103 w 396"/>
                <a:gd name="T9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6">
                  <a:moveTo>
                    <a:pt x="103" y="26"/>
                  </a:moveTo>
                  <a:lnTo>
                    <a:pt x="103" y="26"/>
                  </a:lnTo>
                  <a:lnTo>
                    <a:pt x="117" y="18"/>
                  </a:lnTo>
                  <a:lnTo>
                    <a:pt x="131" y="11"/>
                  </a:lnTo>
                  <a:lnTo>
                    <a:pt x="146" y="7"/>
                  </a:lnTo>
                  <a:lnTo>
                    <a:pt x="162" y="4"/>
                  </a:lnTo>
                  <a:lnTo>
                    <a:pt x="177" y="1"/>
                  </a:lnTo>
                  <a:lnTo>
                    <a:pt x="193" y="0"/>
                  </a:lnTo>
                  <a:lnTo>
                    <a:pt x="209" y="0"/>
                  </a:lnTo>
                  <a:lnTo>
                    <a:pt x="224" y="1"/>
                  </a:lnTo>
                  <a:lnTo>
                    <a:pt x="240" y="5"/>
                  </a:lnTo>
                  <a:lnTo>
                    <a:pt x="255" y="8"/>
                  </a:lnTo>
                  <a:lnTo>
                    <a:pt x="270" y="14"/>
                  </a:lnTo>
                  <a:lnTo>
                    <a:pt x="285" y="20"/>
                  </a:lnTo>
                  <a:lnTo>
                    <a:pt x="299" y="28"/>
                  </a:lnTo>
                  <a:lnTo>
                    <a:pt x="312" y="37"/>
                  </a:lnTo>
                  <a:lnTo>
                    <a:pt x="325" y="46"/>
                  </a:lnTo>
                  <a:lnTo>
                    <a:pt x="338" y="57"/>
                  </a:lnTo>
                  <a:lnTo>
                    <a:pt x="338" y="57"/>
                  </a:lnTo>
                  <a:lnTo>
                    <a:pt x="352" y="73"/>
                  </a:lnTo>
                  <a:lnTo>
                    <a:pt x="364" y="89"/>
                  </a:lnTo>
                  <a:lnTo>
                    <a:pt x="374" y="106"/>
                  </a:lnTo>
                  <a:lnTo>
                    <a:pt x="381" y="123"/>
                  </a:lnTo>
                  <a:lnTo>
                    <a:pt x="388" y="141"/>
                  </a:lnTo>
                  <a:lnTo>
                    <a:pt x="392" y="160"/>
                  </a:lnTo>
                  <a:lnTo>
                    <a:pt x="394" y="178"/>
                  </a:lnTo>
                  <a:lnTo>
                    <a:pt x="396" y="198"/>
                  </a:lnTo>
                  <a:lnTo>
                    <a:pt x="394" y="217"/>
                  </a:lnTo>
                  <a:lnTo>
                    <a:pt x="392" y="235"/>
                  </a:lnTo>
                  <a:lnTo>
                    <a:pt x="388" y="254"/>
                  </a:lnTo>
                  <a:lnTo>
                    <a:pt x="381" y="272"/>
                  </a:lnTo>
                  <a:lnTo>
                    <a:pt x="374" y="289"/>
                  </a:lnTo>
                  <a:lnTo>
                    <a:pt x="364" y="307"/>
                  </a:lnTo>
                  <a:lnTo>
                    <a:pt x="352" y="322"/>
                  </a:lnTo>
                  <a:lnTo>
                    <a:pt x="338" y="337"/>
                  </a:lnTo>
                  <a:lnTo>
                    <a:pt x="338" y="337"/>
                  </a:lnTo>
                  <a:lnTo>
                    <a:pt x="323" y="351"/>
                  </a:lnTo>
                  <a:lnTo>
                    <a:pt x="307" y="363"/>
                  </a:lnTo>
                  <a:lnTo>
                    <a:pt x="290" y="373"/>
                  </a:lnTo>
                  <a:lnTo>
                    <a:pt x="273" y="381"/>
                  </a:lnTo>
                  <a:lnTo>
                    <a:pt x="255" y="387"/>
                  </a:lnTo>
                  <a:lnTo>
                    <a:pt x="236" y="391"/>
                  </a:lnTo>
                  <a:lnTo>
                    <a:pt x="218" y="395"/>
                  </a:lnTo>
                  <a:lnTo>
                    <a:pt x="198" y="396"/>
                  </a:lnTo>
                  <a:lnTo>
                    <a:pt x="179" y="395"/>
                  </a:lnTo>
                  <a:lnTo>
                    <a:pt x="161" y="391"/>
                  </a:lnTo>
                  <a:lnTo>
                    <a:pt x="142" y="387"/>
                  </a:lnTo>
                  <a:lnTo>
                    <a:pt x="124" y="381"/>
                  </a:lnTo>
                  <a:lnTo>
                    <a:pt x="107" y="373"/>
                  </a:lnTo>
                  <a:lnTo>
                    <a:pt x="89" y="363"/>
                  </a:lnTo>
                  <a:lnTo>
                    <a:pt x="74" y="351"/>
                  </a:lnTo>
                  <a:lnTo>
                    <a:pt x="59" y="337"/>
                  </a:lnTo>
                  <a:lnTo>
                    <a:pt x="59" y="337"/>
                  </a:lnTo>
                  <a:lnTo>
                    <a:pt x="48" y="325"/>
                  </a:lnTo>
                  <a:lnTo>
                    <a:pt x="38" y="313"/>
                  </a:lnTo>
                  <a:lnTo>
                    <a:pt x="29" y="299"/>
                  </a:lnTo>
                  <a:lnTo>
                    <a:pt x="21" y="286"/>
                  </a:lnTo>
                  <a:lnTo>
                    <a:pt x="15" y="272"/>
                  </a:lnTo>
                  <a:lnTo>
                    <a:pt x="10" y="257"/>
                  </a:lnTo>
                  <a:lnTo>
                    <a:pt x="6" y="242"/>
                  </a:lnTo>
                  <a:lnTo>
                    <a:pt x="3" y="227"/>
                  </a:lnTo>
                  <a:lnTo>
                    <a:pt x="2" y="211"/>
                  </a:lnTo>
                  <a:lnTo>
                    <a:pt x="0" y="197"/>
                  </a:lnTo>
                  <a:lnTo>
                    <a:pt x="2" y="182"/>
                  </a:lnTo>
                  <a:lnTo>
                    <a:pt x="4" y="166"/>
                  </a:lnTo>
                  <a:lnTo>
                    <a:pt x="6" y="151"/>
                  </a:lnTo>
                  <a:lnTo>
                    <a:pt x="10" y="137"/>
                  </a:lnTo>
                  <a:lnTo>
                    <a:pt x="16" y="121"/>
                  </a:lnTo>
                  <a:lnTo>
                    <a:pt x="22" y="107"/>
                  </a:lnTo>
                  <a:lnTo>
                    <a:pt x="22" y="107"/>
                  </a:lnTo>
                  <a:lnTo>
                    <a:pt x="29" y="115"/>
                  </a:lnTo>
                  <a:lnTo>
                    <a:pt x="29" y="115"/>
                  </a:lnTo>
                  <a:lnTo>
                    <a:pt x="38" y="122"/>
                  </a:lnTo>
                  <a:lnTo>
                    <a:pt x="48" y="128"/>
                  </a:lnTo>
                  <a:lnTo>
                    <a:pt x="59" y="131"/>
                  </a:lnTo>
                  <a:lnTo>
                    <a:pt x="70" y="132"/>
                  </a:lnTo>
                  <a:lnTo>
                    <a:pt x="81" y="131"/>
                  </a:lnTo>
                  <a:lnTo>
                    <a:pt x="92" y="128"/>
                  </a:lnTo>
                  <a:lnTo>
                    <a:pt x="101" y="122"/>
                  </a:lnTo>
                  <a:lnTo>
                    <a:pt x="111" y="115"/>
                  </a:lnTo>
                  <a:lnTo>
                    <a:pt x="111" y="115"/>
                  </a:lnTo>
                  <a:lnTo>
                    <a:pt x="119" y="106"/>
                  </a:lnTo>
                  <a:lnTo>
                    <a:pt x="123" y="96"/>
                  </a:lnTo>
                  <a:lnTo>
                    <a:pt x="127" y="85"/>
                  </a:lnTo>
                  <a:lnTo>
                    <a:pt x="128" y="74"/>
                  </a:lnTo>
                  <a:lnTo>
                    <a:pt x="127" y="63"/>
                  </a:lnTo>
                  <a:lnTo>
                    <a:pt x="123" y="52"/>
                  </a:lnTo>
                  <a:lnTo>
                    <a:pt x="119" y="42"/>
                  </a:lnTo>
                  <a:lnTo>
                    <a:pt x="111" y="32"/>
                  </a:lnTo>
                  <a:lnTo>
                    <a:pt x="111" y="32"/>
                  </a:lnTo>
                  <a:lnTo>
                    <a:pt x="103" y="26"/>
                  </a:lnTo>
                  <a:lnTo>
                    <a:pt x="103" y="2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932336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73" y="584858"/>
            <a:ext cx="8654595" cy="457048"/>
          </a:xfrm>
        </p:spPr>
        <p:txBody>
          <a:bodyPr/>
          <a:lstStyle/>
          <a:p>
            <a:r>
              <a:rPr lang="fr-FR" dirty="0"/>
              <a:t>Structure du questionnaire</a:t>
            </a:r>
            <a:endParaRPr lang="fr-FR" dirty="0">
              <a:solidFill>
                <a:schemeClr val="tx2">
                  <a:lumMod val="60000"/>
                  <a:lumOff val="40000"/>
                </a:schemeClr>
              </a:solidFill>
            </a:endParaRPr>
          </a:p>
        </p:txBody>
      </p:sp>
      <p:sp>
        <p:nvSpPr>
          <p:cNvPr id="3" name="Text Placeholder 2"/>
          <p:cNvSpPr>
            <a:spLocks noGrp="1"/>
          </p:cNvSpPr>
          <p:nvPr>
            <p:ph type="body" sz="quarter" idx="13"/>
          </p:nvPr>
        </p:nvSpPr>
        <p:spPr>
          <a:xfrm>
            <a:off x="232377" y="-99392"/>
            <a:ext cx="6725791" cy="590215"/>
          </a:xfrm>
        </p:spPr>
        <p:txBody>
          <a:bodyPr/>
          <a:lstStyle/>
          <a:p>
            <a:r>
              <a:rPr lang="fr-FR" dirty="0">
                <a:solidFill>
                  <a:schemeClr val="bg1">
                    <a:lumMod val="50000"/>
                  </a:schemeClr>
                </a:solidFill>
              </a:rPr>
              <a:t>rappel</a:t>
            </a:r>
            <a:endParaRPr lang="en-GB" dirty="0"/>
          </a:p>
        </p:txBody>
      </p:sp>
      <p:cxnSp>
        <p:nvCxnSpPr>
          <p:cNvPr id="6" name="Straight Connector 5"/>
          <p:cNvCxnSpPr/>
          <p:nvPr/>
        </p:nvCxnSpPr>
        <p:spPr bwMode="gray">
          <a:xfrm>
            <a:off x="1167953" y="1772816"/>
            <a:ext cx="0" cy="618339"/>
          </a:xfrm>
          <a:prstGeom prst="line">
            <a:avLst/>
          </a:prstGeom>
          <a:ln cap="rnd">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1167953" y="3069270"/>
            <a:ext cx="0" cy="618339"/>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sp>
        <p:nvSpPr>
          <p:cNvPr id="15" name="Text Placeholder 3"/>
          <p:cNvSpPr txBox="1">
            <a:spLocks/>
          </p:cNvSpPr>
          <p:nvPr/>
        </p:nvSpPr>
        <p:spPr bwMode="gray">
          <a:xfrm>
            <a:off x="1316708" y="2992995"/>
            <a:ext cx="6485931" cy="830997"/>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b="1" cap="all" dirty="0"/>
              <a:t>SOLUTION PREFEREE POUR SECURISER SON AVENIR PROFESSIONNEL :</a:t>
            </a:r>
          </a:p>
          <a:p>
            <a:r>
              <a:rPr lang="fr-FR" sz="800" b="1" i="1" dirty="0"/>
              <a:t>Selon vous, qu'est-ce qui peut vous aider le plus à sécuriser votre avenir professionnel ?</a:t>
            </a:r>
          </a:p>
          <a:p>
            <a:endParaRPr lang="fr-FR" sz="800" b="1" cap="all" dirty="0"/>
          </a:p>
          <a:p>
            <a:r>
              <a:rPr lang="fr-FR" sz="800" cap="all" dirty="0"/>
              <a:t>1	Les diplômes de la formation initiale (obtenus au terme d'un cycle d'étude suivi dans le cadre scolaire)</a:t>
            </a:r>
          </a:p>
          <a:p>
            <a:r>
              <a:rPr lang="fr-FR" sz="800" cap="all" dirty="0"/>
              <a:t>2	La formation professionnelle tout au long de la vie</a:t>
            </a:r>
          </a:p>
          <a:p>
            <a:r>
              <a:rPr lang="fr-FR" sz="800" cap="all" dirty="0"/>
              <a:t>3	Non concerné</a:t>
            </a:r>
          </a:p>
          <a:p>
            <a:endParaRPr lang="fr-FR" sz="800" b="1" cap="all" dirty="0"/>
          </a:p>
        </p:txBody>
      </p:sp>
      <p:cxnSp>
        <p:nvCxnSpPr>
          <p:cNvPr id="16" name="Straight Connector 15"/>
          <p:cNvCxnSpPr/>
          <p:nvPr/>
        </p:nvCxnSpPr>
        <p:spPr bwMode="gray">
          <a:xfrm>
            <a:off x="1167953" y="4221398"/>
            <a:ext cx="0" cy="618339"/>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sp>
        <p:nvSpPr>
          <p:cNvPr id="18" name="Text Placeholder 3"/>
          <p:cNvSpPr txBox="1">
            <a:spLocks/>
          </p:cNvSpPr>
          <p:nvPr/>
        </p:nvSpPr>
        <p:spPr bwMode="gray">
          <a:xfrm>
            <a:off x="1337690" y="3840445"/>
            <a:ext cx="6485931" cy="1163395"/>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b="1" cap="all" dirty="0"/>
              <a:t>ACCESSIBILITE DE L’INFORMATION SUR LA FORMATION PROFESSIONNELLE :</a:t>
            </a:r>
          </a:p>
          <a:p>
            <a:r>
              <a:rPr lang="fr-FR" sz="800" b="1" i="1" dirty="0"/>
              <a:t>Pensez-vous disposer d’une information… </a:t>
            </a:r>
          </a:p>
          <a:p>
            <a:endParaRPr lang="fr-FR" sz="800" dirty="0"/>
          </a:p>
          <a:p>
            <a:r>
              <a:rPr lang="fr-FR" sz="800" b="1" i="1" dirty="0"/>
              <a:t>SQ1 - Claire </a:t>
            </a:r>
          </a:p>
          <a:p>
            <a:r>
              <a:rPr lang="fr-FR" sz="800" b="1" i="1" dirty="0"/>
              <a:t>SQ2 - Accessible </a:t>
            </a:r>
          </a:p>
          <a:p>
            <a:endParaRPr lang="fr-FR" sz="800" dirty="0"/>
          </a:p>
          <a:p>
            <a:r>
              <a:rPr lang="fr-FR" sz="800" dirty="0"/>
              <a:t>1	Oui </a:t>
            </a:r>
          </a:p>
          <a:p>
            <a:r>
              <a:rPr lang="fr-FR" sz="800" dirty="0"/>
              <a:t>2	Non</a:t>
            </a:r>
          </a:p>
          <a:p>
            <a:r>
              <a:rPr lang="fr-FR" sz="800" dirty="0"/>
              <a:t>3	Non concerné</a:t>
            </a:r>
          </a:p>
          <a:p>
            <a:endParaRPr lang="fr-FR" sz="800" dirty="0"/>
          </a:p>
        </p:txBody>
      </p:sp>
      <p:cxnSp>
        <p:nvCxnSpPr>
          <p:cNvPr id="19" name="Straight Connector 18"/>
          <p:cNvCxnSpPr/>
          <p:nvPr/>
        </p:nvCxnSpPr>
        <p:spPr bwMode="gray">
          <a:xfrm>
            <a:off x="1167953" y="5373526"/>
            <a:ext cx="0" cy="618339"/>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sp>
        <p:nvSpPr>
          <p:cNvPr id="21" name="Text Placeholder 3"/>
          <p:cNvSpPr txBox="1">
            <a:spLocks/>
          </p:cNvSpPr>
          <p:nvPr/>
        </p:nvSpPr>
        <p:spPr bwMode="gray">
          <a:xfrm>
            <a:off x="1337690" y="5036746"/>
            <a:ext cx="7674275" cy="1495794"/>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b="1" cap="all" dirty="0"/>
              <a:t>ATTENTE VIS-A-VIS DE LA REFORME DE LA FORMATION PROFESSIONNELLE :</a:t>
            </a:r>
          </a:p>
          <a:p>
            <a:r>
              <a:rPr lang="fr-FR" sz="800" b="1" i="1" cap="all" dirty="0"/>
              <a:t>Qu'attendez-vous EN PRIORITE de la prochaine réforme de la formation professionnelle ?</a:t>
            </a:r>
          </a:p>
          <a:p>
            <a:endParaRPr lang="fr-FR" sz="800" cap="all" dirty="0"/>
          </a:p>
          <a:p>
            <a:r>
              <a:rPr lang="fr-FR" sz="800" cap="all" dirty="0"/>
              <a:t>1	Une simplification de l'accès à la formation</a:t>
            </a:r>
          </a:p>
          <a:p>
            <a:r>
              <a:rPr lang="fr-FR" sz="800" cap="all" dirty="0"/>
              <a:t>2	Des formations qui préparent à changer de métier</a:t>
            </a:r>
          </a:p>
          <a:p>
            <a:r>
              <a:rPr lang="fr-FR" sz="800" cap="all" dirty="0"/>
              <a:t>3	Des droits individuels à la formation plus importants</a:t>
            </a:r>
          </a:p>
          <a:p>
            <a:r>
              <a:rPr lang="fr-FR" sz="800" cap="all" dirty="0"/>
              <a:t>4	Un système souple prenant en compte toute les situations professionnelles (chômage, changement de métier, évolution) </a:t>
            </a:r>
          </a:p>
          <a:p>
            <a:r>
              <a:rPr lang="fr-FR" sz="800" cap="all" dirty="0"/>
              <a:t>5	Pouvoir se former pendant son temps de travail</a:t>
            </a:r>
          </a:p>
          <a:p>
            <a:r>
              <a:rPr lang="fr-FR" sz="800" cap="all" dirty="0"/>
              <a:t>6	Pouvoir choisir vous-même votre formation et votre organisme de formation</a:t>
            </a:r>
          </a:p>
          <a:p>
            <a:r>
              <a:rPr lang="fr-FR" sz="800" cap="all" dirty="0"/>
              <a:t>7	Autre : préciser </a:t>
            </a:r>
          </a:p>
          <a:p>
            <a:r>
              <a:rPr lang="fr-FR" sz="800" cap="all" dirty="0"/>
              <a:t>8	Rien</a:t>
            </a:r>
          </a:p>
          <a:p>
            <a:r>
              <a:rPr lang="fr-FR" sz="800" cap="all" dirty="0"/>
              <a:t>9	Non concerné</a:t>
            </a:r>
          </a:p>
          <a:p>
            <a:endParaRPr lang="fr-FR" sz="800" cap="all" dirty="0"/>
          </a:p>
        </p:txBody>
      </p:sp>
      <p:grpSp>
        <p:nvGrpSpPr>
          <p:cNvPr id="68" name="Group 67"/>
          <p:cNvGrpSpPr/>
          <p:nvPr/>
        </p:nvGrpSpPr>
        <p:grpSpPr>
          <a:xfrm>
            <a:off x="234000" y="1772816"/>
            <a:ext cx="933952" cy="618959"/>
            <a:chOff x="234000" y="1988840"/>
            <a:chExt cx="933952" cy="618959"/>
          </a:xfrm>
        </p:grpSpPr>
        <p:cxnSp>
          <p:nvCxnSpPr>
            <p:cNvPr id="7" name="Straight Connector 6"/>
            <p:cNvCxnSpPr>
              <a:stCxn id="9" idx="6"/>
            </p:cNvCxnSpPr>
            <p:nvPr/>
          </p:nvCxnSpPr>
          <p:spPr bwMode="gray">
            <a:xfrm>
              <a:off x="866180" y="2298319"/>
              <a:ext cx="301772" cy="0"/>
            </a:xfrm>
            <a:prstGeom prst="line">
              <a:avLst/>
            </a:prstGeom>
            <a:ln cap="rnd">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gray">
            <a:xfrm>
              <a:off x="234000" y="1988840"/>
              <a:ext cx="632180" cy="6189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200" dirty="0"/>
                <a:t>5</a:t>
              </a:r>
            </a:p>
          </p:txBody>
        </p:sp>
      </p:grpSp>
      <p:grpSp>
        <p:nvGrpSpPr>
          <p:cNvPr id="67" name="Group 66"/>
          <p:cNvGrpSpPr/>
          <p:nvPr/>
        </p:nvGrpSpPr>
        <p:grpSpPr>
          <a:xfrm>
            <a:off x="234000" y="3068960"/>
            <a:ext cx="933952" cy="618959"/>
            <a:chOff x="234000" y="2771793"/>
            <a:chExt cx="933952" cy="618959"/>
          </a:xfrm>
        </p:grpSpPr>
        <p:cxnSp>
          <p:nvCxnSpPr>
            <p:cNvPr id="14" name="Straight Connector 13"/>
            <p:cNvCxnSpPr/>
            <p:nvPr/>
          </p:nvCxnSpPr>
          <p:spPr bwMode="gray">
            <a:xfrm>
              <a:off x="866180" y="3081582"/>
              <a:ext cx="301772" cy="0"/>
            </a:xfrm>
            <a:prstGeom prst="line">
              <a:avLst/>
            </a:prstGeom>
            <a:ln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bwMode="gray">
            <a:xfrm>
              <a:off x="234000" y="2771793"/>
              <a:ext cx="632180" cy="6189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p>
          </p:txBody>
        </p:sp>
      </p:grpSp>
      <p:grpSp>
        <p:nvGrpSpPr>
          <p:cNvPr id="65" name="Group 64"/>
          <p:cNvGrpSpPr/>
          <p:nvPr/>
        </p:nvGrpSpPr>
        <p:grpSpPr>
          <a:xfrm>
            <a:off x="234000" y="5373216"/>
            <a:ext cx="933952" cy="618959"/>
            <a:chOff x="234000" y="4337701"/>
            <a:chExt cx="933952" cy="618959"/>
          </a:xfrm>
        </p:grpSpPr>
        <p:cxnSp>
          <p:nvCxnSpPr>
            <p:cNvPr id="20" name="Straight Connector 19"/>
            <p:cNvCxnSpPr/>
            <p:nvPr/>
          </p:nvCxnSpPr>
          <p:spPr bwMode="gray">
            <a:xfrm>
              <a:off x="866180" y="4647180"/>
              <a:ext cx="301772" cy="0"/>
            </a:xfrm>
            <a:prstGeom prst="line">
              <a:avLst/>
            </a:prstGeom>
            <a:ln cap="rnd">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bwMode="gray">
            <a:xfrm>
              <a:off x="234000" y="4337701"/>
              <a:ext cx="632180" cy="6189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p>
          </p:txBody>
        </p:sp>
      </p:grpSp>
      <p:grpSp>
        <p:nvGrpSpPr>
          <p:cNvPr id="66" name="Group 65"/>
          <p:cNvGrpSpPr/>
          <p:nvPr/>
        </p:nvGrpSpPr>
        <p:grpSpPr>
          <a:xfrm>
            <a:off x="234000" y="4221088"/>
            <a:ext cx="933952" cy="618959"/>
            <a:chOff x="234000" y="3554747"/>
            <a:chExt cx="933952" cy="618959"/>
          </a:xfrm>
        </p:grpSpPr>
        <p:cxnSp>
          <p:nvCxnSpPr>
            <p:cNvPr id="17" name="Straight Connector 16"/>
            <p:cNvCxnSpPr/>
            <p:nvPr/>
          </p:nvCxnSpPr>
          <p:spPr bwMode="gray">
            <a:xfrm>
              <a:off x="866180" y="3864227"/>
              <a:ext cx="301772" cy="0"/>
            </a:xfrm>
            <a:prstGeom prst="line">
              <a:avLst/>
            </a:prstGeom>
            <a:ln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234000" y="3554747"/>
              <a:ext cx="632180" cy="618959"/>
              <a:chOff x="234000" y="3554747"/>
              <a:chExt cx="632180" cy="618959"/>
            </a:xfrm>
          </p:grpSpPr>
          <p:sp>
            <p:nvSpPr>
              <p:cNvPr id="11" name="Oval 10"/>
              <p:cNvSpPr/>
              <p:nvPr/>
            </p:nvSpPr>
            <p:spPr bwMode="gray">
              <a:xfrm>
                <a:off x="234000" y="3554747"/>
                <a:ext cx="632180" cy="6189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p>
            </p:txBody>
          </p:sp>
          <p:sp>
            <p:nvSpPr>
              <p:cNvPr id="42" name="Freeform 37"/>
              <p:cNvSpPr>
                <a:spLocks/>
              </p:cNvSpPr>
              <p:nvPr/>
            </p:nvSpPr>
            <p:spPr bwMode="gray">
              <a:xfrm>
                <a:off x="441814" y="3755802"/>
                <a:ext cx="8341" cy="10303"/>
              </a:xfrm>
              <a:custGeom>
                <a:avLst/>
                <a:gdLst>
                  <a:gd name="T0" fmla="*/ 12 w 20"/>
                  <a:gd name="T1" fmla="*/ 15 h 25"/>
                  <a:gd name="T2" fmla="*/ 20 w 20"/>
                  <a:gd name="T3" fmla="*/ 0 h 25"/>
                  <a:gd name="T4" fmla="*/ 0 w 20"/>
                  <a:gd name="T5" fmla="*/ 25 h 25"/>
                  <a:gd name="T6" fmla="*/ 12 w 20"/>
                  <a:gd name="T7" fmla="*/ 15 h 25"/>
                </a:gdLst>
                <a:ahLst/>
                <a:cxnLst>
                  <a:cxn ang="0">
                    <a:pos x="T0" y="T1"/>
                  </a:cxn>
                  <a:cxn ang="0">
                    <a:pos x="T2" y="T3"/>
                  </a:cxn>
                  <a:cxn ang="0">
                    <a:pos x="T4" y="T5"/>
                  </a:cxn>
                  <a:cxn ang="0">
                    <a:pos x="T6" y="T7"/>
                  </a:cxn>
                </a:cxnLst>
                <a:rect l="0" t="0" r="r" b="b"/>
                <a:pathLst>
                  <a:path w="20" h="25">
                    <a:moveTo>
                      <a:pt x="12" y="15"/>
                    </a:moveTo>
                    <a:cubicBezTo>
                      <a:pt x="15" y="11"/>
                      <a:pt x="18" y="6"/>
                      <a:pt x="20" y="0"/>
                    </a:cubicBezTo>
                    <a:cubicBezTo>
                      <a:pt x="12" y="8"/>
                      <a:pt x="5" y="16"/>
                      <a:pt x="0" y="25"/>
                    </a:cubicBezTo>
                    <a:cubicBezTo>
                      <a:pt x="4" y="24"/>
                      <a:pt x="8" y="20"/>
                      <a:pt x="12"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9"/>
              <p:cNvSpPr>
                <a:spLocks/>
              </p:cNvSpPr>
              <p:nvPr/>
            </p:nvSpPr>
            <p:spPr bwMode="gray">
              <a:xfrm>
                <a:off x="439852" y="3841168"/>
                <a:ext cx="4906" cy="8341"/>
              </a:xfrm>
              <a:custGeom>
                <a:avLst/>
                <a:gdLst>
                  <a:gd name="T0" fmla="*/ 0 w 12"/>
                  <a:gd name="T1" fmla="*/ 0 h 19"/>
                  <a:gd name="T2" fmla="*/ 12 w 12"/>
                  <a:gd name="T3" fmla="*/ 19 h 19"/>
                  <a:gd name="T4" fmla="*/ 11 w 12"/>
                  <a:gd name="T5" fmla="*/ 2 h 19"/>
                  <a:gd name="T6" fmla="*/ 0 w 12"/>
                  <a:gd name="T7" fmla="*/ 0 h 19"/>
                </a:gdLst>
                <a:ahLst/>
                <a:cxnLst>
                  <a:cxn ang="0">
                    <a:pos x="T0" y="T1"/>
                  </a:cxn>
                  <a:cxn ang="0">
                    <a:pos x="T2" y="T3"/>
                  </a:cxn>
                  <a:cxn ang="0">
                    <a:pos x="T4" y="T5"/>
                  </a:cxn>
                  <a:cxn ang="0">
                    <a:pos x="T6" y="T7"/>
                  </a:cxn>
                </a:cxnLst>
                <a:rect l="0" t="0" r="r" b="b"/>
                <a:pathLst>
                  <a:path w="12" h="19">
                    <a:moveTo>
                      <a:pt x="0" y="0"/>
                    </a:moveTo>
                    <a:cubicBezTo>
                      <a:pt x="4" y="7"/>
                      <a:pt x="8" y="13"/>
                      <a:pt x="12" y="19"/>
                    </a:cubicBezTo>
                    <a:cubicBezTo>
                      <a:pt x="12" y="13"/>
                      <a:pt x="11" y="8"/>
                      <a:pt x="11" y="2"/>
                    </a:cubicBezTo>
                    <a:cubicBezTo>
                      <a:pt x="7" y="1"/>
                      <a:pt x="3" y="1"/>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54"/>
              <p:cNvSpPr>
                <a:spLocks/>
              </p:cNvSpPr>
              <p:nvPr/>
            </p:nvSpPr>
            <p:spPr bwMode="gray">
              <a:xfrm>
                <a:off x="556617" y="3843130"/>
                <a:ext cx="6869" cy="9322"/>
              </a:xfrm>
              <a:custGeom>
                <a:avLst/>
                <a:gdLst>
                  <a:gd name="T0" fmla="*/ 1 w 16"/>
                  <a:gd name="T1" fmla="*/ 9 h 22"/>
                  <a:gd name="T2" fmla="*/ 0 w 16"/>
                  <a:gd name="T3" fmla="*/ 22 h 22"/>
                  <a:gd name="T4" fmla="*/ 16 w 16"/>
                  <a:gd name="T5" fmla="*/ 0 h 22"/>
                  <a:gd name="T6" fmla="*/ 1 w 16"/>
                  <a:gd name="T7" fmla="*/ 9 h 22"/>
                </a:gdLst>
                <a:ahLst/>
                <a:cxnLst>
                  <a:cxn ang="0">
                    <a:pos x="T0" y="T1"/>
                  </a:cxn>
                  <a:cxn ang="0">
                    <a:pos x="T2" y="T3"/>
                  </a:cxn>
                  <a:cxn ang="0">
                    <a:pos x="T4" y="T5"/>
                  </a:cxn>
                  <a:cxn ang="0">
                    <a:pos x="T6" y="T7"/>
                  </a:cxn>
                </a:cxnLst>
                <a:rect l="0" t="0" r="r" b="b"/>
                <a:pathLst>
                  <a:path w="16" h="22">
                    <a:moveTo>
                      <a:pt x="1" y="9"/>
                    </a:moveTo>
                    <a:cubicBezTo>
                      <a:pt x="1" y="13"/>
                      <a:pt x="0" y="18"/>
                      <a:pt x="0" y="22"/>
                    </a:cubicBezTo>
                    <a:cubicBezTo>
                      <a:pt x="6" y="15"/>
                      <a:pt x="11" y="8"/>
                      <a:pt x="16" y="0"/>
                    </a:cubicBezTo>
                    <a:cubicBezTo>
                      <a:pt x="13" y="4"/>
                      <a:pt x="8" y="7"/>
                      <a:pt x="1"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74" name="ZoneTexte 73"/>
          <p:cNvSpPr txBox="1"/>
          <p:nvPr/>
        </p:nvSpPr>
        <p:spPr>
          <a:xfrm>
            <a:off x="288978" y="3168052"/>
            <a:ext cx="522224" cy="430887"/>
          </a:xfrm>
          <a:prstGeom prst="rect">
            <a:avLst/>
          </a:prstGeom>
        </p:spPr>
        <p:txBody>
          <a:bodyPr vert="horz" wrap="square" lIns="0" tIns="0" rIns="0" bIns="0" rtlCol="0">
            <a:spAutoFit/>
          </a:bodyPr>
          <a:lstStyle/>
          <a:p>
            <a:pPr marL="4763" algn="ctr"/>
            <a:r>
              <a:rPr lang="fr-FR" sz="2800" dirty="0">
                <a:solidFill>
                  <a:schemeClr val="bg1"/>
                </a:solidFill>
              </a:rPr>
              <a:t>6</a:t>
            </a:r>
          </a:p>
        </p:txBody>
      </p:sp>
      <p:sp>
        <p:nvSpPr>
          <p:cNvPr id="75" name="ZoneTexte 74"/>
          <p:cNvSpPr txBox="1"/>
          <p:nvPr/>
        </p:nvSpPr>
        <p:spPr>
          <a:xfrm>
            <a:off x="286698" y="4292065"/>
            <a:ext cx="522224" cy="430887"/>
          </a:xfrm>
          <a:prstGeom prst="rect">
            <a:avLst/>
          </a:prstGeom>
        </p:spPr>
        <p:txBody>
          <a:bodyPr vert="horz" wrap="square" lIns="0" tIns="0" rIns="0" bIns="0" rtlCol="0">
            <a:spAutoFit/>
          </a:bodyPr>
          <a:lstStyle/>
          <a:p>
            <a:pPr marL="4763" algn="ctr"/>
            <a:r>
              <a:rPr lang="fr-FR" sz="2800" dirty="0">
                <a:solidFill>
                  <a:schemeClr val="bg1"/>
                </a:solidFill>
              </a:rPr>
              <a:t>6</a:t>
            </a:r>
            <a:r>
              <a:rPr lang="fr-FR" sz="1600" dirty="0">
                <a:solidFill>
                  <a:schemeClr val="bg1"/>
                </a:solidFill>
              </a:rPr>
              <a:t>bis</a:t>
            </a:r>
          </a:p>
        </p:txBody>
      </p:sp>
      <p:sp>
        <p:nvSpPr>
          <p:cNvPr id="76" name="ZoneTexte 75"/>
          <p:cNvSpPr txBox="1"/>
          <p:nvPr/>
        </p:nvSpPr>
        <p:spPr>
          <a:xfrm>
            <a:off x="286698" y="5467251"/>
            <a:ext cx="522224" cy="430887"/>
          </a:xfrm>
          <a:prstGeom prst="rect">
            <a:avLst/>
          </a:prstGeom>
        </p:spPr>
        <p:txBody>
          <a:bodyPr vert="horz" wrap="square" lIns="0" tIns="0" rIns="0" bIns="0" rtlCol="0">
            <a:spAutoFit/>
          </a:bodyPr>
          <a:lstStyle/>
          <a:p>
            <a:pPr marL="4763" algn="ctr"/>
            <a:r>
              <a:rPr lang="fr-FR" sz="2800" dirty="0">
                <a:solidFill>
                  <a:schemeClr val="bg1"/>
                </a:solidFill>
              </a:rPr>
              <a:t>7</a:t>
            </a:r>
          </a:p>
        </p:txBody>
      </p:sp>
      <p:sp>
        <p:nvSpPr>
          <p:cNvPr id="38" name="Rectangle 37"/>
          <p:cNvSpPr/>
          <p:nvPr/>
        </p:nvSpPr>
        <p:spPr>
          <a:xfrm>
            <a:off x="458009" y="6381328"/>
            <a:ext cx="742515" cy="30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ext Placeholder 3"/>
          <p:cNvSpPr txBox="1">
            <a:spLocks/>
          </p:cNvSpPr>
          <p:nvPr/>
        </p:nvSpPr>
        <p:spPr bwMode="gray">
          <a:xfrm>
            <a:off x="1316706" y="1276554"/>
            <a:ext cx="6485931" cy="1883593"/>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b="1" dirty="0"/>
              <a:t>CHOIX SI EMPLOI ETAIT MENACE :</a:t>
            </a:r>
          </a:p>
          <a:p>
            <a:r>
              <a:rPr lang="fr-FR" sz="800" b="1" i="1" dirty="0"/>
              <a:t>Si votre emploi était menacé, seriez-vous prêt à …</a:t>
            </a:r>
          </a:p>
          <a:p>
            <a:endParaRPr lang="fr-FR" sz="800" b="1" i="1" dirty="0"/>
          </a:p>
          <a:p>
            <a:r>
              <a:rPr lang="fr-FR" sz="800" b="1" i="1" dirty="0"/>
              <a:t>SQ1 - Changer d'entreprise</a:t>
            </a:r>
          </a:p>
          <a:p>
            <a:r>
              <a:rPr lang="fr-FR" sz="800" b="1" i="1" dirty="0"/>
              <a:t>SQ2 - Changer de métier</a:t>
            </a:r>
          </a:p>
          <a:p>
            <a:r>
              <a:rPr lang="fr-FR" sz="800" b="1" i="1" dirty="0"/>
              <a:t>SQ3 - Suivre une formation pour vous préparer à un nouveau métier (de nouvelles fonctions)</a:t>
            </a:r>
          </a:p>
          <a:p>
            <a:r>
              <a:rPr lang="fr-FR" sz="800" b="1" i="1" dirty="0"/>
              <a:t>SQ4 - Changer de région </a:t>
            </a:r>
          </a:p>
          <a:p>
            <a:r>
              <a:rPr lang="fr-FR" sz="800" b="1" i="1" dirty="0"/>
              <a:t>SQ5 -Créer votre propre activité/entreprise</a:t>
            </a:r>
          </a:p>
          <a:p>
            <a:endParaRPr lang="fr-FR" sz="800" b="1" dirty="0"/>
          </a:p>
          <a:p>
            <a:r>
              <a:rPr lang="fr-FR" sz="800" dirty="0"/>
              <a:t>1	Oui certainement</a:t>
            </a:r>
          </a:p>
          <a:p>
            <a:r>
              <a:rPr lang="fr-FR" sz="800" dirty="0"/>
              <a:t>2	Oui probablement</a:t>
            </a:r>
          </a:p>
          <a:p>
            <a:r>
              <a:rPr lang="fr-FR" sz="800" dirty="0"/>
              <a:t>3	Non probablement pas </a:t>
            </a:r>
          </a:p>
          <a:p>
            <a:r>
              <a:rPr lang="fr-FR" sz="800" dirty="0"/>
              <a:t>4	Non certainement pas</a:t>
            </a:r>
          </a:p>
          <a:p>
            <a:r>
              <a:rPr lang="fr-FR" sz="800" dirty="0"/>
              <a:t>5	Non concerné</a:t>
            </a:r>
          </a:p>
          <a:p>
            <a:r>
              <a:rPr lang="fr-FR" sz="800" b="1" dirty="0"/>
              <a:t> </a:t>
            </a:r>
          </a:p>
          <a:p>
            <a:endParaRPr lang="en-GB" b="1" dirty="0">
              <a:solidFill>
                <a:schemeClr val="tx1"/>
              </a:solidFill>
            </a:endParaRPr>
          </a:p>
        </p:txBody>
      </p:sp>
      <p:sp>
        <p:nvSpPr>
          <p:cNvPr id="32" name="Espace réservé du pied de page 1"/>
          <p:cNvSpPr txBox="1">
            <a:spLocks/>
          </p:cNvSpPr>
          <p:nvPr/>
        </p:nvSpPr>
        <p:spPr>
          <a:xfrm>
            <a:off x="493511" y="6564379"/>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Tree>
    <p:extLst>
      <p:ext uri="{BB962C8B-B14F-4D97-AF65-F5344CB8AC3E}">
        <p14:creationId xmlns:p14="http://schemas.microsoft.com/office/powerpoint/2010/main" val="2452756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p:cNvSpPr>
            <a:spLocks noGrp="1"/>
          </p:cNvSpPr>
          <p:nvPr>
            <p:ph type="body" sz="quarter" idx="14"/>
          </p:nvPr>
        </p:nvSpPr>
        <p:spPr>
          <a:xfrm>
            <a:off x="233363" y="2256452"/>
            <a:ext cx="8620358" cy="3459022"/>
          </a:xfrm>
        </p:spPr>
        <p:txBody>
          <a:bodyPr numCol="2" spcCol="360000"/>
          <a:lstStyle/>
          <a:p>
            <a:pPr>
              <a:buClr>
                <a:schemeClr val="accent3"/>
              </a:buClr>
            </a:pPr>
            <a:r>
              <a:rPr lang="fr-FR" sz="1100" dirty="0">
                <a:solidFill>
                  <a:schemeClr val="accent3"/>
                </a:solidFill>
                <a:sym typeface="Wingdings"/>
              </a:rPr>
              <a:t> </a:t>
            </a:r>
            <a:r>
              <a:rPr lang="fr-FR" sz="1100" dirty="0">
                <a:solidFill>
                  <a:schemeClr val="bg2"/>
                </a:solidFill>
              </a:rPr>
              <a:t>Ipsos est membre des organismes professionnels français et européens des études de Marché et d’Opinion suivants : </a:t>
            </a:r>
          </a:p>
          <a:p>
            <a:pPr lvl="1">
              <a:buClr>
                <a:schemeClr val="accent3"/>
              </a:buClr>
            </a:pPr>
            <a:r>
              <a:rPr lang="fr-FR" sz="1100" b="1" dirty="0">
                <a:solidFill>
                  <a:schemeClr val="bg2"/>
                </a:solidFill>
              </a:rPr>
              <a:t>SYNTEC</a:t>
            </a:r>
            <a:r>
              <a:rPr lang="fr-FR" sz="1100" dirty="0">
                <a:solidFill>
                  <a:schemeClr val="bg2"/>
                </a:solidFill>
              </a:rPr>
              <a:t>  (</a:t>
            </a:r>
            <a:r>
              <a:rPr lang="fr-FR" sz="1100" dirty="0">
                <a:solidFill>
                  <a:schemeClr val="bg2"/>
                </a:solidFill>
                <a:hlinkClick r:id="rId2"/>
              </a:rPr>
              <a:t>www.syntec-etudes.com</a:t>
            </a:r>
            <a:r>
              <a:rPr lang="fr-FR" sz="1100" dirty="0">
                <a:solidFill>
                  <a:schemeClr val="bg2"/>
                </a:solidFill>
              </a:rPr>
              <a:t> ), Syndicat professionnel des sociétés d’études de marché en France </a:t>
            </a:r>
          </a:p>
          <a:p>
            <a:pPr lvl="1">
              <a:buClr>
                <a:schemeClr val="accent3"/>
              </a:buClr>
            </a:pPr>
            <a:r>
              <a:rPr lang="fr-FR" sz="1100" b="1" dirty="0">
                <a:solidFill>
                  <a:schemeClr val="bg2"/>
                </a:solidFill>
              </a:rPr>
              <a:t>ESOMAR</a:t>
            </a:r>
            <a:r>
              <a:rPr lang="fr-FR" sz="1100" dirty="0">
                <a:solidFill>
                  <a:schemeClr val="bg2"/>
                </a:solidFill>
              </a:rPr>
              <a:t>  (</a:t>
            </a:r>
            <a:r>
              <a:rPr lang="fr-FR" sz="1100" dirty="0">
                <a:solidFill>
                  <a:schemeClr val="bg2"/>
                </a:solidFill>
                <a:hlinkClick r:id="rId3"/>
              </a:rPr>
              <a:t>www.esomar.org</a:t>
            </a:r>
            <a:r>
              <a:rPr lang="fr-FR" sz="1100" dirty="0">
                <a:solidFill>
                  <a:schemeClr val="bg2"/>
                </a:solidFill>
              </a:rPr>
              <a:t> ),  </a:t>
            </a:r>
            <a:r>
              <a:rPr lang="fr-FR" sz="1100" b="1" dirty="0">
                <a:solidFill>
                  <a:schemeClr val="bg2"/>
                </a:solidFill>
              </a:rPr>
              <a:t>E</a:t>
            </a:r>
            <a:r>
              <a:rPr lang="fr-FR" sz="1100" dirty="0">
                <a:solidFill>
                  <a:schemeClr val="bg2"/>
                </a:solidFill>
              </a:rPr>
              <a:t>uropean </a:t>
            </a:r>
            <a:r>
              <a:rPr lang="fr-FR" sz="1100" b="1" dirty="0">
                <a:solidFill>
                  <a:schemeClr val="bg2"/>
                </a:solidFill>
              </a:rPr>
              <a:t>S</a:t>
            </a:r>
            <a:r>
              <a:rPr lang="fr-FR" sz="1100" dirty="0">
                <a:solidFill>
                  <a:schemeClr val="bg2"/>
                </a:solidFill>
              </a:rPr>
              <a:t>ociety for </a:t>
            </a:r>
            <a:r>
              <a:rPr lang="fr-FR" sz="1100" b="1" dirty="0">
                <a:solidFill>
                  <a:schemeClr val="bg2"/>
                </a:solidFill>
              </a:rPr>
              <a:t>O</a:t>
            </a:r>
            <a:r>
              <a:rPr lang="fr-FR" sz="1100" dirty="0">
                <a:solidFill>
                  <a:schemeClr val="bg2"/>
                </a:solidFill>
              </a:rPr>
              <a:t>pinion and  </a:t>
            </a:r>
            <a:r>
              <a:rPr lang="fr-FR" sz="1100" b="1" dirty="0">
                <a:solidFill>
                  <a:schemeClr val="bg2"/>
                </a:solidFill>
              </a:rPr>
              <a:t>Mar</a:t>
            </a:r>
            <a:r>
              <a:rPr lang="fr-FR" sz="1100" dirty="0">
                <a:solidFill>
                  <a:schemeClr val="bg2"/>
                </a:solidFill>
              </a:rPr>
              <a:t>ket Research,</a:t>
            </a:r>
          </a:p>
          <a:p>
            <a:pPr marL="457200" lvl="1">
              <a:buClr>
                <a:schemeClr val="accent3"/>
              </a:buClr>
            </a:pPr>
            <a:endParaRPr lang="fr-FR" noProof="0" dirty="0">
              <a:solidFill>
                <a:schemeClr val="bg2"/>
              </a:solidFill>
            </a:endParaRPr>
          </a:p>
          <a:p>
            <a:pPr>
              <a:buClr>
                <a:schemeClr val="accent3"/>
              </a:buClr>
            </a:pPr>
            <a:r>
              <a:rPr lang="fr-FR" sz="1100" dirty="0">
                <a:solidFill>
                  <a:schemeClr val="accent3"/>
                </a:solidFill>
                <a:sym typeface="Wingdings"/>
              </a:rPr>
              <a:t> </a:t>
            </a:r>
            <a:r>
              <a:rPr lang="fr-FR" sz="1100" dirty="0">
                <a:solidFill>
                  <a:schemeClr val="bg2"/>
                </a:solidFill>
              </a:rPr>
              <a:t>A ce titre, Ipsos France  s’engage à appliquer </a:t>
            </a:r>
            <a:r>
              <a:rPr lang="fr-FR" sz="1100" b="1" dirty="0">
                <a:solidFill>
                  <a:schemeClr val="bg2"/>
                </a:solidFill>
              </a:rPr>
              <a:t>le code ICC/ESOMAR </a:t>
            </a:r>
            <a:r>
              <a:rPr lang="fr-FR" sz="1100" dirty="0">
                <a:solidFill>
                  <a:schemeClr val="bg2"/>
                </a:solidFill>
              </a:rPr>
              <a:t>des études de Marché et d’Opinion. Ce code définit les règles déontologiques des professionnels des études de marché et établit les mesures de protection dont bénéficient les personnes interrogées. </a:t>
            </a:r>
          </a:p>
          <a:p>
            <a:pPr marL="144000" indent="-144000">
              <a:buClr>
                <a:schemeClr val="accent3"/>
              </a:buClr>
            </a:pPr>
            <a:endParaRPr lang="fr-FR" sz="1100" dirty="0">
              <a:solidFill>
                <a:schemeClr val="bg2"/>
              </a:solidFill>
            </a:endParaRPr>
          </a:p>
          <a:p>
            <a:pPr>
              <a:buClr>
                <a:schemeClr val="accent3"/>
              </a:buClr>
              <a:buFont typeface="Wingdings"/>
              <a:buChar char="þ"/>
            </a:pPr>
            <a:r>
              <a:rPr lang="fr-FR" sz="1100" dirty="0">
                <a:solidFill>
                  <a:schemeClr val="bg2"/>
                </a:solidFill>
              </a:rPr>
              <a:t>Ipsos France s’engage à respecter l’article 29 de la Loi Informatique et Libertés du 6 janvier 1978 modifiée en 2004 et les recommandations de la </a:t>
            </a:r>
            <a:r>
              <a:rPr lang="fr-FR" sz="1100" b="1" dirty="0">
                <a:solidFill>
                  <a:schemeClr val="bg2"/>
                </a:solidFill>
              </a:rPr>
              <a:t>CNIL</a:t>
            </a:r>
            <a:r>
              <a:rPr lang="fr-FR" sz="1100" dirty="0">
                <a:solidFill>
                  <a:schemeClr val="bg2"/>
                </a:solidFill>
              </a:rPr>
              <a:t>. A ce titre, Ipsos a nommé un Correspondant Informatique et Libertés.</a:t>
            </a:r>
          </a:p>
          <a:p>
            <a:pPr>
              <a:buClr>
                <a:schemeClr val="accent3"/>
              </a:buClr>
              <a:buFont typeface="Wingdings"/>
              <a:buChar char="þ"/>
            </a:pPr>
            <a:endParaRPr lang="fr-FR" sz="1100" dirty="0">
              <a:solidFill>
                <a:schemeClr val="bg2"/>
              </a:solidFill>
            </a:endParaRPr>
          </a:p>
          <a:p>
            <a:pPr>
              <a:buClr>
                <a:schemeClr val="accent3"/>
              </a:buClr>
            </a:pPr>
            <a:r>
              <a:rPr lang="fr-FR" sz="1100" dirty="0">
                <a:solidFill>
                  <a:schemeClr val="accent3"/>
                </a:solidFill>
                <a:sym typeface="Wingdings"/>
              </a:rPr>
              <a:t> </a:t>
            </a:r>
            <a:r>
              <a:rPr lang="fr-FR" sz="1100" dirty="0">
                <a:solidFill>
                  <a:schemeClr val="bg2"/>
                </a:solidFill>
              </a:rPr>
              <a:t>Ipsos  France est certifiée  </a:t>
            </a:r>
            <a:r>
              <a:rPr lang="fr-FR" sz="1100" b="1" dirty="0">
                <a:solidFill>
                  <a:schemeClr val="bg2"/>
                </a:solidFill>
              </a:rPr>
              <a:t>ISO 9001: version 2008  et  ISO 20252 : version 2012.  </a:t>
            </a:r>
            <a:r>
              <a:rPr lang="fr-FR" sz="1100" dirty="0">
                <a:solidFill>
                  <a:schemeClr val="bg2"/>
                </a:solidFill>
              </a:rPr>
              <a:t>A ce titre, la durée de conservation des documents et données relatifs à l’étude sont , à moins d’un engagement contractuel spécifique , et à partir de la date d’achèvement du contrat :</a:t>
            </a:r>
          </a:p>
          <a:p>
            <a:pPr marL="427148" lvl="3" indent="-171450">
              <a:buClr>
                <a:schemeClr val="accent3"/>
              </a:buClr>
            </a:pPr>
            <a:r>
              <a:rPr lang="fr-FR" sz="1100" dirty="0">
                <a:solidFill>
                  <a:schemeClr val="bg2"/>
                </a:solidFill>
              </a:rPr>
              <a:t> de 12 mois pour les  données primaires (données  sources d’enquête)</a:t>
            </a:r>
          </a:p>
          <a:p>
            <a:pPr marL="427148" lvl="3" indent="-171450">
              <a:buClr>
                <a:schemeClr val="accent3"/>
              </a:buClr>
            </a:pPr>
            <a:r>
              <a:rPr lang="fr-FR" sz="1100" dirty="0">
                <a:solidFill>
                  <a:schemeClr val="bg2"/>
                </a:solidFill>
              </a:rPr>
              <a:t> de 24 mois pour les données secondaires (autres documents relatifs à l ’étude)</a:t>
            </a:r>
          </a:p>
          <a:p>
            <a:pPr>
              <a:buClr>
                <a:schemeClr val="accent3"/>
              </a:buClr>
            </a:pPr>
            <a:endParaRPr lang="fr-FR" sz="1100" dirty="0">
              <a:solidFill>
                <a:schemeClr val="bg2"/>
              </a:solidFill>
            </a:endParaRPr>
          </a:p>
          <a:p>
            <a:pPr>
              <a:buClr>
                <a:schemeClr val="accent3"/>
              </a:buClr>
            </a:pPr>
            <a:r>
              <a:rPr lang="fr-FR" sz="1100" dirty="0">
                <a:solidFill>
                  <a:schemeClr val="accent3"/>
                </a:solidFill>
                <a:sym typeface="Wingdings"/>
              </a:rPr>
              <a:t> </a:t>
            </a:r>
            <a:r>
              <a:rPr lang="fr-FR" sz="1100" dirty="0">
                <a:solidFill>
                  <a:schemeClr val="bg2"/>
                </a:solidFill>
              </a:rPr>
              <a:t>Ce document est élaboré dans le respect de ces normes internationales. Les éléments techniques relatifs à l’étude sont présents dans le descriptif de la méthodologie ou dans la fiche technique du rapport d’étude.</a:t>
            </a:r>
          </a:p>
          <a:p>
            <a:pPr>
              <a:buClr>
                <a:schemeClr val="accent3"/>
              </a:buClr>
            </a:pPr>
            <a:r>
              <a:rPr lang="fr-FR" sz="1100" dirty="0">
                <a:solidFill>
                  <a:schemeClr val="accent3"/>
                </a:solidFill>
                <a:sym typeface="Wingdings"/>
              </a:rPr>
              <a:t> </a:t>
            </a:r>
            <a:r>
              <a:rPr lang="fr-FR" sz="1100" dirty="0">
                <a:solidFill>
                  <a:schemeClr val="bg2"/>
                </a:solidFill>
              </a:rPr>
              <a:t>Cette étude a été réalisée dans le respect de ces normes internationales</a:t>
            </a:r>
          </a:p>
        </p:txBody>
      </p:sp>
      <p:sp>
        <p:nvSpPr>
          <p:cNvPr id="19" name="Titre 18"/>
          <p:cNvSpPr>
            <a:spLocks noGrp="1"/>
          </p:cNvSpPr>
          <p:nvPr>
            <p:ph type="title"/>
          </p:nvPr>
        </p:nvSpPr>
        <p:spPr>
          <a:xfrm>
            <a:off x="234001" y="1500719"/>
            <a:ext cx="8654595" cy="664797"/>
          </a:xfrm>
        </p:spPr>
        <p:txBody>
          <a:bodyPr/>
          <a:lstStyle/>
          <a:p>
            <a:r>
              <a:rPr lang="fr-FR" sz="2400"/>
              <a:t>Codes professionnels, certification qualité, conservation et protection des données</a:t>
            </a:r>
          </a:p>
        </p:txBody>
      </p:sp>
      <p:sp>
        <p:nvSpPr>
          <p:cNvPr id="10" name="Espace réservé du texte 9"/>
          <p:cNvSpPr>
            <a:spLocks noGrp="1"/>
          </p:cNvSpPr>
          <p:nvPr>
            <p:ph type="body" sz="quarter" idx="13"/>
          </p:nvPr>
        </p:nvSpPr>
        <p:spPr/>
        <p:txBody>
          <a:bodyPr>
            <a:normAutofit/>
          </a:bodyPr>
          <a:lstStyle/>
          <a:p>
            <a:r>
              <a:rPr lang="fr-FR" sz="1800"/>
              <a:t>NOS ENGAGEMENTS :</a:t>
            </a:r>
          </a:p>
        </p:txBody>
      </p:sp>
      <p:sp>
        <p:nvSpPr>
          <p:cNvPr id="14" name="Rectangle 13"/>
          <p:cNvSpPr/>
          <p:nvPr/>
        </p:nvSpPr>
        <p:spPr>
          <a:xfrm>
            <a:off x="8134351" y="933450"/>
            <a:ext cx="771525"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a:off x="8449770" y="1041442"/>
            <a:ext cx="498877" cy="676948"/>
            <a:chOff x="5664200" y="-428625"/>
            <a:chExt cx="2286000" cy="3101975"/>
          </a:xfrm>
        </p:grpSpPr>
        <p:sp>
          <p:nvSpPr>
            <p:cNvPr id="16" name="Freeform 6"/>
            <p:cNvSpPr>
              <a:spLocks noEditPoints="1"/>
            </p:cNvSpPr>
            <p:nvPr/>
          </p:nvSpPr>
          <p:spPr bwMode="auto">
            <a:xfrm>
              <a:off x="6099175" y="1819275"/>
              <a:ext cx="1416050" cy="854075"/>
            </a:xfrm>
            <a:custGeom>
              <a:avLst/>
              <a:gdLst>
                <a:gd name="T0" fmla="*/ 798 w 892"/>
                <a:gd name="T1" fmla="*/ 12 h 538"/>
                <a:gd name="T2" fmla="*/ 892 w 892"/>
                <a:gd name="T3" fmla="*/ 468 h 538"/>
                <a:gd name="T4" fmla="*/ 740 w 892"/>
                <a:gd name="T5" fmla="*/ 430 h 538"/>
                <a:gd name="T6" fmla="*/ 628 w 892"/>
                <a:gd name="T7" fmla="*/ 538 h 538"/>
                <a:gd name="T8" fmla="*/ 542 w 892"/>
                <a:gd name="T9" fmla="*/ 110 h 538"/>
                <a:gd name="T10" fmla="*/ 542 w 892"/>
                <a:gd name="T11" fmla="*/ 110 h 538"/>
                <a:gd name="T12" fmla="*/ 560 w 892"/>
                <a:gd name="T13" fmla="*/ 114 h 538"/>
                <a:gd name="T14" fmla="*/ 580 w 892"/>
                <a:gd name="T15" fmla="*/ 116 h 538"/>
                <a:gd name="T16" fmla="*/ 580 w 892"/>
                <a:gd name="T17" fmla="*/ 116 h 538"/>
                <a:gd name="T18" fmla="*/ 594 w 892"/>
                <a:gd name="T19" fmla="*/ 116 h 538"/>
                <a:gd name="T20" fmla="*/ 608 w 892"/>
                <a:gd name="T21" fmla="*/ 114 h 538"/>
                <a:gd name="T22" fmla="*/ 608 w 892"/>
                <a:gd name="T23" fmla="*/ 114 h 538"/>
                <a:gd name="T24" fmla="*/ 628 w 892"/>
                <a:gd name="T25" fmla="*/ 108 h 538"/>
                <a:gd name="T26" fmla="*/ 646 w 892"/>
                <a:gd name="T27" fmla="*/ 100 h 538"/>
                <a:gd name="T28" fmla="*/ 662 w 892"/>
                <a:gd name="T29" fmla="*/ 90 h 538"/>
                <a:gd name="T30" fmla="*/ 676 w 892"/>
                <a:gd name="T31" fmla="*/ 78 h 538"/>
                <a:gd name="T32" fmla="*/ 688 w 892"/>
                <a:gd name="T33" fmla="*/ 64 h 538"/>
                <a:gd name="T34" fmla="*/ 702 w 892"/>
                <a:gd name="T35" fmla="*/ 50 h 538"/>
                <a:gd name="T36" fmla="*/ 724 w 892"/>
                <a:gd name="T37" fmla="*/ 18 h 538"/>
                <a:gd name="T38" fmla="*/ 724 w 892"/>
                <a:gd name="T39" fmla="*/ 18 h 538"/>
                <a:gd name="T40" fmla="*/ 734 w 892"/>
                <a:gd name="T41" fmla="*/ 0 h 538"/>
                <a:gd name="T42" fmla="*/ 734 w 892"/>
                <a:gd name="T43" fmla="*/ 0 h 538"/>
                <a:gd name="T44" fmla="*/ 754 w 892"/>
                <a:gd name="T45" fmla="*/ 4 h 538"/>
                <a:gd name="T46" fmla="*/ 754 w 892"/>
                <a:gd name="T47" fmla="*/ 4 h 538"/>
                <a:gd name="T48" fmla="*/ 776 w 892"/>
                <a:gd name="T49" fmla="*/ 8 h 538"/>
                <a:gd name="T50" fmla="*/ 798 w 892"/>
                <a:gd name="T51" fmla="*/ 12 h 538"/>
                <a:gd name="T52" fmla="*/ 798 w 892"/>
                <a:gd name="T53" fmla="*/ 12 h 538"/>
                <a:gd name="T54" fmla="*/ 352 w 892"/>
                <a:gd name="T55" fmla="*/ 110 h 538"/>
                <a:gd name="T56" fmla="*/ 264 w 892"/>
                <a:gd name="T57" fmla="*/ 538 h 538"/>
                <a:gd name="T58" fmla="*/ 152 w 892"/>
                <a:gd name="T59" fmla="*/ 430 h 538"/>
                <a:gd name="T60" fmla="*/ 0 w 892"/>
                <a:gd name="T61" fmla="*/ 468 h 538"/>
                <a:gd name="T62" fmla="*/ 96 w 892"/>
                <a:gd name="T63" fmla="*/ 12 h 538"/>
                <a:gd name="T64" fmla="*/ 96 w 892"/>
                <a:gd name="T65" fmla="*/ 12 h 538"/>
                <a:gd name="T66" fmla="*/ 116 w 892"/>
                <a:gd name="T67" fmla="*/ 8 h 538"/>
                <a:gd name="T68" fmla="*/ 138 w 892"/>
                <a:gd name="T69" fmla="*/ 4 h 538"/>
                <a:gd name="T70" fmla="*/ 138 w 892"/>
                <a:gd name="T71" fmla="*/ 4 h 538"/>
                <a:gd name="T72" fmla="*/ 158 w 892"/>
                <a:gd name="T73" fmla="*/ 0 h 538"/>
                <a:gd name="T74" fmla="*/ 158 w 892"/>
                <a:gd name="T75" fmla="*/ 0 h 538"/>
                <a:gd name="T76" fmla="*/ 170 w 892"/>
                <a:gd name="T77" fmla="*/ 16 h 538"/>
                <a:gd name="T78" fmla="*/ 170 w 892"/>
                <a:gd name="T79" fmla="*/ 16 h 538"/>
                <a:gd name="T80" fmla="*/ 188 w 892"/>
                <a:gd name="T81" fmla="*/ 44 h 538"/>
                <a:gd name="T82" fmla="*/ 208 w 892"/>
                <a:gd name="T83" fmla="*/ 68 h 538"/>
                <a:gd name="T84" fmla="*/ 218 w 892"/>
                <a:gd name="T85" fmla="*/ 80 h 538"/>
                <a:gd name="T86" fmla="*/ 230 w 892"/>
                <a:gd name="T87" fmla="*/ 88 h 538"/>
                <a:gd name="T88" fmla="*/ 244 w 892"/>
                <a:gd name="T89" fmla="*/ 98 h 538"/>
                <a:gd name="T90" fmla="*/ 260 w 892"/>
                <a:gd name="T91" fmla="*/ 104 h 538"/>
                <a:gd name="T92" fmla="*/ 260 w 892"/>
                <a:gd name="T93" fmla="*/ 104 h 538"/>
                <a:gd name="T94" fmla="*/ 272 w 892"/>
                <a:gd name="T95" fmla="*/ 110 h 538"/>
                <a:gd name="T96" fmla="*/ 286 w 892"/>
                <a:gd name="T97" fmla="*/ 114 h 538"/>
                <a:gd name="T98" fmla="*/ 286 w 892"/>
                <a:gd name="T99" fmla="*/ 114 h 538"/>
                <a:gd name="T100" fmla="*/ 304 w 892"/>
                <a:gd name="T101" fmla="*/ 116 h 538"/>
                <a:gd name="T102" fmla="*/ 320 w 892"/>
                <a:gd name="T103" fmla="*/ 116 h 538"/>
                <a:gd name="T104" fmla="*/ 336 w 892"/>
                <a:gd name="T105" fmla="*/ 114 h 538"/>
                <a:gd name="T106" fmla="*/ 352 w 892"/>
                <a:gd name="T107" fmla="*/ 110 h 538"/>
                <a:gd name="T108" fmla="*/ 352 w 892"/>
                <a:gd name="T109" fmla="*/ 11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2" h="538">
                  <a:moveTo>
                    <a:pt x="798" y="12"/>
                  </a:moveTo>
                  <a:lnTo>
                    <a:pt x="892" y="468"/>
                  </a:lnTo>
                  <a:lnTo>
                    <a:pt x="740" y="430"/>
                  </a:lnTo>
                  <a:lnTo>
                    <a:pt x="628" y="538"/>
                  </a:lnTo>
                  <a:lnTo>
                    <a:pt x="542" y="110"/>
                  </a:lnTo>
                  <a:lnTo>
                    <a:pt x="542" y="110"/>
                  </a:lnTo>
                  <a:lnTo>
                    <a:pt x="560" y="114"/>
                  </a:lnTo>
                  <a:lnTo>
                    <a:pt x="580" y="116"/>
                  </a:lnTo>
                  <a:lnTo>
                    <a:pt x="580" y="116"/>
                  </a:lnTo>
                  <a:lnTo>
                    <a:pt x="594" y="116"/>
                  </a:lnTo>
                  <a:lnTo>
                    <a:pt x="608" y="114"/>
                  </a:lnTo>
                  <a:lnTo>
                    <a:pt x="608" y="114"/>
                  </a:lnTo>
                  <a:lnTo>
                    <a:pt x="628" y="108"/>
                  </a:lnTo>
                  <a:lnTo>
                    <a:pt x="646" y="100"/>
                  </a:lnTo>
                  <a:lnTo>
                    <a:pt x="662" y="90"/>
                  </a:lnTo>
                  <a:lnTo>
                    <a:pt x="676" y="78"/>
                  </a:lnTo>
                  <a:lnTo>
                    <a:pt x="688" y="64"/>
                  </a:lnTo>
                  <a:lnTo>
                    <a:pt x="702" y="50"/>
                  </a:lnTo>
                  <a:lnTo>
                    <a:pt x="724" y="18"/>
                  </a:lnTo>
                  <a:lnTo>
                    <a:pt x="724" y="18"/>
                  </a:lnTo>
                  <a:lnTo>
                    <a:pt x="734" y="0"/>
                  </a:lnTo>
                  <a:lnTo>
                    <a:pt x="734" y="0"/>
                  </a:lnTo>
                  <a:lnTo>
                    <a:pt x="754" y="4"/>
                  </a:lnTo>
                  <a:lnTo>
                    <a:pt x="754" y="4"/>
                  </a:lnTo>
                  <a:lnTo>
                    <a:pt x="776" y="8"/>
                  </a:lnTo>
                  <a:lnTo>
                    <a:pt x="798" y="12"/>
                  </a:lnTo>
                  <a:lnTo>
                    <a:pt x="798" y="12"/>
                  </a:lnTo>
                  <a:close/>
                  <a:moveTo>
                    <a:pt x="352" y="110"/>
                  </a:moveTo>
                  <a:lnTo>
                    <a:pt x="264" y="538"/>
                  </a:lnTo>
                  <a:lnTo>
                    <a:pt x="152" y="430"/>
                  </a:lnTo>
                  <a:lnTo>
                    <a:pt x="0" y="468"/>
                  </a:lnTo>
                  <a:lnTo>
                    <a:pt x="96" y="12"/>
                  </a:lnTo>
                  <a:lnTo>
                    <a:pt x="96" y="12"/>
                  </a:lnTo>
                  <a:lnTo>
                    <a:pt x="116" y="8"/>
                  </a:lnTo>
                  <a:lnTo>
                    <a:pt x="138" y="4"/>
                  </a:lnTo>
                  <a:lnTo>
                    <a:pt x="138" y="4"/>
                  </a:lnTo>
                  <a:lnTo>
                    <a:pt x="158" y="0"/>
                  </a:lnTo>
                  <a:lnTo>
                    <a:pt x="158" y="0"/>
                  </a:lnTo>
                  <a:lnTo>
                    <a:pt x="170" y="16"/>
                  </a:lnTo>
                  <a:lnTo>
                    <a:pt x="170" y="16"/>
                  </a:lnTo>
                  <a:lnTo>
                    <a:pt x="188" y="44"/>
                  </a:lnTo>
                  <a:lnTo>
                    <a:pt x="208" y="68"/>
                  </a:lnTo>
                  <a:lnTo>
                    <a:pt x="218" y="80"/>
                  </a:lnTo>
                  <a:lnTo>
                    <a:pt x="230" y="88"/>
                  </a:lnTo>
                  <a:lnTo>
                    <a:pt x="244" y="98"/>
                  </a:lnTo>
                  <a:lnTo>
                    <a:pt x="260" y="104"/>
                  </a:lnTo>
                  <a:lnTo>
                    <a:pt x="260" y="104"/>
                  </a:lnTo>
                  <a:lnTo>
                    <a:pt x="272" y="110"/>
                  </a:lnTo>
                  <a:lnTo>
                    <a:pt x="286" y="114"/>
                  </a:lnTo>
                  <a:lnTo>
                    <a:pt x="286" y="114"/>
                  </a:lnTo>
                  <a:lnTo>
                    <a:pt x="304" y="116"/>
                  </a:lnTo>
                  <a:lnTo>
                    <a:pt x="320" y="116"/>
                  </a:lnTo>
                  <a:lnTo>
                    <a:pt x="336" y="114"/>
                  </a:lnTo>
                  <a:lnTo>
                    <a:pt x="352" y="110"/>
                  </a:lnTo>
                  <a:lnTo>
                    <a:pt x="352" y="1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p:cNvSpPr>
              <a:spLocks noEditPoints="1"/>
            </p:cNvSpPr>
            <p:nvPr/>
          </p:nvSpPr>
          <p:spPr bwMode="auto">
            <a:xfrm>
              <a:off x="5664200" y="-428625"/>
              <a:ext cx="2286000" cy="2286000"/>
            </a:xfrm>
            <a:custGeom>
              <a:avLst/>
              <a:gdLst>
                <a:gd name="T0" fmla="*/ 810 w 1440"/>
                <a:gd name="T1" fmla="*/ 18 h 1440"/>
                <a:gd name="T2" fmla="*/ 880 w 1440"/>
                <a:gd name="T3" fmla="*/ 8 h 1440"/>
                <a:gd name="T4" fmla="*/ 964 w 1440"/>
                <a:gd name="T5" fmla="*/ 108 h 1440"/>
                <a:gd name="T6" fmla="*/ 1072 w 1440"/>
                <a:gd name="T7" fmla="*/ 104 h 1440"/>
                <a:gd name="T8" fmla="*/ 1140 w 1440"/>
                <a:gd name="T9" fmla="*/ 124 h 1440"/>
                <a:gd name="T10" fmla="*/ 1180 w 1440"/>
                <a:gd name="T11" fmla="*/ 248 h 1440"/>
                <a:gd name="T12" fmla="*/ 1282 w 1440"/>
                <a:gd name="T13" fmla="*/ 286 h 1440"/>
                <a:gd name="T14" fmla="*/ 1338 w 1440"/>
                <a:gd name="T15" fmla="*/ 330 h 1440"/>
                <a:gd name="T16" fmla="*/ 1326 w 1440"/>
                <a:gd name="T17" fmla="*/ 460 h 1440"/>
                <a:gd name="T18" fmla="*/ 1404 w 1440"/>
                <a:gd name="T19" fmla="*/ 534 h 1440"/>
                <a:gd name="T20" fmla="*/ 1440 w 1440"/>
                <a:gd name="T21" fmla="*/ 596 h 1440"/>
                <a:gd name="T22" fmla="*/ 1380 w 1440"/>
                <a:gd name="T23" fmla="*/ 712 h 1440"/>
                <a:gd name="T24" fmla="*/ 1424 w 1440"/>
                <a:gd name="T25" fmla="*/ 810 h 1440"/>
                <a:gd name="T26" fmla="*/ 1432 w 1440"/>
                <a:gd name="T27" fmla="*/ 880 h 1440"/>
                <a:gd name="T28" fmla="*/ 1334 w 1440"/>
                <a:gd name="T29" fmla="*/ 964 h 1440"/>
                <a:gd name="T30" fmla="*/ 1336 w 1440"/>
                <a:gd name="T31" fmla="*/ 1072 h 1440"/>
                <a:gd name="T32" fmla="*/ 1318 w 1440"/>
                <a:gd name="T33" fmla="*/ 1140 h 1440"/>
                <a:gd name="T34" fmla="*/ 1194 w 1440"/>
                <a:gd name="T35" fmla="*/ 1180 h 1440"/>
                <a:gd name="T36" fmla="*/ 1154 w 1440"/>
                <a:gd name="T37" fmla="*/ 1282 h 1440"/>
                <a:gd name="T38" fmla="*/ 1112 w 1440"/>
                <a:gd name="T39" fmla="*/ 1338 h 1440"/>
                <a:gd name="T40" fmla="*/ 982 w 1440"/>
                <a:gd name="T41" fmla="*/ 1326 h 1440"/>
                <a:gd name="T42" fmla="*/ 908 w 1440"/>
                <a:gd name="T43" fmla="*/ 1404 h 1440"/>
                <a:gd name="T44" fmla="*/ 846 w 1440"/>
                <a:gd name="T45" fmla="*/ 1440 h 1440"/>
                <a:gd name="T46" fmla="*/ 730 w 1440"/>
                <a:gd name="T47" fmla="*/ 1380 h 1440"/>
                <a:gd name="T48" fmla="*/ 632 w 1440"/>
                <a:gd name="T49" fmla="*/ 1424 h 1440"/>
                <a:gd name="T50" fmla="*/ 562 w 1440"/>
                <a:gd name="T51" fmla="*/ 1434 h 1440"/>
                <a:gd name="T52" fmla="*/ 476 w 1440"/>
                <a:gd name="T53" fmla="*/ 1334 h 1440"/>
                <a:gd name="T54" fmla="*/ 368 w 1440"/>
                <a:gd name="T55" fmla="*/ 1336 h 1440"/>
                <a:gd name="T56" fmla="*/ 300 w 1440"/>
                <a:gd name="T57" fmla="*/ 1318 h 1440"/>
                <a:gd name="T58" fmla="*/ 260 w 1440"/>
                <a:gd name="T59" fmla="*/ 1194 h 1440"/>
                <a:gd name="T60" fmla="*/ 160 w 1440"/>
                <a:gd name="T61" fmla="*/ 1154 h 1440"/>
                <a:gd name="T62" fmla="*/ 104 w 1440"/>
                <a:gd name="T63" fmla="*/ 1112 h 1440"/>
                <a:gd name="T64" fmla="*/ 114 w 1440"/>
                <a:gd name="T65" fmla="*/ 982 h 1440"/>
                <a:gd name="T66" fmla="*/ 36 w 1440"/>
                <a:gd name="T67" fmla="*/ 908 h 1440"/>
                <a:gd name="T68" fmla="*/ 2 w 1440"/>
                <a:gd name="T69" fmla="*/ 846 h 1440"/>
                <a:gd name="T70" fmla="*/ 60 w 1440"/>
                <a:gd name="T71" fmla="*/ 730 h 1440"/>
                <a:gd name="T72" fmla="*/ 18 w 1440"/>
                <a:gd name="T73" fmla="*/ 632 h 1440"/>
                <a:gd name="T74" fmla="*/ 8 w 1440"/>
                <a:gd name="T75" fmla="*/ 562 h 1440"/>
                <a:gd name="T76" fmla="*/ 108 w 1440"/>
                <a:gd name="T77" fmla="*/ 476 h 1440"/>
                <a:gd name="T78" fmla="*/ 104 w 1440"/>
                <a:gd name="T79" fmla="*/ 368 h 1440"/>
                <a:gd name="T80" fmla="*/ 124 w 1440"/>
                <a:gd name="T81" fmla="*/ 300 h 1440"/>
                <a:gd name="T82" fmla="*/ 248 w 1440"/>
                <a:gd name="T83" fmla="*/ 260 h 1440"/>
                <a:gd name="T84" fmla="*/ 286 w 1440"/>
                <a:gd name="T85" fmla="*/ 160 h 1440"/>
                <a:gd name="T86" fmla="*/ 330 w 1440"/>
                <a:gd name="T87" fmla="*/ 104 h 1440"/>
                <a:gd name="T88" fmla="*/ 460 w 1440"/>
                <a:gd name="T89" fmla="*/ 114 h 1440"/>
                <a:gd name="T90" fmla="*/ 534 w 1440"/>
                <a:gd name="T91" fmla="*/ 36 h 1440"/>
                <a:gd name="T92" fmla="*/ 596 w 1440"/>
                <a:gd name="T93" fmla="*/ 2 h 1440"/>
                <a:gd name="T94" fmla="*/ 712 w 1440"/>
                <a:gd name="T95" fmla="*/ 60 h 1440"/>
                <a:gd name="T96" fmla="*/ 790 w 1440"/>
                <a:gd name="T97" fmla="*/ 216 h 1440"/>
                <a:gd name="T98" fmla="*/ 546 w 1440"/>
                <a:gd name="T99" fmla="*/ 242 h 1440"/>
                <a:gd name="T100" fmla="*/ 348 w 1440"/>
                <a:gd name="T101" fmla="*/ 374 h 1440"/>
                <a:gd name="T102" fmla="*/ 228 w 1440"/>
                <a:gd name="T103" fmla="*/ 588 h 1440"/>
                <a:gd name="T104" fmla="*/ 220 w 1440"/>
                <a:gd name="T105" fmla="*/ 816 h 1440"/>
                <a:gd name="T106" fmla="*/ 324 w 1440"/>
                <a:gd name="T107" fmla="*/ 1040 h 1440"/>
                <a:gd name="T108" fmla="*/ 516 w 1440"/>
                <a:gd name="T109" fmla="*/ 1186 h 1440"/>
                <a:gd name="T110" fmla="*/ 756 w 1440"/>
                <a:gd name="T111" fmla="*/ 1228 h 1440"/>
                <a:gd name="T112" fmla="*/ 976 w 1440"/>
                <a:gd name="T113" fmla="*/ 1162 h 1440"/>
                <a:gd name="T114" fmla="*/ 1154 w 1440"/>
                <a:gd name="T115" fmla="*/ 988 h 1440"/>
                <a:gd name="T116" fmla="*/ 1228 w 1440"/>
                <a:gd name="T117" fmla="*/ 758 h 1440"/>
                <a:gd name="T118" fmla="*/ 1188 w 1440"/>
                <a:gd name="T119" fmla="*/ 518 h 1440"/>
                <a:gd name="T120" fmla="*/ 1060 w 1440"/>
                <a:gd name="T121" fmla="*/ 34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0" h="1440">
                  <a:moveTo>
                    <a:pt x="720" y="62"/>
                  </a:moveTo>
                  <a:lnTo>
                    <a:pt x="720" y="62"/>
                  </a:lnTo>
                  <a:lnTo>
                    <a:pt x="730" y="60"/>
                  </a:lnTo>
                  <a:lnTo>
                    <a:pt x="738" y="60"/>
                  </a:lnTo>
                  <a:lnTo>
                    <a:pt x="756" y="52"/>
                  </a:lnTo>
                  <a:lnTo>
                    <a:pt x="774" y="42"/>
                  </a:lnTo>
                  <a:lnTo>
                    <a:pt x="792" y="30"/>
                  </a:lnTo>
                  <a:lnTo>
                    <a:pt x="810" y="18"/>
                  </a:lnTo>
                  <a:lnTo>
                    <a:pt x="828" y="8"/>
                  </a:lnTo>
                  <a:lnTo>
                    <a:pt x="836" y="4"/>
                  </a:lnTo>
                  <a:lnTo>
                    <a:pt x="846" y="2"/>
                  </a:lnTo>
                  <a:lnTo>
                    <a:pt x="854" y="0"/>
                  </a:lnTo>
                  <a:lnTo>
                    <a:pt x="864" y="2"/>
                  </a:lnTo>
                  <a:lnTo>
                    <a:pt x="864" y="2"/>
                  </a:lnTo>
                  <a:lnTo>
                    <a:pt x="872" y="4"/>
                  </a:lnTo>
                  <a:lnTo>
                    <a:pt x="880" y="8"/>
                  </a:lnTo>
                  <a:lnTo>
                    <a:pt x="888" y="14"/>
                  </a:lnTo>
                  <a:lnTo>
                    <a:pt x="894" y="20"/>
                  </a:lnTo>
                  <a:lnTo>
                    <a:pt x="908" y="36"/>
                  </a:lnTo>
                  <a:lnTo>
                    <a:pt x="918" y="54"/>
                  </a:lnTo>
                  <a:lnTo>
                    <a:pt x="930" y="72"/>
                  </a:lnTo>
                  <a:lnTo>
                    <a:pt x="944" y="90"/>
                  </a:lnTo>
                  <a:lnTo>
                    <a:pt x="958" y="102"/>
                  </a:lnTo>
                  <a:lnTo>
                    <a:pt x="964" y="108"/>
                  </a:lnTo>
                  <a:lnTo>
                    <a:pt x="974" y="112"/>
                  </a:lnTo>
                  <a:lnTo>
                    <a:pt x="974" y="112"/>
                  </a:lnTo>
                  <a:lnTo>
                    <a:pt x="982" y="114"/>
                  </a:lnTo>
                  <a:lnTo>
                    <a:pt x="990" y="116"/>
                  </a:lnTo>
                  <a:lnTo>
                    <a:pt x="1010" y="116"/>
                  </a:lnTo>
                  <a:lnTo>
                    <a:pt x="1030" y="114"/>
                  </a:lnTo>
                  <a:lnTo>
                    <a:pt x="1052" y="110"/>
                  </a:lnTo>
                  <a:lnTo>
                    <a:pt x="1072" y="104"/>
                  </a:lnTo>
                  <a:lnTo>
                    <a:pt x="1092" y="102"/>
                  </a:lnTo>
                  <a:lnTo>
                    <a:pt x="1102" y="102"/>
                  </a:lnTo>
                  <a:lnTo>
                    <a:pt x="1112" y="104"/>
                  </a:lnTo>
                  <a:lnTo>
                    <a:pt x="1120" y="106"/>
                  </a:lnTo>
                  <a:lnTo>
                    <a:pt x="1128" y="112"/>
                  </a:lnTo>
                  <a:lnTo>
                    <a:pt x="1128" y="112"/>
                  </a:lnTo>
                  <a:lnTo>
                    <a:pt x="1134" y="116"/>
                  </a:lnTo>
                  <a:lnTo>
                    <a:pt x="1140" y="124"/>
                  </a:lnTo>
                  <a:lnTo>
                    <a:pt x="1146" y="132"/>
                  </a:lnTo>
                  <a:lnTo>
                    <a:pt x="1150" y="140"/>
                  </a:lnTo>
                  <a:lnTo>
                    <a:pt x="1154" y="160"/>
                  </a:lnTo>
                  <a:lnTo>
                    <a:pt x="1158" y="180"/>
                  </a:lnTo>
                  <a:lnTo>
                    <a:pt x="1162" y="202"/>
                  </a:lnTo>
                  <a:lnTo>
                    <a:pt x="1168" y="222"/>
                  </a:lnTo>
                  <a:lnTo>
                    <a:pt x="1176" y="240"/>
                  </a:lnTo>
                  <a:lnTo>
                    <a:pt x="1180" y="248"/>
                  </a:lnTo>
                  <a:lnTo>
                    <a:pt x="1186" y="254"/>
                  </a:lnTo>
                  <a:lnTo>
                    <a:pt x="1186" y="254"/>
                  </a:lnTo>
                  <a:lnTo>
                    <a:pt x="1194" y="260"/>
                  </a:lnTo>
                  <a:lnTo>
                    <a:pt x="1202" y="266"/>
                  </a:lnTo>
                  <a:lnTo>
                    <a:pt x="1218" y="274"/>
                  </a:lnTo>
                  <a:lnTo>
                    <a:pt x="1240" y="278"/>
                  </a:lnTo>
                  <a:lnTo>
                    <a:pt x="1260" y="282"/>
                  </a:lnTo>
                  <a:lnTo>
                    <a:pt x="1282" y="286"/>
                  </a:lnTo>
                  <a:lnTo>
                    <a:pt x="1300" y="292"/>
                  </a:lnTo>
                  <a:lnTo>
                    <a:pt x="1310" y="296"/>
                  </a:lnTo>
                  <a:lnTo>
                    <a:pt x="1318" y="300"/>
                  </a:lnTo>
                  <a:lnTo>
                    <a:pt x="1324" y="306"/>
                  </a:lnTo>
                  <a:lnTo>
                    <a:pt x="1330" y="314"/>
                  </a:lnTo>
                  <a:lnTo>
                    <a:pt x="1330" y="314"/>
                  </a:lnTo>
                  <a:lnTo>
                    <a:pt x="1334" y="322"/>
                  </a:lnTo>
                  <a:lnTo>
                    <a:pt x="1338" y="330"/>
                  </a:lnTo>
                  <a:lnTo>
                    <a:pt x="1338" y="338"/>
                  </a:lnTo>
                  <a:lnTo>
                    <a:pt x="1338" y="348"/>
                  </a:lnTo>
                  <a:lnTo>
                    <a:pt x="1336" y="368"/>
                  </a:lnTo>
                  <a:lnTo>
                    <a:pt x="1332" y="390"/>
                  </a:lnTo>
                  <a:lnTo>
                    <a:pt x="1328" y="410"/>
                  </a:lnTo>
                  <a:lnTo>
                    <a:pt x="1324" y="432"/>
                  </a:lnTo>
                  <a:lnTo>
                    <a:pt x="1324" y="450"/>
                  </a:lnTo>
                  <a:lnTo>
                    <a:pt x="1326" y="460"/>
                  </a:lnTo>
                  <a:lnTo>
                    <a:pt x="1330" y="468"/>
                  </a:lnTo>
                  <a:lnTo>
                    <a:pt x="1330" y="468"/>
                  </a:lnTo>
                  <a:lnTo>
                    <a:pt x="1334" y="476"/>
                  </a:lnTo>
                  <a:lnTo>
                    <a:pt x="1338" y="484"/>
                  </a:lnTo>
                  <a:lnTo>
                    <a:pt x="1352" y="498"/>
                  </a:lnTo>
                  <a:lnTo>
                    <a:pt x="1368" y="510"/>
                  </a:lnTo>
                  <a:lnTo>
                    <a:pt x="1386" y="522"/>
                  </a:lnTo>
                  <a:lnTo>
                    <a:pt x="1404" y="534"/>
                  </a:lnTo>
                  <a:lnTo>
                    <a:pt x="1420" y="546"/>
                  </a:lnTo>
                  <a:lnTo>
                    <a:pt x="1428" y="554"/>
                  </a:lnTo>
                  <a:lnTo>
                    <a:pt x="1432" y="562"/>
                  </a:lnTo>
                  <a:lnTo>
                    <a:pt x="1438" y="570"/>
                  </a:lnTo>
                  <a:lnTo>
                    <a:pt x="1440" y="578"/>
                  </a:lnTo>
                  <a:lnTo>
                    <a:pt x="1440" y="578"/>
                  </a:lnTo>
                  <a:lnTo>
                    <a:pt x="1440" y="586"/>
                  </a:lnTo>
                  <a:lnTo>
                    <a:pt x="1440" y="596"/>
                  </a:lnTo>
                  <a:lnTo>
                    <a:pt x="1438" y="604"/>
                  </a:lnTo>
                  <a:lnTo>
                    <a:pt x="1434" y="614"/>
                  </a:lnTo>
                  <a:lnTo>
                    <a:pt x="1424" y="632"/>
                  </a:lnTo>
                  <a:lnTo>
                    <a:pt x="1412" y="648"/>
                  </a:lnTo>
                  <a:lnTo>
                    <a:pt x="1400" y="666"/>
                  </a:lnTo>
                  <a:lnTo>
                    <a:pt x="1390" y="684"/>
                  </a:lnTo>
                  <a:lnTo>
                    <a:pt x="1382" y="702"/>
                  </a:lnTo>
                  <a:lnTo>
                    <a:pt x="1380" y="712"/>
                  </a:lnTo>
                  <a:lnTo>
                    <a:pt x="1380" y="720"/>
                  </a:lnTo>
                  <a:lnTo>
                    <a:pt x="1380" y="720"/>
                  </a:lnTo>
                  <a:lnTo>
                    <a:pt x="1380" y="730"/>
                  </a:lnTo>
                  <a:lnTo>
                    <a:pt x="1382" y="738"/>
                  </a:lnTo>
                  <a:lnTo>
                    <a:pt x="1390" y="756"/>
                  </a:lnTo>
                  <a:lnTo>
                    <a:pt x="1400" y="774"/>
                  </a:lnTo>
                  <a:lnTo>
                    <a:pt x="1412" y="792"/>
                  </a:lnTo>
                  <a:lnTo>
                    <a:pt x="1424" y="810"/>
                  </a:lnTo>
                  <a:lnTo>
                    <a:pt x="1434" y="828"/>
                  </a:lnTo>
                  <a:lnTo>
                    <a:pt x="1438" y="836"/>
                  </a:lnTo>
                  <a:lnTo>
                    <a:pt x="1440" y="846"/>
                  </a:lnTo>
                  <a:lnTo>
                    <a:pt x="1440" y="854"/>
                  </a:lnTo>
                  <a:lnTo>
                    <a:pt x="1440" y="864"/>
                  </a:lnTo>
                  <a:lnTo>
                    <a:pt x="1440" y="864"/>
                  </a:lnTo>
                  <a:lnTo>
                    <a:pt x="1438" y="872"/>
                  </a:lnTo>
                  <a:lnTo>
                    <a:pt x="1432" y="880"/>
                  </a:lnTo>
                  <a:lnTo>
                    <a:pt x="1428" y="888"/>
                  </a:lnTo>
                  <a:lnTo>
                    <a:pt x="1420" y="894"/>
                  </a:lnTo>
                  <a:lnTo>
                    <a:pt x="1404" y="908"/>
                  </a:lnTo>
                  <a:lnTo>
                    <a:pt x="1388" y="920"/>
                  </a:lnTo>
                  <a:lnTo>
                    <a:pt x="1368" y="930"/>
                  </a:lnTo>
                  <a:lnTo>
                    <a:pt x="1352" y="944"/>
                  </a:lnTo>
                  <a:lnTo>
                    <a:pt x="1338" y="958"/>
                  </a:lnTo>
                  <a:lnTo>
                    <a:pt x="1334" y="964"/>
                  </a:lnTo>
                  <a:lnTo>
                    <a:pt x="1330" y="974"/>
                  </a:lnTo>
                  <a:lnTo>
                    <a:pt x="1330" y="974"/>
                  </a:lnTo>
                  <a:lnTo>
                    <a:pt x="1326" y="982"/>
                  </a:lnTo>
                  <a:lnTo>
                    <a:pt x="1324" y="990"/>
                  </a:lnTo>
                  <a:lnTo>
                    <a:pt x="1324" y="1010"/>
                  </a:lnTo>
                  <a:lnTo>
                    <a:pt x="1328" y="1030"/>
                  </a:lnTo>
                  <a:lnTo>
                    <a:pt x="1332" y="1052"/>
                  </a:lnTo>
                  <a:lnTo>
                    <a:pt x="1336" y="1072"/>
                  </a:lnTo>
                  <a:lnTo>
                    <a:pt x="1338" y="1092"/>
                  </a:lnTo>
                  <a:lnTo>
                    <a:pt x="1338" y="1102"/>
                  </a:lnTo>
                  <a:lnTo>
                    <a:pt x="1338" y="1112"/>
                  </a:lnTo>
                  <a:lnTo>
                    <a:pt x="1334" y="1120"/>
                  </a:lnTo>
                  <a:lnTo>
                    <a:pt x="1330" y="1128"/>
                  </a:lnTo>
                  <a:lnTo>
                    <a:pt x="1330" y="1128"/>
                  </a:lnTo>
                  <a:lnTo>
                    <a:pt x="1324" y="1136"/>
                  </a:lnTo>
                  <a:lnTo>
                    <a:pt x="1318" y="1140"/>
                  </a:lnTo>
                  <a:lnTo>
                    <a:pt x="1310" y="1146"/>
                  </a:lnTo>
                  <a:lnTo>
                    <a:pt x="1300" y="1150"/>
                  </a:lnTo>
                  <a:lnTo>
                    <a:pt x="1282" y="1154"/>
                  </a:lnTo>
                  <a:lnTo>
                    <a:pt x="1260" y="1160"/>
                  </a:lnTo>
                  <a:lnTo>
                    <a:pt x="1240" y="1164"/>
                  </a:lnTo>
                  <a:lnTo>
                    <a:pt x="1218" y="1168"/>
                  </a:lnTo>
                  <a:lnTo>
                    <a:pt x="1202" y="1176"/>
                  </a:lnTo>
                  <a:lnTo>
                    <a:pt x="1194" y="1180"/>
                  </a:lnTo>
                  <a:lnTo>
                    <a:pt x="1186" y="1188"/>
                  </a:lnTo>
                  <a:lnTo>
                    <a:pt x="1186" y="1188"/>
                  </a:lnTo>
                  <a:lnTo>
                    <a:pt x="1180" y="1194"/>
                  </a:lnTo>
                  <a:lnTo>
                    <a:pt x="1176" y="1202"/>
                  </a:lnTo>
                  <a:lnTo>
                    <a:pt x="1168" y="1218"/>
                  </a:lnTo>
                  <a:lnTo>
                    <a:pt x="1162" y="1240"/>
                  </a:lnTo>
                  <a:lnTo>
                    <a:pt x="1160" y="1260"/>
                  </a:lnTo>
                  <a:lnTo>
                    <a:pt x="1154" y="1282"/>
                  </a:lnTo>
                  <a:lnTo>
                    <a:pt x="1150" y="1302"/>
                  </a:lnTo>
                  <a:lnTo>
                    <a:pt x="1146" y="1310"/>
                  </a:lnTo>
                  <a:lnTo>
                    <a:pt x="1140" y="1318"/>
                  </a:lnTo>
                  <a:lnTo>
                    <a:pt x="1134" y="1324"/>
                  </a:lnTo>
                  <a:lnTo>
                    <a:pt x="1128" y="1330"/>
                  </a:lnTo>
                  <a:lnTo>
                    <a:pt x="1128" y="1330"/>
                  </a:lnTo>
                  <a:lnTo>
                    <a:pt x="1120" y="1334"/>
                  </a:lnTo>
                  <a:lnTo>
                    <a:pt x="1112" y="1338"/>
                  </a:lnTo>
                  <a:lnTo>
                    <a:pt x="1102" y="1338"/>
                  </a:lnTo>
                  <a:lnTo>
                    <a:pt x="1092" y="1338"/>
                  </a:lnTo>
                  <a:lnTo>
                    <a:pt x="1072" y="1336"/>
                  </a:lnTo>
                  <a:lnTo>
                    <a:pt x="1052" y="1332"/>
                  </a:lnTo>
                  <a:lnTo>
                    <a:pt x="1030" y="1328"/>
                  </a:lnTo>
                  <a:lnTo>
                    <a:pt x="1010" y="1324"/>
                  </a:lnTo>
                  <a:lnTo>
                    <a:pt x="990" y="1324"/>
                  </a:lnTo>
                  <a:lnTo>
                    <a:pt x="982" y="1326"/>
                  </a:lnTo>
                  <a:lnTo>
                    <a:pt x="974" y="1330"/>
                  </a:lnTo>
                  <a:lnTo>
                    <a:pt x="974" y="1330"/>
                  </a:lnTo>
                  <a:lnTo>
                    <a:pt x="964" y="1334"/>
                  </a:lnTo>
                  <a:lnTo>
                    <a:pt x="958" y="1338"/>
                  </a:lnTo>
                  <a:lnTo>
                    <a:pt x="944" y="1352"/>
                  </a:lnTo>
                  <a:lnTo>
                    <a:pt x="930" y="1368"/>
                  </a:lnTo>
                  <a:lnTo>
                    <a:pt x="920" y="1388"/>
                  </a:lnTo>
                  <a:lnTo>
                    <a:pt x="908" y="1404"/>
                  </a:lnTo>
                  <a:lnTo>
                    <a:pt x="894" y="1420"/>
                  </a:lnTo>
                  <a:lnTo>
                    <a:pt x="888" y="1428"/>
                  </a:lnTo>
                  <a:lnTo>
                    <a:pt x="880" y="1434"/>
                  </a:lnTo>
                  <a:lnTo>
                    <a:pt x="872" y="1438"/>
                  </a:lnTo>
                  <a:lnTo>
                    <a:pt x="864" y="1440"/>
                  </a:lnTo>
                  <a:lnTo>
                    <a:pt x="864" y="1440"/>
                  </a:lnTo>
                  <a:lnTo>
                    <a:pt x="854" y="1440"/>
                  </a:lnTo>
                  <a:lnTo>
                    <a:pt x="846" y="1440"/>
                  </a:lnTo>
                  <a:lnTo>
                    <a:pt x="836" y="1438"/>
                  </a:lnTo>
                  <a:lnTo>
                    <a:pt x="828" y="1434"/>
                  </a:lnTo>
                  <a:lnTo>
                    <a:pt x="810" y="1424"/>
                  </a:lnTo>
                  <a:lnTo>
                    <a:pt x="792" y="1412"/>
                  </a:lnTo>
                  <a:lnTo>
                    <a:pt x="774" y="1400"/>
                  </a:lnTo>
                  <a:lnTo>
                    <a:pt x="756" y="1390"/>
                  </a:lnTo>
                  <a:lnTo>
                    <a:pt x="738" y="1382"/>
                  </a:lnTo>
                  <a:lnTo>
                    <a:pt x="730" y="1380"/>
                  </a:lnTo>
                  <a:lnTo>
                    <a:pt x="720" y="1380"/>
                  </a:lnTo>
                  <a:lnTo>
                    <a:pt x="720" y="1380"/>
                  </a:lnTo>
                  <a:lnTo>
                    <a:pt x="712" y="1380"/>
                  </a:lnTo>
                  <a:lnTo>
                    <a:pt x="702" y="1382"/>
                  </a:lnTo>
                  <a:lnTo>
                    <a:pt x="684" y="1390"/>
                  </a:lnTo>
                  <a:lnTo>
                    <a:pt x="666" y="1400"/>
                  </a:lnTo>
                  <a:lnTo>
                    <a:pt x="648" y="1412"/>
                  </a:lnTo>
                  <a:lnTo>
                    <a:pt x="632" y="1424"/>
                  </a:lnTo>
                  <a:lnTo>
                    <a:pt x="614" y="1434"/>
                  </a:lnTo>
                  <a:lnTo>
                    <a:pt x="604" y="1438"/>
                  </a:lnTo>
                  <a:lnTo>
                    <a:pt x="596" y="1440"/>
                  </a:lnTo>
                  <a:lnTo>
                    <a:pt x="586" y="1440"/>
                  </a:lnTo>
                  <a:lnTo>
                    <a:pt x="578" y="1440"/>
                  </a:lnTo>
                  <a:lnTo>
                    <a:pt x="578" y="1440"/>
                  </a:lnTo>
                  <a:lnTo>
                    <a:pt x="568" y="1438"/>
                  </a:lnTo>
                  <a:lnTo>
                    <a:pt x="562" y="1434"/>
                  </a:lnTo>
                  <a:lnTo>
                    <a:pt x="554" y="1428"/>
                  </a:lnTo>
                  <a:lnTo>
                    <a:pt x="546" y="1420"/>
                  </a:lnTo>
                  <a:lnTo>
                    <a:pt x="534" y="1404"/>
                  </a:lnTo>
                  <a:lnTo>
                    <a:pt x="522" y="1388"/>
                  </a:lnTo>
                  <a:lnTo>
                    <a:pt x="510" y="1370"/>
                  </a:lnTo>
                  <a:lnTo>
                    <a:pt x="498" y="1352"/>
                  </a:lnTo>
                  <a:lnTo>
                    <a:pt x="484" y="1338"/>
                  </a:lnTo>
                  <a:lnTo>
                    <a:pt x="476" y="1334"/>
                  </a:lnTo>
                  <a:lnTo>
                    <a:pt x="468" y="1330"/>
                  </a:lnTo>
                  <a:lnTo>
                    <a:pt x="468" y="1330"/>
                  </a:lnTo>
                  <a:lnTo>
                    <a:pt x="460" y="1326"/>
                  </a:lnTo>
                  <a:lnTo>
                    <a:pt x="450" y="1324"/>
                  </a:lnTo>
                  <a:lnTo>
                    <a:pt x="432" y="1324"/>
                  </a:lnTo>
                  <a:lnTo>
                    <a:pt x="410" y="1328"/>
                  </a:lnTo>
                  <a:lnTo>
                    <a:pt x="390" y="1332"/>
                  </a:lnTo>
                  <a:lnTo>
                    <a:pt x="368" y="1336"/>
                  </a:lnTo>
                  <a:lnTo>
                    <a:pt x="348" y="1338"/>
                  </a:lnTo>
                  <a:lnTo>
                    <a:pt x="338" y="1338"/>
                  </a:lnTo>
                  <a:lnTo>
                    <a:pt x="330" y="1338"/>
                  </a:lnTo>
                  <a:lnTo>
                    <a:pt x="322" y="1334"/>
                  </a:lnTo>
                  <a:lnTo>
                    <a:pt x="314" y="1330"/>
                  </a:lnTo>
                  <a:lnTo>
                    <a:pt x="314" y="1330"/>
                  </a:lnTo>
                  <a:lnTo>
                    <a:pt x="306" y="1324"/>
                  </a:lnTo>
                  <a:lnTo>
                    <a:pt x="300" y="1318"/>
                  </a:lnTo>
                  <a:lnTo>
                    <a:pt x="296" y="1310"/>
                  </a:lnTo>
                  <a:lnTo>
                    <a:pt x="292" y="1302"/>
                  </a:lnTo>
                  <a:lnTo>
                    <a:pt x="286" y="1282"/>
                  </a:lnTo>
                  <a:lnTo>
                    <a:pt x="282" y="1260"/>
                  </a:lnTo>
                  <a:lnTo>
                    <a:pt x="278" y="1240"/>
                  </a:lnTo>
                  <a:lnTo>
                    <a:pt x="274" y="1220"/>
                  </a:lnTo>
                  <a:lnTo>
                    <a:pt x="266" y="1202"/>
                  </a:lnTo>
                  <a:lnTo>
                    <a:pt x="260" y="1194"/>
                  </a:lnTo>
                  <a:lnTo>
                    <a:pt x="254" y="1188"/>
                  </a:lnTo>
                  <a:lnTo>
                    <a:pt x="254" y="1188"/>
                  </a:lnTo>
                  <a:lnTo>
                    <a:pt x="248" y="1180"/>
                  </a:lnTo>
                  <a:lnTo>
                    <a:pt x="240" y="1176"/>
                  </a:lnTo>
                  <a:lnTo>
                    <a:pt x="222" y="1168"/>
                  </a:lnTo>
                  <a:lnTo>
                    <a:pt x="202" y="1164"/>
                  </a:lnTo>
                  <a:lnTo>
                    <a:pt x="180" y="1160"/>
                  </a:lnTo>
                  <a:lnTo>
                    <a:pt x="160" y="1154"/>
                  </a:lnTo>
                  <a:lnTo>
                    <a:pt x="140" y="1150"/>
                  </a:lnTo>
                  <a:lnTo>
                    <a:pt x="132" y="1146"/>
                  </a:lnTo>
                  <a:lnTo>
                    <a:pt x="124" y="1140"/>
                  </a:lnTo>
                  <a:lnTo>
                    <a:pt x="116" y="1136"/>
                  </a:lnTo>
                  <a:lnTo>
                    <a:pt x="110" y="1128"/>
                  </a:lnTo>
                  <a:lnTo>
                    <a:pt x="110" y="1128"/>
                  </a:lnTo>
                  <a:lnTo>
                    <a:pt x="106" y="1120"/>
                  </a:lnTo>
                  <a:lnTo>
                    <a:pt x="104" y="1112"/>
                  </a:lnTo>
                  <a:lnTo>
                    <a:pt x="102" y="1102"/>
                  </a:lnTo>
                  <a:lnTo>
                    <a:pt x="102" y="1092"/>
                  </a:lnTo>
                  <a:lnTo>
                    <a:pt x="104" y="1072"/>
                  </a:lnTo>
                  <a:lnTo>
                    <a:pt x="110" y="1052"/>
                  </a:lnTo>
                  <a:lnTo>
                    <a:pt x="114" y="1030"/>
                  </a:lnTo>
                  <a:lnTo>
                    <a:pt x="116" y="1010"/>
                  </a:lnTo>
                  <a:lnTo>
                    <a:pt x="116" y="990"/>
                  </a:lnTo>
                  <a:lnTo>
                    <a:pt x="114" y="982"/>
                  </a:lnTo>
                  <a:lnTo>
                    <a:pt x="112" y="974"/>
                  </a:lnTo>
                  <a:lnTo>
                    <a:pt x="112" y="974"/>
                  </a:lnTo>
                  <a:lnTo>
                    <a:pt x="108" y="964"/>
                  </a:lnTo>
                  <a:lnTo>
                    <a:pt x="102" y="958"/>
                  </a:lnTo>
                  <a:lnTo>
                    <a:pt x="90" y="944"/>
                  </a:lnTo>
                  <a:lnTo>
                    <a:pt x="72" y="932"/>
                  </a:lnTo>
                  <a:lnTo>
                    <a:pt x="54" y="920"/>
                  </a:lnTo>
                  <a:lnTo>
                    <a:pt x="36" y="908"/>
                  </a:lnTo>
                  <a:lnTo>
                    <a:pt x="20" y="894"/>
                  </a:lnTo>
                  <a:lnTo>
                    <a:pt x="14" y="888"/>
                  </a:lnTo>
                  <a:lnTo>
                    <a:pt x="8" y="880"/>
                  </a:lnTo>
                  <a:lnTo>
                    <a:pt x="4" y="872"/>
                  </a:lnTo>
                  <a:lnTo>
                    <a:pt x="2" y="864"/>
                  </a:lnTo>
                  <a:lnTo>
                    <a:pt x="2" y="864"/>
                  </a:lnTo>
                  <a:lnTo>
                    <a:pt x="0" y="854"/>
                  </a:lnTo>
                  <a:lnTo>
                    <a:pt x="2" y="846"/>
                  </a:lnTo>
                  <a:lnTo>
                    <a:pt x="4" y="836"/>
                  </a:lnTo>
                  <a:lnTo>
                    <a:pt x="8" y="828"/>
                  </a:lnTo>
                  <a:lnTo>
                    <a:pt x="18" y="810"/>
                  </a:lnTo>
                  <a:lnTo>
                    <a:pt x="28" y="792"/>
                  </a:lnTo>
                  <a:lnTo>
                    <a:pt x="42" y="774"/>
                  </a:lnTo>
                  <a:lnTo>
                    <a:pt x="52" y="756"/>
                  </a:lnTo>
                  <a:lnTo>
                    <a:pt x="60" y="738"/>
                  </a:lnTo>
                  <a:lnTo>
                    <a:pt x="60" y="730"/>
                  </a:lnTo>
                  <a:lnTo>
                    <a:pt x="62" y="720"/>
                  </a:lnTo>
                  <a:lnTo>
                    <a:pt x="62" y="720"/>
                  </a:lnTo>
                  <a:lnTo>
                    <a:pt x="60" y="712"/>
                  </a:lnTo>
                  <a:lnTo>
                    <a:pt x="60" y="702"/>
                  </a:lnTo>
                  <a:lnTo>
                    <a:pt x="52" y="684"/>
                  </a:lnTo>
                  <a:lnTo>
                    <a:pt x="42" y="666"/>
                  </a:lnTo>
                  <a:lnTo>
                    <a:pt x="28" y="650"/>
                  </a:lnTo>
                  <a:lnTo>
                    <a:pt x="18" y="632"/>
                  </a:lnTo>
                  <a:lnTo>
                    <a:pt x="8" y="614"/>
                  </a:lnTo>
                  <a:lnTo>
                    <a:pt x="4" y="604"/>
                  </a:lnTo>
                  <a:lnTo>
                    <a:pt x="2" y="596"/>
                  </a:lnTo>
                  <a:lnTo>
                    <a:pt x="0" y="586"/>
                  </a:lnTo>
                  <a:lnTo>
                    <a:pt x="2" y="578"/>
                  </a:lnTo>
                  <a:lnTo>
                    <a:pt x="2" y="578"/>
                  </a:lnTo>
                  <a:lnTo>
                    <a:pt x="4" y="570"/>
                  </a:lnTo>
                  <a:lnTo>
                    <a:pt x="8" y="562"/>
                  </a:lnTo>
                  <a:lnTo>
                    <a:pt x="14" y="554"/>
                  </a:lnTo>
                  <a:lnTo>
                    <a:pt x="20" y="546"/>
                  </a:lnTo>
                  <a:lnTo>
                    <a:pt x="36" y="534"/>
                  </a:lnTo>
                  <a:lnTo>
                    <a:pt x="54" y="522"/>
                  </a:lnTo>
                  <a:lnTo>
                    <a:pt x="72" y="510"/>
                  </a:lnTo>
                  <a:lnTo>
                    <a:pt x="88" y="498"/>
                  </a:lnTo>
                  <a:lnTo>
                    <a:pt x="102" y="484"/>
                  </a:lnTo>
                  <a:lnTo>
                    <a:pt x="108" y="476"/>
                  </a:lnTo>
                  <a:lnTo>
                    <a:pt x="112" y="468"/>
                  </a:lnTo>
                  <a:lnTo>
                    <a:pt x="112" y="468"/>
                  </a:lnTo>
                  <a:lnTo>
                    <a:pt x="114" y="460"/>
                  </a:lnTo>
                  <a:lnTo>
                    <a:pt x="116" y="450"/>
                  </a:lnTo>
                  <a:lnTo>
                    <a:pt x="116" y="432"/>
                  </a:lnTo>
                  <a:lnTo>
                    <a:pt x="114" y="412"/>
                  </a:lnTo>
                  <a:lnTo>
                    <a:pt x="110" y="390"/>
                  </a:lnTo>
                  <a:lnTo>
                    <a:pt x="104" y="368"/>
                  </a:lnTo>
                  <a:lnTo>
                    <a:pt x="102" y="348"/>
                  </a:lnTo>
                  <a:lnTo>
                    <a:pt x="102" y="338"/>
                  </a:lnTo>
                  <a:lnTo>
                    <a:pt x="104" y="330"/>
                  </a:lnTo>
                  <a:lnTo>
                    <a:pt x="106" y="322"/>
                  </a:lnTo>
                  <a:lnTo>
                    <a:pt x="110" y="314"/>
                  </a:lnTo>
                  <a:lnTo>
                    <a:pt x="110" y="314"/>
                  </a:lnTo>
                  <a:lnTo>
                    <a:pt x="116" y="306"/>
                  </a:lnTo>
                  <a:lnTo>
                    <a:pt x="124" y="300"/>
                  </a:lnTo>
                  <a:lnTo>
                    <a:pt x="132" y="296"/>
                  </a:lnTo>
                  <a:lnTo>
                    <a:pt x="140" y="292"/>
                  </a:lnTo>
                  <a:lnTo>
                    <a:pt x="160" y="286"/>
                  </a:lnTo>
                  <a:lnTo>
                    <a:pt x="180" y="282"/>
                  </a:lnTo>
                  <a:lnTo>
                    <a:pt x="202" y="278"/>
                  </a:lnTo>
                  <a:lnTo>
                    <a:pt x="222" y="274"/>
                  </a:lnTo>
                  <a:lnTo>
                    <a:pt x="240" y="266"/>
                  </a:lnTo>
                  <a:lnTo>
                    <a:pt x="248" y="260"/>
                  </a:lnTo>
                  <a:lnTo>
                    <a:pt x="254" y="254"/>
                  </a:lnTo>
                  <a:lnTo>
                    <a:pt x="254" y="254"/>
                  </a:lnTo>
                  <a:lnTo>
                    <a:pt x="260" y="248"/>
                  </a:lnTo>
                  <a:lnTo>
                    <a:pt x="266" y="240"/>
                  </a:lnTo>
                  <a:lnTo>
                    <a:pt x="274" y="222"/>
                  </a:lnTo>
                  <a:lnTo>
                    <a:pt x="278" y="202"/>
                  </a:lnTo>
                  <a:lnTo>
                    <a:pt x="282" y="182"/>
                  </a:lnTo>
                  <a:lnTo>
                    <a:pt x="286" y="160"/>
                  </a:lnTo>
                  <a:lnTo>
                    <a:pt x="292" y="140"/>
                  </a:lnTo>
                  <a:lnTo>
                    <a:pt x="296" y="132"/>
                  </a:lnTo>
                  <a:lnTo>
                    <a:pt x="300" y="124"/>
                  </a:lnTo>
                  <a:lnTo>
                    <a:pt x="306" y="116"/>
                  </a:lnTo>
                  <a:lnTo>
                    <a:pt x="314" y="112"/>
                  </a:lnTo>
                  <a:lnTo>
                    <a:pt x="314" y="112"/>
                  </a:lnTo>
                  <a:lnTo>
                    <a:pt x="322" y="106"/>
                  </a:lnTo>
                  <a:lnTo>
                    <a:pt x="330" y="104"/>
                  </a:lnTo>
                  <a:lnTo>
                    <a:pt x="338" y="102"/>
                  </a:lnTo>
                  <a:lnTo>
                    <a:pt x="348" y="102"/>
                  </a:lnTo>
                  <a:lnTo>
                    <a:pt x="368" y="104"/>
                  </a:lnTo>
                  <a:lnTo>
                    <a:pt x="390" y="110"/>
                  </a:lnTo>
                  <a:lnTo>
                    <a:pt x="410" y="114"/>
                  </a:lnTo>
                  <a:lnTo>
                    <a:pt x="432" y="116"/>
                  </a:lnTo>
                  <a:lnTo>
                    <a:pt x="450" y="116"/>
                  </a:lnTo>
                  <a:lnTo>
                    <a:pt x="460" y="114"/>
                  </a:lnTo>
                  <a:lnTo>
                    <a:pt x="468" y="112"/>
                  </a:lnTo>
                  <a:lnTo>
                    <a:pt x="468" y="112"/>
                  </a:lnTo>
                  <a:lnTo>
                    <a:pt x="476" y="108"/>
                  </a:lnTo>
                  <a:lnTo>
                    <a:pt x="484" y="102"/>
                  </a:lnTo>
                  <a:lnTo>
                    <a:pt x="498" y="90"/>
                  </a:lnTo>
                  <a:lnTo>
                    <a:pt x="510" y="72"/>
                  </a:lnTo>
                  <a:lnTo>
                    <a:pt x="522" y="54"/>
                  </a:lnTo>
                  <a:lnTo>
                    <a:pt x="534" y="36"/>
                  </a:lnTo>
                  <a:lnTo>
                    <a:pt x="546" y="20"/>
                  </a:lnTo>
                  <a:lnTo>
                    <a:pt x="554" y="14"/>
                  </a:lnTo>
                  <a:lnTo>
                    <a:pt x="562" y="8"/>
                  </a:lnTo>
                  <a:lnTo>
                    <a:pt x="568" y="4"/>
                  </a:lnTo>
                  <a:lnTo>
                    <a:pt x="578" y="2"/>
                  </a:lnTo>
                  <a:lnTo>
                    <a:pt x="578" y="2"/>
                  </a:lnTo>
                  <a:lnTo>
                    <a:pt x="586" y="0"/>
                  </a:lnTo>
                  <a:lnTo>
                    <a:pt x="596" y="2"/>
                  </a:lnTo>
                  <a:lnTo>
                    <a:pt x="604" y="4"/>
                  </a:lnTo>
                  <a:lnTo>
                    <a:pt x="614" y="8"/>
                  </a:lnTo>
                  <a:lnTo>
                    <a:pt x="632" y="18"/>
                  </a:lnTo>
                  <a:lnTo>
                    <a:pt x="648" y="30"/>
                  </a:lnTo>
                  <a:lnTo>
                    <a:pt x="666" y="42"/>
                  </a:lnTo>
                  <a:lnTo>
                    <a:pt x="684" y="52"/>
                  </a:lnTo>
                  <a:lnTo>
                    <a:pt x="702" y="60"/>
                  </a:lnTo>
                  <a:lnTo>
                    <a:pt x="712" y="60"/>
                  </a:lnTo>
                  <a:lnTo>
                    <a:pt x="720" y="62"/>
                  </a:lnTo>
                  <a:lnTo>
                    <a:pt x="720" y="62"/>
                  </a:lnTo>
                  <a:close/>
                  <a:moveTo>
                    <a:pt x="916" y="250"/>
                  </a:moveTo>
                  <a:lnTo>
                    <a:pt x="916" y="250"/>
                  </a:lnTo>
                  <a:lnTo>
                    <a:pt x="884" y="238"/>
                  </a:lnTo>
                  <a:lnTo>
                    <a:pt x="852" y="230"/>
                  </a:lnTo>
                  <a:lnTo>
                    <a:pt x="822" y="222"/>
                  </a:lnTo>
                  <a:lnTo>
                    <a:pt x="790" y="216"/>
                  </a:lnTo>
                  <a:lnTo>
                    <a:pt x="758" y="212"/>
                  </a:lnTo>
                  <a:lnTo>
                    <a:pt x="726" y="212"/>
                  </a:lnTo>
                  <a:lnTo>
                    <a:pt x="696" y="212"/>
                  </a:lnTo>
                  <a:lnTo>
                    <a:pt x="666" y="214"/>
                  </a:lnTo>
                  <a:lnTo>
                    <a:pt x="634" y="218"/>
                  </a:lnTo>
                  <a:lnTo>
                    <a:pt x="604" y="224"/>
                  </a:lnTo>
                  <a:lnTo>
                    <a:pt x="576" y="232"/>
                  </a:lnTo>
                  <a:lnTo>
                    <a:pt x="546" y="242"/>
                  </a:lnTo>
                  <a:lnTo>
                    <a:pt x="518" y="254"/>
                  </a:lnTo>
                  <a:lnTo>
                    <a:pt x="492" y="266"/>
                  </a:lnTo>
                  <a:lnTo>
                    <a:pt x="466" y="280"/>
                  </a:lnTo>
                  <a:lnTo>
                    <a:pt x="440" y="296"/>
                  </a:lnTo>
                  <a:lnTo>
                    <a:pt x="414" y="314"/>
                  </a:lnTo>
                  <a:lnTo>
                    <a:pt x="392" y="334"/>
                  </a:lnTo>
                  <a:lnTo>
                    <a:pt x="368" y="354"/>
                  </a:lnTo>
                  <a:lnTo>
                    <a:pt x="348" y="374"/>
                  </a:lnTo>
                  <a:lnTo>
                    <a:pt x="328" y="398"/>
                  </a:lnTo>
                  <a:lnTo>
                    <a:pt x="308" y="422"/>
                  </a:lnTo>
                  <a:lnTo>
                    <a:pt x="292" y="446"/>
                  </a:lnTo>
                  <a:lnTo>
                    <a:pt x="276" y="472"/>
                  </a:lnTo>
                  <a:lnTo>
                    <a:pt x="262" y="500"/>
                  </a:lnTo>
                  <a:lnTo>
                    <a:pt x="248" y="528"/>
                  </a:lnTo>
                  <a:lnTo>
                    <a:pt x="238" y="558"/>
                  </a:lnTo>
                  <a:lnTo>
                    <a:pt x="228" y="588"/>
                  </a:lnTo>
                  <a:lnTo>
                    <a:pt x="222" y="620"/>
                  </a:lnTo>
                  <a:lnTo>
                    <a:pt x="216" y="650"/>
                  </a:lnTo>
                  <a:lnTo>
                    <a:pt x="212" y="684"/>
                  </a:lnTo>
                  <a:lnTo>
                    <a:pt x="212" y="718"/>
                  </a:lnTo>
                  <a:lnTo>
                    <a:pt x="212" y="718"/>
                  </a:lnTo>
                  <a:lnTo>
                    <a:pt x="212" y="750"/>
                  </a:lnTo>
                  <a:lnTo>
                    <a:pt x="216" y="784"/>
                  </a:lnTo>
                  <a:lnTo>
                    <a:pt x="220" y="816"/>
                  </a:lnTo>
                  <a:lnTo>
                    <a:pt x="228" y="848"/>
                  </a:lnTo>
                  <a:lnTo>
                    <a:pt x="236" y="878"/>
                  </a:lnTo>
                  <a:lnTo>
                    <a:pt x="246" y="908"/>
                  </a:lnTo>
                  <a:lnTo>
                    <a:pt x="260" y="936"/>
                  </a:lnTo>
                  <a:lnTo>
                    <a:pt x="274" y="964"/>
                  </a:lnTo>
                  <a:lnTo>
                    <a:pt x="288" y="990"/>
                  </a:lnTo>
                  <a:lnTo>
                    <a:pt x="306" y="1016"/>
                  </a:lnTo>
                  <a:lnTo>
                    <a:pt x="324" y="1040"/>
                  </a:lnTo>
                  <a:lnTo>
                    <a:pt x="344" y="1064"/>
                  </a:lnTo>
                  <a:lnTo>
                    <a:pt x="366" y="1086"/>
                  </a:lnTo>
                  <a:lnTo>
                    <a:pt x="388" y="1106"/>
                  </a:lnTo>
                  <a:lnTo>
                    <a:pt x="412" y="1124"/>
                  </a:lnTo>
                  <a:lnTo>
                    <a:pt x="436" y="1142"/>
                  </a:lnTo>
                  <a:lnTo>
                    <a:pt x="462" y="1158"/>
                  </a:lnTo>
                  <a:lnTo>
                    <a:pt x="488" y="1174"/>
                  </a:lnTo>
                  <a:lnTo>
                    <a:pt x="516" y="1186"/>
                  </a:lnTo>
                  <a:lnTo>
                    <a:pt x="544" y="1198"/>
                  </a:lnTo>
                  <a:lnTo>
                    <a:pt x="572" y="1208"/>
                  </a:lnTo>
                  <a:lnTo>
                    <a:pt x="602" y="1216"/>
                  </a:lnTo>
                  <a:lnTo>
                    <a:pt x="632" y="1222"/>
                  </a:lnTo>
                  <a:lnTo>
                    <a:pt x="662" y="1226"/>
                  </a:lnTo>
                  <a:lnTo>
                    <a:pt x="694" y="1230"/>
                  </a:lnTo>
                  <a:lnTo>
                    <a:pt x="726" y="1230"/>
                  </a:lnTo>
                  <a:lnTo>
                    <a:pt x="756" y="1228"/>
                  </a:lnTo>
                  <a:lnTo>
                    <a:pt x="788" y="1226"/>
                  </a:lnTo>
                  <a:lnTo>
                    <a:pt x="820" y="1220"/>
                  </a:lnTo>
                  <a:lnTo>
                    <a:pt x="852" y="1212"/>
                  </a:lnTo>
                  <a:lnTo>
                    <a:pt x="884" y="1202"/>
                  </a:lnTo>
                  <a:lnTo>
                    <a:pt x="916" y="1190"/>
                  </a:lnTo>
                  <a:lnTo>
                    <a:pt x="916" y="1190"/>
                  </a:lnTo>
                  <a:lnTo>
                    <a:pt x="946" y="1176"/>
                  </a:lnTo>
                  <a:lnTo>
                    <a:pt x="976" y="1162"/>
                  </a:lnTo>
                  <a:lnTo>
                    <a:pt x="1004" y="1144"/>
                  </a:lnTo>
                  <a:lnTo>
                    <a:pt x="1030" y="1126"/>
                  </a:lnTo>
                  <a:lnTo>
                    <a:pt x="1054" y="1106"/>
                  </a:lnTo>
                  <a:lnTo>
                    <a:pt x="1078" y="1084"/>
                  </a:lnTo>
                  <a:lnTo>
                    <a:pt x="1100" y="1062"/>
                  </a:lnTo>
                  <a:lnTo>
                    <a:pt x="1120" y="1038"/>
                  </a:lnTo>
                  <a:lnTo>
                    <a:pt x="1138" y="1012"/>
                  </a:lnTo>
                  <a:lnTo>
                    <a:pt x="1154" y="988"/>
                  </a:lnTo>
                  <a:lnTo>
                    <a:pt x="1170" y="960"/>
                  </a:lnTo>
                  <a:lnTo>
                    <a:pt x="1182" y="934"/>
                  </a:lnTo>
                  <a:lnTo>
                    <a:pt x="1194" y="906"/>
                  </a:lnTo>
                  <a:lnTo>
                    <a:pt x="1204" y="876"/>
                  </a:lnTo>
                  <a:lnTo>
                    <a:pt x="1214" y="848"/>
                  </a:lnTo>
                  <a:lnTo>
                    <a:pt x="1220" y="818"/>
                  </a:lnTo>
                  <a:lnTo>
                    <a:pt x="1224" y="788"/>
                  </a:lnTo>
                  <a:lnTo>
                    <a:pt x="1228" y="758"/>
                  </a:lnTo>
                  <a:lnTo>
                    <a:pt x="1230" y="728"/>
                  </a:lnTo>
                  <a:lnTo>
                    <a:pt x="1228" y="696"/>
                  </a:lnTo>
                  <a:lnTo>
                    <a:pt x="1226" y="666"/>
                  </a:lnTo>
                  <a:lnTo>
                    <a:pt x="1222" y="636"/>
                  </a:lnTo>
                  <a:lnTo>
                    <a:pt x="1216" y="606"/>
                  </a:lnTo>
                  <a:lnTo>
                    <a:pt x="1208" y="576"/>
                  </a:lnTo>
                  <a:lnTo>
                    <a:pt x="1200" y="546"/>
                  </a:lnTo>
                  <a:lnTo>
                    <a:pt x="1188" y="518"/>
                  </a:lnTo>
                  <a:lnTo>
                    <a:pt x="1174" y="490"/>
                  </a:lnTo>
                  <a:lnTo>
                    <a:pt x="1160" y="462"/>
                  </a:lnTo>
                  <a:lnTo>
                    <a:pt x="1142" y="434"/>
                  </a:lnTo>
                  <a:lnTo>
                    <a:pt x="1122" y="408"/>
                  </a:lnTo>
                  <a:lnTo>
                    <a:pt x="1102" y="382"/>
                  </a:lnTo>
                  <a:lnTo>
                    <a:pt x="1078" y="358"/>
                  </a:lnTo>
                  <a:lnTo>
                    <a:pt x="1078" y="358"/>
                  </a:lnTo>
                  <a:lnTo>
                    <a:pt x="1060" y="342"/>
                  </a:lnTo>
                  <a:lnTo>
                    <a:pt x="1042" y="326"/>
                  </a:lnTo>
                  <a:lnTo>
                    <a:pt x="1002" y="296"/>
                  </a:lnTo>
                  <a:lnTo>
                    <a:pt x="960" y="272"/>
                  </a:lnTo>
                  <a:lnTo>
                    <a:pt x="916" y="250"/>
                  </a:lnTo>
                  <a:lnTo>
                    <a:pt x="916" y="2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p:cNvSpPr>
              <a:spLocks noEditPoints="1"/>
            </p:cNvSpPr>
            <p:nvPr/>
          </p:nvSpPr>
          <p:spPr bwMode="auto">
            <a:xfrm>
              <a:off x="6146800" y="53975"/>
              <a:ext cx="1323975" cy="1323975"/>
            </a:xfrm>
            <a:custGeom>
              <a:avLst/>
              <a:gdLst>
                <a:gd name="T0" fmla="*/ 460 w 834"/>
                <a:gd name="T1" fmla="*/ 2 h 834"/>
                <a:gd name="T2" fmla="*/ 580 w 834"/>
                <a:gd name="T3" fmla="*/ 32 h 834"/>
                <a:gd name="T4" fmla="*/ 682 w 834"/>
                <a:gd name="T5" fmla="*/ 94 h 834"/>
                <a:gd name="T6" fmla="*/ 762 w 834"/>
                <a:gd name="T7" fmla="*/ 184 h 834"/>
                <a:gd name="T8" fmla="*/ 816 w 834"/>
                <a:gd name="T9" fmla="*/ 292 h 834"/>
                <a:gd name="T10" fmla="*/ 834 w 834"/>
                <a:gd name="T11" fmla="*/ 416 h 834"/>
                <a:gd name="T12" fmla="*/ 826 w 834"/>
                <a:gd name="T13" fmla="*/ 500 h 834"/>
                <a:gd name="T14" fmla="*/ 784 w 834"/>
                <a:gd name="T15" fmla="*/ 616 h 834"/>
                <a:gd name="T16" fmla="*/ 712 w 834"/>
                <a:gd name="T17" fmla="*/ 712 h 834"/>
                <a:gd name="T18" fmla="*/ 616 w 834"/>
                <a:gd name="T19" fmla="*/ 784 h 834"/>
                <a:gd name="T20" fmla="*/ 500 w 834"/>
                <a:gd name="T21" fmla="*/ 826 h 834"/>
                <a:gd name="T22" fmla="*/ 416 w 834"/>
                <a:gd name="T23" fmla="*/ 834 h 834"/>
                <a:gd name="T24" fmla="*/ 292 w 834"/>
                <a:gd name="T25" fmla="*/ 816 h 834"/>
                <a:gd name="T26" fmla="*/ 184 w 834"/>
                <a:gd name="T27" fmla="*/ 762 h 834"/>
                <a:gd name="T28" fmla="*/ 94 w 834"/>
                <a:gd name="T29" fmla="*/ 682 h 834"/>
                <a:gd name="T30" fmla="*/ 32 w 834"/>
                <a:gd name="T31" fmla="*/ 580 h 834"/>
                <a:gd name="T32" fmla="*/ 2 w 834"/>
                <a:gd name="T33" fmla="*/ 460 h 834"/>
                <a:gd name="T34" fmla="*/ 2 w 834"/>
                <a:gd name="T35" fmla="*/ 374 h 834"/>
                <a:gd name="T36" fmla="*/ 32 w 834"/>
                <a:gd name="T37" fmla="*/ 254 h 834"/>
                <a:gd name="T38" fmla="*/ 94 w 834"/>
                <a:gd name="T39" fmla="*/ 152 h 834"/>
                <a:gd name="T40" fmla="*/ 184 w 834"/>
                <a:gd name="T41" fmla="*/ 70 h 834"/>
                <a:gd name="T42" fmla="*/ 292 w 834"/>
                <a:gd name="T43" fmla="*/ 18 h 834"/>
                <a:gd name="T44" fmla="*/ 416 w 834"/>
                <a:gd name="T45" fmla="*/ 0 h 834"/>
                <a:gd name="T46" fmla="*/ 516 w 834"/>
                <a:gd name="T47" fmla="*/ 280 h 834"/>
                <a:gd name="T48" fmla="*/ 694 w 834"/>
                <a:gd name="T49" fmla="*/ 302 h 834"/>
                <a:gd name="T50" fmla="*/ 710 w 834"/>
                <a:gd name="T51" fmla="*/ 320 h 834"/>
                <a:gd name="T52" fmla="*/ 710 w 834"/>
                <a:gd name="T53" fmla="*/ 338 h 834"/>
                <a:gd name="T54" fmla="*/ 576 w 834"/>
                <a:gd name="T55" fmla="*/ 468 h 834"/>
                <a:gd name="T56" fmla="*/ 610 w 834"/>
                <a:gd name="T57" fmla="*/ 644 h 834"/>
                <a:gd name="T58" fmla="*/ 598 w 834"/>
                <a:gd name="T59" fmla="*/ 666 h 834"/>
                <a:gd name="T60" fmla="*/ 582 w 834"/>
                <a:gd name="T61" fmla="*/ 672 h 834"/>
                <a:gd name="T62" fmla="*/ 416 w 834"/>
                <a:gd name="T63" fmla="*/ 584 h 834"/>
                <a:gd name="T64" fmla="*/ 260 w 834"/>
                <a:gd name="T65" fmla="*/ 670 h 834"/>
                <a:gd name="T66" fmla="*/ 236 w 834"/>
                <a:gd name="T67" fmla="*/ 666 h 834"/>
                <a:gd name="T68" fmla="*/ 224 w 834"/>
                <a:gd name="T69" fmla="*/ 652 h 834"/>
                <a:gd name="T70" fmla="*/ 256 w 834"/>
                <a:gd name="T71" fmla="*/ 468 h 834"/>
                <a:gd name="T72" fmla="*/ 126 w 834"/>
                <a:gd name="T73" fmla="*/ 346 h 834"/>
                <a:gd name="T74" fmla="*/ 122 w 834"/>
                <a:gd name="T75" fmla="*/ 320 h 834"/>
                <a:gd name="T76" fmla="*/ 132 w 834"/>
                <a:gd name="T77" fmla="*/ 306 h 834"/>
                <a:gd name="T78" fmla="*/ 318 w 834"/>
                <a:gd name="T79" fmla="*/ 280 h 834"/>
                <a:gd name="T80" fmla="*/ 394 w 834"/>
                <a:gd name="T81" fmla="*/ 118 h 834"/>
                <a:gd name="T82" fmla="*/ 416 w 834"/>
                <a:gd name="T83" fmla="*/ 106 h 834"/>
                <a:gd name="T84" fmla="*/ 434 w 834"/>
                <a:gd name="T85" fmla="*/ 112 h 834"/>
                <a:gd name="T86" fmla="*/ 444 w 834"/>
                <a:gd name="T87" fmla="*/ 12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834">
                  <a:moveTo>
                    <a:pt x="416" y="0"/>
                  </a:moveTo>
                  <a:lnTo>
                    <a:pt x="416" y="0"/>
                  </a:lnTo>
                  <a:lnTo>
                    <a:pt x="460" y="2"/>
                  </a:lnTo>
                  <a:lnTo>
                    <a:pt x="500" y="8"/>
                  </a:lnTo>
                  <a:lnTo>
                    <a:pt x="540" y="18"/>
                  </a:lnTo>
                  <a:lnTo>
                    <a:pt x="580" y="32"/>
                  </a:lnTo>
                  <a:lnTo>
                    <a:pt x="616" y="50"/>
                  </a:lnTo>
                  <a:lnTo>
                    <a:pt x="650" y="70"/>
                  </a:lnTo>
                  <a:lnTo>
                    <a:pt x="682" y="94"/>
                  </a:lnTo>
                  <a:lnTo>
                    <a:pt x="712" y="122"/>
                  </a:lnTo>
                  <a:lnTo>
                    <a:pt x="738" y="152"/>
                  </a:lnTo>
                  <a:lnTo>
                    <a:pt x="762" y="184"/>
                  </a:lnTo>
                  <a:lnTo>
                    <a:pt x="784" y="218"/>
                  </a:lnTo>
                  <a:lnTo>
                    <a:pt x="802" y="254"/>
                  </a:lnTo>
                  <a:lnTo>
                    <a:pt x="816" y="292"/>
                  </a:lnTo>
                  <a:lnTo>
                    <a:pt x="826" y="332"/>
                  </a:lnTo>
                  <a:lnTo>
                    <a:pt x="832" y="374"/>
                  </a:lnTo>
                  <a:lnTo>
                    <a:pt x="834" y="416"/>
                  </a:lnTo>
                  <a:lnTo>
                    <a:pt x="834" y="416"/>
                  </a:lnTo>
                  <a:lnTo>
                    <a:pt x="832" y="460"/>
                  </a:lnTo>
                  <a:lnTo>
                    <a:pt x="826" y="500"/>
                  </a:lnTo>
                  <a:lnTo>
                    <a:pt x="816" y="540"/>
                  </a:lnTo>
                  <a:lnTo>
                    <a:pt x="802" y="580"/>
                  </a:lnTo>
                  <a:lnTo>
                    <a:pt x="784" y="616"/>
                  </a:lnTo>
                  <a:lnTo>
                    <a:pt x="762" y="650"/>
                  </a:lnTo>
                  <a:lnTo>
                    <a:pt x="738" y="682"/>
                  </a:lnTo>
                  <a:lnTo>
                    <a:pt x="712" y="712"/>
                  </a:lnTo>
                  <a:lnTo>
                    <a:pt x="682" y="738"/>
                  </a:lnTo>
                  <a:lnTo>
                    <a:pt x="650" y="762"/>
                  </a:lnTo>
                  <a:lnTo>
                    <a:pt x="616" y="784"/>
                  </a:lnTo>
                  <a:lnTo>
                    <a:pt x="580" y="802"/>
                  </a:lnTo>
                  <a:lnTo>
                    <a:pt x="540" y="816"/>
                  </a:lnTo>
                  <a:lnTo>
                    <a:pt x="500" y="826"/>
                  </a:lnTo>
                  <a:lnTo>
                    <a:pt x="460" y="832"/>
                  </a:lnTo>
                  <a:lnTo>
                    <a:pt x="416" y="834"/>
                  </a:lnTo>
                  <a:lnTo>
                    <a:pt x="416" y="834"/>
                  </a:lnTo>
                  <a:lnTo>
                    <a:pt x="374" y="832"/>
                  </a:lnTo>
                  <a:lnTo>
                    <a:pt x="332" y="826"/>
                  </a:lnTo>
                  <a:lnTo>
                    <a:pt x="292" y="816"/>
                  </a:lnTo>
                  <a:lnTo>
                    <a:pt x="254" y="802"/>
                  </a:lnTo>
                  <a:lnTo>
                    <a:pt x="218" y="784"/>
                  </a:lnTo>
                  <a:lnTo>
                    <a:pt x="184" y="762"/>
                  </a:lnTo>
                  <a:lnTo>
                    <a:pt x="152" y="738"/>
                  </a:lnTo>
                  <a:lnTo>
                    <a:pt x="122" y="712"/>
                  </a:lnTo>
                  <a:lnTo>
                    <a:pt x="94" y="682"/>
                  </a:lnTo>
                  <a:lnTo>
                    <a:pt x="70" y="650"/>
                  </a:lnTo>
                  <a:lnTo>
                    <a:pt x="50" y="616"/>
                  </a:lnTo>
                  <a:lnTo>
                    <a:pt x="32" y="580"/>
                  </a:lnTo>
                  <a:lnTo>
                    <a:pt x="18" y="540"/>
                  </a:lnTo>
                  <a:lnTo>
                    <a:pt x="8" y="500"/>
                  </a:lnTo>
                  <a:lnTo>
                    <a:pt x="2" y="460"/>
                  </a:lnTo>
                  <a:lnTo>
                    <a:pt x="0" y="416"/>
                  </a:lnTo>
                  <a:lnTo>
                    <a:pt x="0" y="416"/>
                  </a:lnTo>
                  <a:lnTo>
                    <a:pt x="2" y="374"/>
                  </a:lnTo>
                  <a:lnTo>
                    <a:pt x="8" y="332"/>
                  </a:lnTo>
                  <a:lnTo>
                    <a:pt x="18" y="292"/>
                  </a:lnTo>
                  <a:lnTo>
                    <a:pt x="32" y="254"/>
                  </a:lnTo>
                  <a:lnTo>
                    <a:pt x="50" y="218"/>
                  </a:lnTo>
                  <a:lnTo>
                    <a:pt x="70" y="184"/>
                  </a:lnTo>
                  <a:lnTo>
                    <a:pt x="94" y="152"/>
                  </a:lnTo>
                  <a:lnTo>
                    <a:pt x="122" y="122"/>
                  </a:lnTo>
                  <a:lnTo>
                    <a:pt x="152" y="94"/>
                  </a:lnTo>
                  <a:lnTo>
                    <a:pt x="184" y="70"/>
                  </a:lnTo>
                  <a:lnTo>
                    <a:pt x="218" y="50"/>
                  </a:lnTo>
                  <a:lnTo>
                    <a:pt x="254" y="32"/>
                  </a:lnTo>
                  <a:lnTo>
                    <a:pt x="292" y="18"/>
                  </a:lnTo>
                  <a:lnTo>
                    <a:pt x="332" y="8"/>
                  </a:lnTo>
                  <a:lnTo>
                    <a:pt x="374" y="2"/>
                  </a:lnTo>
                  <a:lnTo>
                    <a:pt x="416" y="0"/>
                  </a:lnTo>
                  <a:lnTo>
                    <a:pt x="416" y="0"/>
                  </a:lnTo>
                  <a:close/>
                  <a:moveTo>
                    <a:pt x="444" y="124"/>
                  </a:moveTo>
                  <a:lnTo>
                    <a:pt x="516" y="280"/>
                  </a:lnTo>
                  <a:lnTo>
                    <a:pt x="684" y="300"/>
                  </a:lnTo>
                  <a:lnTo>
                    <a:pt x="684" y="300"/>
                  </a:lnTo>
                  <a:lnTo>
                    <a:pt x="694" y="302"/>
                  </a:lnTo>
                  <a:lnTo>
                    <a:pt x="700" y="306"/>
                  </a:lnTo>
                  <a:lnTo>
                    <a:pt x="706" y="312"/>
                  </a:lnTo>
                  <a:lnTo>
                    <a:pt x="710" y="320"/>
                  </a:lnTo>
                  <a:lnTo>
                    <a:pt x="710" y="320"/>
                  </a:lnTo>
                  <a:lnTo>
                    <a:pt x="712" y="328"/>
                  </a:lnTo>
                  <a:lnTo>
                    <a:pt x="710" y="338"/>
                  </a:lnTo>
                  <a:lnTo>
                    <a:pt x="708" y="346"/>
                  </a:lnTo>
                  <a:lnTo>
                    <a:pt x="702" y="352"/>
                  </a:lnTo>
                  <a:lnTo>
                    <a:pt x="576" y="468"/>
                  </a:lnTo>
                  <a:lnTo>
                    <a:pt x="610" y="634"/>
                  </a:lnTo>
                  <a:lnTo>
                    <a:pt x="610" y="634"/>
                  </a:lnTo>
                  <a:lnTo>
                    <a:pt x="610" y="644"/>
                  </a:lnTo>
                  <a:lnTo>
                    <a:pt x="608" y="652"/>
                  </a:lnTo>
                  <a:lnTo>
                    <a:pt x="604" y="660"/>
                  </a:lnTo>
                  <a:lnTo>
                    <a:pt x="598" y="666"/>
                  </a:lnTo>
                  <a:lnTo>
                    <a:pt x="598" y="666"/>
                  </a:lnTo>
                  <a:lnTo>
                    <a:pt x="590" y="670"/>
                  </a:lnTo>
                  <a:lnTo>
                    <a:pt x="582" y="672"/>
                  </a:lnTo>
                  <a:lnTo>
                    <a:pt x="574" y="670"/>
                  </a:lnTo>
                  <a:lnTo>
                    <a:pt x="566" y="668"/>
                  </a:lnTo>
                  <a:lnTo>
                    <a:pt x="416" y="584"/>
                  </a:lnTo>
                  <a:lnTo>
                    <a:pt x="268" y="668"/>
                  </a:lnTo>
                  <a:lnTo>
                    <a:pt x="268" y="668"/>
                  </a:lnTo>
                  <a:lnTo>
                    <a:pt x="260" y="670"/>
                  </a:lnTo>
                  <a:lnTo>
                    <a:pt x="252" y="672"/>
                  </a:lnTo>
                  <a:lnTo>
                    <a:pt x="242" y="670"/>
                  </a:lnTo>
                  <a:lnTo>
                    <a:pt x="236" y="666"/>
                  </a:lnTo>
                  <a:lnTo>
                    <a:pt x="236" y="666"/>
                  </a:lnTo>
                  <a:lnTo>
                    <a:pt x="228" y="660"/>
                  </a:lnTo>
                  <a:lnTo>
                    <a:pt x="224" y="652"/>
                  </a:lnTo>
                  <a:lnTo>
                    <a:pt x="222" y="644"/>
                  </a:lnTo>
                  <a:lnTo>
                    <a:pt x="224" y="634"/>
                  </a:lnTo>
                  <a:lnTo>
                    <a:pt x="256" y="468"/>
                  </a:lnTo>
                  <a:lnTo>
                    <a:pt x="132" y="352"/>
                  </a:lnTo>
                  <a:lnTo>
                    <a:pt x="132" y="352"/>
                  </a:lnTo>
                  <a:lnTo>
                    <a:pt x="126" y="346"/>
                  </a:lnTo>
                  <a:lnTo>
                    <a:pt x="122" y="338"/>
                  </a:lnTo>
                  <a:lnTo>
                    <a:pt x="122" y="328"/>
                  </a:lnTo>
                  <a:lnTo>
                    <a:pt x="122" y="320"/>
                  </a:lnTo>
                  <a:lnTo>
                    <a:pt x="122" y="320"/>
                  </a:lnTo>
                  <a:lnTo>
                    <a:pt x="126" y="312"/>
                  </a:lnTo>
                  <a:lnTo>
                    <a:pt x="132" y="306"/>
                  </a:lnTo>
                  <a:lnTo>
                    <a:pt x="140" y="302"/>
                  </a:lnTo>
                  <a:lnTo>
                    <a:pt x="148" y="300"/>
                  </a:lnTo>
                  <a:lnTo>
                    <a:pt x="318" y="280"/>
                  </a:lnTo>
                  <a:lnTo>
                    <a:pt x="388" y="124"/>
                  </a:lnTo>
                  <a:lnTo>
                    <a:pt x="388" y="124"/>
                  </a:lnTo>
                  <a:lnTo>
                    <a:pt x="394" y="118"/>
                  </a:lnTo>
                  <a:lnTo>
                    <a:pt x="400" y="112"/>
                  </a:lnTo>
                  <a:lnTo>
                    <a:pt x="408" y="108"/>
                  </a:lnTo>
                  <a:lnTo>
                    <a:pt x="416" y="106"/>
                  </a:lnTo>
                  <a:lnTo>
                    <a:pt x="416" y="106"/>
                  </a:lnTo>
                  <a:lnTo>
                    <a:pt x="426" y="108"/>
                  </a:lnTo>
                  <a:lnTo>
                    <a:pt x="434" y="112"/>
                  </a:lnTo>
                  <a:lnTo>
                    <a:pt x="440" y="118"/>
                  </a:lnTo>
                  <a:lnTo>
                    <a:pt x="444" y="124"/>
                  </a:lnTo>
                  <a:lnTo>
                    <a:pt x="444"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 name="Rectangle 1"/>
          <p:cNvSpPr/>
          <p:nvPr/>
        </p:nvSpPr>
        <p:spPr>
          <a:xfrm>
            <a:off x="539552" y="6237312"/>
            <a:ext cx="100811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pied de page 1"/>
          <p:cNvSpPr txBox="1">
            <a:spLocks/>
          </p:cNvSpPr>
          <p:nvPr/>
        </p:nvSpPr>
        <p:spPr>
          <a:xfrm>
            <a:off x="454089" y="64489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Tree>
    <p:extLst>
      <p:ext uri="{BB962C8B-B14F-4D97-AF65-F5344CB8AC3E}">
        <p14:creationId xmlns:p14="http://schemas.microsoft.com/office/powerpoint/2010/main" val="1533462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34351" y="933450"/>
            <a:ext cx="771525"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4"/>
          </p:nvPr>
        </p:nvSpPr>
        <p:spPr>
          <a:xfrm>
            <a:off x="233364" y="2570779"/>
            <a:ext cx="8288337" cy="2639397"/>
          </a:xfrm>
        </p:spPr>
        <p:txBody>
          <a:bodyPr numCol="2" spcCol="360000"/>
          <a:lstStyle/>
          <a:p>
            <a:pPr algn="just"/>
            <a:r>
              <a:rPr lang="fr-FR" sz="1100">
                <a:solidFill>
                  <a:schemeClr val="accent1"/>
                </a:solidFill>
                <a:sym typeface="Wingdings"/>
              </a:rPr>
              <a:t> </a:t>
            </a:r>
            <a:r>
              <a:rPr lang="fr-FR" sz="1100" b="1">
                <a:solidFill>
                  <a:schemeClr val="accent1"/>
                </a:solidFill>
              </a:rPr>
              <a:t>EN AMONT DU RECUEIL</a:t>
            </a:r>
          </a:p>
          <a:p>
            <a:pPr marL="288000" lvl="1" algn="just">
              <a:lnSpc>
                <a:spcPct val="110000"/>
              </a:lnSpc>
              <a:buFont typeface="Arial" panose="020B0604020202020204" pitchFamily="34" charset="0"/>
              <a:buChar char="•"/>
            </a:pPr>
            <a:r>
              <a:rPr lang="fr-FR" sz="1100" b="1">
                <a:solidFill>
                  <a:schemeClr val="bg2"/>
                </a:solidFill>
              </a:rPr>
              <a:t>Echantillon :</a:t>
            </a:r>
            <a:r>
              <a:rPr lang="fr-FR" sz="1100">
                <a:solidFill>
                  <a:schemeClr val="bg2"/>
                </a:solidFill>
              </a:rPr>
              <a:t> structure et représentativité</a:t>
            </a:r>
          </a:p>
          <a:p>
            <a:pPr marL="288000" lvl="1" algn="just">
              <a:lnSpc>
                <a:spcPct val="110000"/>
              </a:lnSpc>
              <a:buFont typeface="Arial" panose="020B0604020202020204" pitchFamily="34" charset="0"/>
              <a:buChar char="•"/>
            </a:pPr>
            <a:r>
              <a:rPr lang="fr-FR" sz="1100" b="1">
                <a:solidFill>
                  <a:schemeClr val="bg2"/>
                </a:solidFill>
              </a:rPr>
              <a:t>Questionnaire :</a:t>
            </a:r>
            <a:r>
              <a:rPr lang="fr-FR" sz="1100">
                <a:solidFill>
                  <a:schemeClr val="bg2"/>
                </a:solidFill>
              </a:rPr>
              <a:t> le questionnaire est rédigé en suivant un process de rédaction comprenant 12 standards obligatoires. Il est relu et validé par un niveau senior puis envoyé au client pour validation finale. La programmation (ou script du questionnaire) est testée par au moins 2 personnes puis validée.</a:t>
            </a:r>
          </a:p>
          <a:p>
            <a:pPr marL="182562" lvl="1"/>
            <a:endParaRPr lang="fr-FR" sz="1000"/>
          </a:p>
          <a:p>
            <a:pPr algn="just">
              <a:buFont typeface="Wingdings"/>
              <a:buChar char="þ"/>
            </a:pPr>
            <a:r>
              <a:rPr lang="fr-FR" sz="1100" b="1">
                <a:solidFill>
                  <a:schemeClr val="accent1"/>
                </a:solidFill>
              </a:rPr>
              <a:t>LORS DU RECUEIL</a:t>
            </a:r>
          </a:p>
          <a:p>
            <a:pPr algn="just"/>
            <a:r>
              <a:rPr lang="fr-FR" sz="1100" b="1">
                <a:solidFill>
                  <a:schemeClr val="bg2"/>
                </a:solidFill>
              </a:rPr>
              <a:t>Echantillonnage : </a:t>
            </a:r>
            <a:r>
              <a:rPr lang="fr-FR" sz="1100">
                <a:solidFill>
                  <a:schemeClr val="bg2"/>
                </a:solidFill>
              </a:rPr>
              <a:t>Ipsos impose des règles d’exploitation très strictes de ses bases de tirages afin de maximiser le caractère aléatoire de la sélection de l’échantillon: tirage aléatoire, taux de sollicitation, taux de participation, abandon en cours, hors cible…</a:t>
            </a:r>
          </a:p>
          <a:p>
            <a:pPr algn="just"/>
            <a:r>
              <a:rPr lang="fr-FR" sz="1100" b="1">
                <a:solidFill>
                  <a:schemeClr val="bg2"/>
                </a:solidFill>
              </a:rPr>
              <a:t>Suivi du terrain :</a:t>
            </a:r>
            <a:r>
              <a:rPr lang="fr-FR" sz="1100">
                <a:solidFill>
                  <a:schemeClr val="bg2"/>
                </a:solidFill>
              </a:rPr>
              <a:t> La collecte est suivie et contrôlée (lien exclusif ou contrôle de l’adresse IP, pénétration, durée d’interview, cohérence des réponses, suivi du comportement du panéliste, taux de participation, nombre de relances,…). </a:t>
            </a:r>
          </a:p>
          <a:p>
            <a:pPr marL="457200" lvl="1"/>
            <a:endParaRPr lang="fr-FR" sz="1000"/>
          </a:p>
          <a:p>
            <a:pPr algn="just"/>
            <a:r>
              <a:rPr lang="fr-FR" sz="1100">
                <a:solidFill>
                  <a:schemeClr val="accent1"/>
                </a:solidFill>
                <a:sym typeface="Wingdings"/>
              </a:rPr>
              <a:t> </a:t>
            </a:r>
            <a:r>
              <a:rPr lang="fr-FR" sz="1100" b="1">
                <a:solidFill>
                  <a:schemeClr val="accent1"/>
                </a:solidFill>
              </a:rPr>
              <a:t>EN AVAL DU RECUEIL</a:t>
            </a:r>
          </a:p>
          <a:p>
            <a:pPr marL="288000" lvl="1" indent="-171450" algn="just">
              <a:lnSpc>
                <a:spcPct val="110000"/>
              </a:lnSpc>
              <a:buFont typeface="Arial" panose="020B0604020202020204" pitchFamily="34" charset="0"/>
              <a:buChar char="•"/>
            </a:pPr>
            <a:r>
              <a:rPr lang="fr-FR" sz="1100">
                <a:solidFill>
                  <a:schemeClr val="bg2"/>
                </a:solidFill>
              </a:rPr>
              <a:t>Les résultats sont analysés en respectant les méthodes d’analyses statistiques (intervalle de confiance versus taille d’échantillon, tests de significativité). Les premiers résultats sont systématiquement contrôlés versus les résultats bruts issus de la collecte. La cohérence des résultats est aussi contrôlée (notamment les résultats observés versus les sources de comparaison en notre possession).</a:t>
            </a:r>
          </a:p>
          <a:p>
            <a:pPr marL="288000" lvl="1" indent="-171450" algn="just">
              <a:lnSpc>
                <a:spcPct val="110000"/>
              </a:lnSpc>
              <a:buFont typeface="Arial" panose="020B0604020202020204" pitchFamily="34" charset="0"/>
              <a:buChar char="•"/>
            </a:pPr>
            <a:r>
              <a:rPr lang="fr-FR" sz="1100">
                <a:solidFill>
                  <a:schemeClr val="bg2"/>
                </a:solidFill>
              </a:rPr>
              <a:t>Dans le cas d’une pondération de l’échantillon (méthode de calage sur marges), celle-ci est contrôlée par les équipes de traitement (DP) puis validée par les équipes études.</a:t>
            </a:r>
          </a:p>
        </p:txBody>
      </p:sp>
      <p:sp>
        <p:nvSpPr>
          <p:cNvPr id="4" name="Titre 3"/>
          <p:cNvSpPr>
            <a:spLocks noGrp="1"/>
          </p:cNvSpPr>
          <p:nvPr>
            <p:ph type="title"/>
          </p:nvPr>
        </p:nvSpPr>
        <p:spPr>
          <a:xfrm>
            <a:off x="234001" y="1500718"/>
            <a:ext cx="8654595" cy="387798"/>
          </a:xfrm>
        </p:spPr>
        <p:txBody>
          <a:bodyPr/>
          <a:lstStyle/>
          <a:p>
            <a:r>
              <a:rPr lang="fr-FR" sz="2800"/>
              <a:t>Études auto-administrées online</a:t>
            </a:r>
          </a:p>
        </p:txBody>
      </p:sp>
      <p:sp>
        <p:nvSpPr>
          <p:cNvPr id="10" name="Espace réservé du texte 9"/>
          <p:cNvSpPr>
            <a:spLocks noGrp="1"/>
          </p:cNvSpPr>
          <p:nvPr>
            <p:ph type="body" sz="quarter" idx="13"/>
          </p:nvPr>
        </p:nvSpPr>
        <p:spPr/>
        <p:txBody>
          <a:bodyPr anchor="b">
            <a:normAutofit/>
          </a:bodyPr>
          <a:lstStyle/>
          <a:p>
            <a:r>
              <a:rPr lang="fr-FR" sz="1800"/>
              <a:t>Fiabilité des résultats :</a:t>
            </a:r>
          </a:p>
        </p:txBody>
      </p:sp>
      <p:sp>
        <p:nvSpPr>
          <p:cNvPr id="53" name="Freeform 6"/>
          <p:cNvSpPr>
            <a:spLocks noChangeAspect="1"/>
          </p:cNvSpPr>
          <p:nvPr/>
        </p:nvSpPr>
        <p:spPr bwMode="auto">
          <a:xfrm>
            <a:off x="8374752" y="1029836"/>
            <a:ext cx="517116" cy="518399"/>
          </a:xfrm>
          <a:custGeom>
            <a:avLst/>
            <a:gdLst>
              <a:gd name="T0" fmla="*/ 477 w 538"/>
              <a:gd name="T1" fmla="*/ 2 h 539"/>
              <a:gd name="T2" fmla="*/ 389 w 538"/>
              <a:gd name="T3" fmla="*/ 50 h 539"/>
              <a:gd name="T4" fmla="*/ 204 w 538"/>
              <a:gd name="T5" fmla="*/ 341 h 539"/>
              <a:gd name="T6" fmla="*/ 154 w 538"/>
              <a:gd name="T7" fmla="*/ 240 h 539"/>
              <a:gd name="T8" fmla="*/ 19 w 538"/>
              <a:gd name="T9" fmla="*/ 296 h 539"/>
              <a:gd name="T10" fmla="*/ 125 w 538"/>
              <a:gd name="T11" fmla="*/ 526 h 539"/>
              <a:gd name="T12" fmla="*/ 153 w 538"/>
              <a:gd name="T13" fmla="*/ 539 h 539"/>
              <a:gd name="T14" fmla="*/ 200 w 538"/>
              <a:gd name="T15" fmla="*/ 529 h 539"/>
              <a:gd name="T16" fmla="*/ 244 w 538"/>
              <a:gd name="T17" fmla="*/ 504 h 539"/>
              <a:gd name="T18" fmla="*/ 262 w 538"/>
              <a:gd name="T19" fmla="*/ 479 h 539"/>
              <a:gd name="T20" fmla="*/ 516 w 538"/>
              <a:gd name="T21" fmla="*/ 29 h 539"/>
              <a:gd name="T22" fmla="*/ 477 w 538"/>
              <a:gd name="T23"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539">
                <a:moveTo>
                  <a:pt x="477" y="2"/>
                </a:moveTo>
                <a:cubicBezTo>
                  <a:pt x="444" y="7"/>
                  <a:pt x="410" y="23"/>
                  <a:pt x="389" y="50"/>
                </a:cubicBezTo>
                <a:cubicBezTo>
                  <a:pt x="317" y="140"/>
                  <a:pt x="256" y="238"/>
                  <a:pt x="204" y="341"/>
                </a:cubicBezTo>
                <a:cubicBezTo>
                  <a:pt x="189" y="307"/>
                  <a:pt x="172" y="273"/>
                  <a:pt x="154" y="240"/>
                </a:cubicBezTo>
                <a:cubicBezTo>
                  <a:pt x="132" y="201"/>
                  <a:pt x="0" y="262"/>
                  <a:pt x="19" y="296"/>
                </a:cubicBezTo>
                <a:cubicBezTo>
                  <a:pt x="59" y="370"/>
                  <a:pt x="94" y="447"/>
                  <a:pt x="125" y="526"/>
                </a:cubicBezTo>
                <a:cubicBezTo>
                  <a:pt x="129" y="537"/>
                  <a:pt x="142" y="539"/>
                  <a:pt x="153" y="539"/>
                </a:cubicBezTo>
                <a:cubicBezTo>
                  <a:pt x="169" y="539"/>
                  <a:pt x="185" y="534"/>
                  <a:pt x="200" y="529"/>
                </a:cubicBezTo>
                <a:cubicBezTo>
                  <a:pt x="216" y="523"/>
                  <a:pt x="231" y="515"/>
                  <a:pt x="244" y="504"/>
                </a:cubicBezTo>
                <a:cubicBezTo>
                  <a:pt x="252" y="497"/>
                  <a:pt x="259" y="488"/>
                  <a:pt x="262" y="479"/>
                </a:cubicBezTo>
                <a:cubicBezTo>
                  <a:pt x="324" y="317"/>
                  <a:pt x="409" y="165"/>
                  <a:pt x="516" y="29"/>
                </a:cubicBezTo>
                <a:cubicBezTo>
                  <a:pt x="538" y="2"/>
                  <a:pt x="491" y="0"/>
                  <a:pt x="477"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Titre 3"/>
          <p:cNvSpPr txBox="1">
            <a:spLocks/>
          </p:cNvSpPr>
          <p:nvPr/>
        </p:nvSpPr>
        <p:spPr>
          <a:xfrm>
            <a:off x="233364" y="2092141"/>
            <a:ext cx="8654595" cy="332399"/>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pPr algn="just"/>
            <a:r>
              <a:rPr lang="fr-FR" sz="1200" dirty="0"/>
              <a:t>La fiabilité globale d’une enquête est le résultat du contrôle de toutes les composantes d’erreurs, c’est pourquoi Ipsos impose des contrôles et des procédures strictes à toutes les phases des études.</a:t>
            </a:r>
          </a:p>
        </p:txBody>
      </p:sp>
      <p:sp>
        <p:nvSpPr>
          <p:cNvPr id="2" name="Rectangle 1"/>
          <p:cNvSpPr/>
          <p:nvPr/>
        </p:nvSpPr>
        <p:spPr>
          <a:xfrm>
            <a:off x="539552" y="6237312"/>
            <a:ext cx="936104"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pied de page 1"/>
          <p:cNvSpPr txBox="1">
            <a:spLocks/>
          </p:cNvSpPr>
          <p:nvPr/>
        </p:nvSpPr>
        <p:spPr>
          <a:xfrm>
            <a:off x="454089" y="64489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Tree>
    <p:extLst>
      <p:ext uri="{BB962C8B-B14F-4D97-AF65-F5344CB8AC3E}">
        <p14:creationId xmlns:p14="http://schemas.microsoft.com/office/powerpoint/2010/main" val="1953528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3" y="1087840"/>
            <a:ext cx="8654595" cy="461548"/>
          </a:xfrm>
        </p:spPr>
        <p:txBody>
          <a:bodyPr/>
          <a:lstStyle/>
          <a:p>
            <a:r>
              <a:rPr lang="fr-FR" noProof="0" dirty="0"/>
              <a:t>Feuille de calcul </a:t>
            </a:r>
          </a:p>
        </p:txBody>
      </p:sp>
      <p:sp>
        <p:nvSpPr>
          <p:cNvPr id="3" name="Espace réservé du texte 2"/>
          <p:cNvSpPr>
            <a:spLocks noGrp="1"/>
          </p:cNvSpPr>
          <p:nvPr>
            <p:ph type="body" sz="quarter" idx="13"/>
          </p:nvPr>
        </p:nvSpPr>
        <p:spPr>
          <a:xfrm>
            <a:off x="179512" y="692696"/>
            <a:ext cx="6710396" cy="442661"/>
          </a:xfrm>
        </p:spPr>
        <p:txBody>
          <a:bodyPr/>
          <a:lstStyle/>
          <a:p>
            <a:r>
              <a:rPr lang="fr-FR" noProof="0" dirty="0"/>
              <a:t>Fiabilité des résultats</a:t>
            </a:r>
          </a:p>
        </p:txBody>
      </p:sp>
      <p:sp>
        <p:nvSpPr>
          <p:cNvPr id="12" name="Rectangle 11"/>
          <p:cNvSpPr>
            <a:spLocks noChangeArrowheads="1"/>
          </p:cNvSpPr>
          <p:nvPr>
            <p:custDataLst>
              <p:tags r:id="rId1"/>
            </p:custDataLst>
          </p:nvPr>
        </p:nvSpPr>
        <p:spPr bwMode="auto">
          <a:xfrm>
            <a:off x="88653" y="1637011"/>
            <a:ext cx="1079897" cy="161925"/>
          </a:xfrm>
          <a:prstGeom prst="rect">
            <a:avLst/>
          </a:prstGeom>
          <a:solidFill>
            <a:schemeClr val="accent2">
              <a:lumMod val="75000"/>
            </a:schemeClr>
          </a:solidFill>
          <a:ln w="9525">
            <a:noFill/>
            <a:miter lim="800000"/>
            <a:headEnd/>
            <a:tailEnd/>
          </a:ln>
        </p:spPr>
        <p:txBody>
          <a:bodyPr lIns="69021" tIns="34511" rIns="69021" bIns="34511" anchor="ctr"/>
          <a:lstStyle/>
          <a:p>
            <a:pPr eaLnBrk="0" hangingPunct="0">
              <a:lnSpc>
                <a:spcPct val="80000"/>
              </a:lnSpc>
              <a:buClr>
                <a:srgbClr val="7B7BAD"/>
              </a:buClr>
              <a:buSzPct val="120000"/>
              <a:tabLst>
                <a:tab pos="814388" algn="l"/>
                <a:tab pos="5529263" algn="r"/>
              </a:tabLst>
              <a:defRPr/>
            </a:pPr>
            <a:r>
              <a:rPr lang="fr-FR" sz="900" b="1" dirty="0">
                <a:solidFill>
                  <a:schemeClr val="bg1"/>
                </a:solidFill>
                <a:latin typeface="Helvetica" pitchFamily="34" charset="0"/>
                <a:cs typeface="Arial" charset="0"/>
              </a:rPr>
              <a:t>Table de Gauss</a:t>
            </a:r>
          </a:p>
        </p:txBody>
      </p:sp>
      <p:sp>
        <p:nvSpPr>
          <p:cNvPr id="13" name="Rectangle 7"/>
          <p:cNvSpPr>
            <a:spLocks noChangeArrowheads="1"/>
          </p:cNvSpPr>
          <p:nvPr/>
        </p:nvSpPr>
        <p:spPr bwMode="auto">
          <a:xfrm>
            <a:off x="1526109" y="5405737"/>
            <a:ext cx="3137077" cy="126958"/>
          </a:xfrm>
          <a:prstGeom prst="rect">
            <a:avLst/>
          </a:prstGeom>
          <a:solidFill>
            <a:schemeClr val="bg1"/>
          </a:solidFill>
          <a:ln w="9525">
            <a:noFill/>
            <a:miter lim="800000"/>
            <a:headEnd/>
            <a:tailEnd/>
          </a:ln>
        </p:spPr>
        <p:txBody>
          <a:bodyPr wrap="none" lIns="0" tIns="0" rIns="0" bIns="0">
            <a:spAutoFit/>
          </a:bodyPr>
          <a:lstStyle/>
          <a:p>
            <a:pPr defTabSz="576263" eaLnBrk="0" hangingPunct="0">
              <a:defRPr/>
            </a:pPr>
            <a:r>
              <a:rPr lang="fr-FR" sz="825" dirty="0">
                <a:solidFill>
                  <a:srgbClr val="333333"/>
                </a:solidFill>
                <a:latin typeface="Helvetica" pitchFamily="34" charset="0"/>
                <a:cs typeface="Arial" charset="0"/>
              </a:rPr>
              <a:t>Cette table de Gauss est construite à partir de la formule suivante </a:t>
            </a:r>
            <a:r>
              <a:rPr lang="fr-FR" sz="750" dirty="0">
                <a:solidFill>
                  <a:srgbClr val="333333"/>
                </a:solidFill>
                <a:latin typeface="Helvetica" pitchFamily="34" charset="0"/>
                <a:cs typeface="Arial" charset="0"/>
              </a:rPr>
              <a:t>:</a:t>
            </a:r>
          </a:p>
        </p:txBody>
      </p:sp>
      <p:sp>
        <p:nvSpPr>
          <p:cNvPr id="14" name="Rectangle 11"/>
          <p:cNvSpPr>
            <a:spLocks noChangeArrowheads="1"/>
          </p:cNvSpPr>
          <p:nvPr/>
        </p:nvSpPr>
        <p:spPr bwMode="auto">
          <a:xfrm>
            <a:off x="1443289" y="5529614"/>
            <a:ext cx="2741456" cy="230832"/>
          </a:xfrm>
          <a:prstGeom prst="rect">
            <a:avLst/>
          </a:prstGeom>
          <a:solidFill>
            <a:schemeClr val="bg1"/>
          </a:solidFill>
          <a:ln w="9525">
            <a:noFill/>
            <a:miter lim="800000"/>
            <a:headEnd/>
            <a:tailEnd/>
          </a:ln>
        </p:spPr>
        <p:txBody>
          <a:bodyPr wrap="none" lIns="0" tIns="0" rIns="0" bIns="0">
            <a:spAutoFit/>
          </a:bodyPr>
          <a:lstStyle/>
          <a:p>
            <a:pPr marL="109538" indent="-109538" defTabSz="576263" eaLnBrk="0" hangingPunct="0">
              <a:lnSpc>
                <a:spcPts val="900"/>
              </a:lnSpc>
              <a:buFontTx/>
              <a:buChar char="•"/>
              <a:tabLst>
                <a:tab pos="109538" algn="l"/>
              </a:tabLst>
              <a:defRPr/>
            </a:pPr>
            <a:r>
              <a:rPr lang="fr-FR" sz="825" dirty="0">
                <a:solidFill>
                  <a:srgbClr val="333333"/>
                </a:solidFill>
                <a:latin typeface="Helvetica" pitchFamily="34" charset="0"/>
                <a:cs typeface="Arial" charset="0"/>
              </a:rPr>
              <a:t>P étant le pourcentage de réponses à la question testée</a:t>
            </a:r>
          </a:p>
          <a:p>
            <a:pPr marL="109538" indent="-109538" defTabSz="576263" eaLnBrk="0" hangingPunct="0">
              <a:lnSpc>
                <a:spcPts val="900"/>
              </a:lnSpc>
              <a:buFontTx/>
              <a:buChar char="•"/>
              <a:tabLst>
                <a:tab pos="109538" algn="l"/>
              </a:tabLst>
              <a:defRPr/>
            </a:pPr>
            <a:r>
              <a:rPr lang="fr-FR" sz="825" dirty="0">
                <a:solidFill>
                  <a:srgbClr val="333333"/>
                </a:solidFill>
                <a:latin typeface="Helvetica" pitchFamily="34" charset="0"/>
                <a:cs typeface="Arial" charset="0"/>
              </a:rPr>
              <a:t>N étant le nombre d’interviews réalisées</a:t>
            </a:r>
          </a:p>
        </p:txBody>
      </p:sp>
      <p:grpSp>
        <p:nvGrpSpPr>
          <p:cNvPr id="15" name="Group 13"/>
          <p:cNvGrpSpPr>
            <a:grpSpLocks/>
          </p:cNvGrpSpPr>
          <p:nvPr/>
        </p:nvGrpSpPr>
        <p:grpSpPr bwMode="auto">
          <a:xfrm>
            <a:off x="4658457" y="5328403"/>
            <a:ext cx="1088231" cy="295101"/>
            <a:chOff x="4960" y="4198"/>
            <a:chExt cx="1105" cy="289"/>
          </a:xfrm>
          <a:solidFill>
            <a:schemeClr val="bg1"/>
          </a:solidFill>
        </p:grpSpPr>
        <p:sp>
          <p:nvSpPr>
            <p:cNvPr id="16" name="Rectangle 14"/>
            <p:cNvSpPr>
              <a:spLocks noChangeArrowheads="1"/>
            </p:cNvSpPr>
            <p:nvPr/>
          </p:nvSpPr>
          <p:spPr bwMode="auto">
            <a:xfrm>
              <a:off x="5619" y="4269"/>
              <a:ext cx="376"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8350" eaLnBrk="0" hangingPunct="0">
                <a:defRPr>
                  <a:solidFill>
                    <a:schemeClr val="tx1"/>
                  </a:solidFill>
                  <a:latin typeface="Calibri" pitchFamily="34" charset="0"/>
                  <a:cs typeface="Arial" pitchFamily="34" charset="0"/>
                </a:defRPr>
              </a:lvl1pPr>
              <a:lvl2pPr marL="742950" indent="-285750" defTabSz="768350" eaLnBrk="0" hangingPunct="0">
                <a:defRPr>
                  <a:solidFill>
                    <a:schemeClr val="tx1"/>
                  </a:solidFill>
                  <a:latin typeface="Calibri" pitchFamily="34" charset="0"/>
                  <a:cs typeface="Arial" pitchFamily="34" charset="0"/>
                </a:defRPr>
              </a:lvl2pPr>
              <a:lvl3pPr marL="1143000" indent="-228600" defTabSz="768350" eaLnBrk="0" hangingPunct="0">
                <a:defRPr>
                  <a:solidFill>
                    <a:schemeClr val="tx1"/>
                  </a:solidFill>
                  <a:latin typeface="Calibri" pitchFamily="34" charset="0"/>
                  <a:cs typeface="Arial" pitchFamily="34" charset="0"/>
                </a:defRPr>
              </a:lvl3pPr>
              <a:lvl4pPr marL="1600200" indent="-228600" defTabSz="768350" eaLnBrk="0" hangingPunct="0">
                <a:defRPr>
                  <a:solidFill>
                    <a:schemeClr val="tx1"/>
                  </a:solidFill>
                  <a:latin typeface="Calibri" pitchFamily="34" charset="0"/>
                  <a:cs typeface="Arial" pitchFamily="34" charset="0"/>
                </a:defRPr>
              </a:lvl4pPr>
              <a:lvl5pPr marL="2057400" indent="-228600" defTabSz="768350" eaLnBrk="0" hangingPunct="0">
                <a:defRPr>
                  <a:solidFill>
                    <a:schemeClr val="tx1"/>
                  </a:solidFill>
                  <a:latin typeface="Calibri" pitchFamily="34" charset="0"/>
                  <a:cs typeface="Arial" pitchFamily="34" charset="0"/>
                </a:defRPr>
              </a:lvl5pPr>
              <a:lvl6pPr marL="2514600" indent="-228600" defTabSz="7683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7683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7683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768350" eaLnBrk="0" fontAlgn="base" hangingPunct="0">
                <a:spcBef>
                  <a:spcPct val="0"/>
                </a:spcBef>
                <a:spcAft>
                  <a:spcPct val="0"/>
                </a:spcAft>
                <a:defRPr>
                  <a:solidFill>
                    <a:schemeClr val="tx1"/>
                  </a:solidFill>
                  <a:latin typeface="Calibri" pitchFamily="34" charset="0"/>
                  <a:cs typeface="Arial" pitchFamily="34" charset="0"/>
                </a:defRPr>
              </a:lvl9pPr>
            </a:lstStyle>
            <a:p>
              <a:r>
                <a:rPr lang="fr-FR" altLang="fr-FR" sz="600" dirty="0">
                  <a:solidFill>
                    <a:srgbClr val="333333"/>
                  </a:solidFill>
                </a:rPr>
                <a:t> P  (100 – P)</a:t>
              </a:r>
            </a:p>
          </p:txBody>
        </p:sp>
        <p:sp>
          <p:nvSpPr>
            <p:cNvPr id="17" name="Rectangle 15"/>
            <p:cNvSpPr>
              <a:spLocks noChangeArrowheads="1"/>
            </p:cNvSpPr>
            <p:nvPr/>
          </p:nvSpPr>
          <p:spPr bwMode="auto">
            <a:xfrm>
              <a:off x="5640" y="4357"/>
              <a:ext cx="418" cy="5"/>
            </a:xfrm>
            <a:prstGeom prst="rect">
              <a:avLst/>
            </a:prstGeom>
            <a:grpFill/>
            <a:ln w="9525">
              <a:solidFill>
                <a:srgbClr val="333333"/>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fr-FR" altLang="fr-FR" sz="1350"/>
            </a:p>
          </p:txBody>
        </p:sp>
        <p:sp>
          <p:nvSpPr>
            <p:cNvPr id="18" name="Rectangle 16"/>
            <p:cNvSpPr>
              <a:spLocks noChangeArrowheads="1"/>
            </p:cNvSpPr>
            <p:nvPr/>
          </p:nvSpPr>
          <p:spPr bwMode="auto">
            <a:xfrm>
              <a:off x="4960" y="4289"/>
              <a:ext cx="493"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8350" eaLnBrk="0" hangingPunct="0">
                <a:defRPr>
                  <a:solidFill>
                    <a:schemeClr val="tx1"/>
                  </a:solidFill>
                  <a:latin typeface="Calibri" pitchFamily="34" charset="0"/>
                  <a:cs typeface="Arial" pitchFamily="34" charset="0"/>
                </a:defRPr>
              </a:lvl1pPr>
              <a:lvl2pPr marL="742950" indent="-285750" defTabSz="768350" eaLnBrk="0" hangingPunct="0">
                <a:defRPr>
                  <a:solidFill>
                    <a:schemeClr val="tx1"/>
                  </a:solidFill>
                  <a:latin typeface="Calibri" pitchFamily="34" charset="0"/>
                  <a:cs typeface="Arial" pitchFamily="34" charset="0"/>
                </a:defRPr>
              </a:lvl2pPr>
              <a:lvl3pPr marL="1143000" indent="-228600" defTabSz="768350" eaLnBrk="0" hangingPunct="0">
                <a:defRPr>
                  <a:solidFill>
                    <a:schemeClr val="tx1"/>
                  </a:solidFill>
                  <a:latin typeface="Calibri" pitchFamily="34" charset="0"/>
                  <a:cs typeface="Arial" pitchFamily="34" charset="0"/>
                </a:defRPr>
              </a:lvl3pPr>
              <a:lvl4pPr marL="1600200" indent="-228600" defTabSz="768350" eaLnBrk="0" hangingPunct="0">
                <a:defRPr>
                  <a:solidFill>
                    <a:schemeClr val="tx1"/>
                  </a:solidFill>
                  <a:latin typeface="Calibri" pitchFamily="34" charset="0"/>
                  <a:cs typeface="Arial" pitchFamily="34" charset="0"/>
                </a:defRPr>
              </a:lvl4pPr>
              <a:lvl5pPr marL="2057400" indent="-228600" defTabSz="768350" eaLnBrk="0" hangingPunct="0">
                <a:defRPr>
                  <a:solidFill>
                    <a:schemeClr val="tx1"/>
                  </a:solidFill>
                  <a:latin typeface="Calibri" pitchFamily="34" charset="0"/>
                  <a:cs typeface="Arial" pitchFamily="34" charset="0"/>
                </a:defRPr>
              </a:lvl5pPr>
              <a:lvl6pPr marL="2514600" indent="-228600" defTabSz="7683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7683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7683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768350" eaLnBrk="0" fontAlgn="base" hangingPunct="0">
                <a:spcBef>
                  <a:spcPct val="0"/>
                </a:spcBef>
                <a:spcAft>
                  <a:spcPct val="0"/>
                </a:spcAft>
                <a:defRPr>
                  <a:solidFill>
                    <a:schemeClr val="tx1"/>
                  </a:solidFill>
                  <a:latin typeface="Calibri" pitchFamily="34" charset="0"/>
                  <a:cs typeface="Arial" pitchFamily="34" charset="0"/>
                </a:defRPr>
              </a:lvl9pPr>
            </a:lstStyle>
            <a:p>
              <a:r>
                <a:rPr lang="fr-FR" altLang="fr-FR" sz="600">
                  <a:solidFill>
                    <a:srgbClr val="333333"/>
                  </a:solidFill>
                </a:rPr>
                <a:t>Erreur =    2       </a:t>
              </a:r>
            </a:p>
          </p:txBody>
        </p:sp>
        <p:grpSp>
          <p:nvGrpSpPr>
            <p:cNvPr id="19" name="Group 17"/>
            <p:cNvGrpSpPr>
              <a:grpSpLocks/>
            </p:cNvGrpSpPr>
            <p:nvPr/>
          </p:nvGrpSpPr>
          <p:grpSpPr bwMode="auto">
            <a:xfrm>
              <a:off x="5504" y="4198"/>
              <a:ext cx="561" cy="272"/>
              <a:chOff x="3120" y="3673"/>
              <a:chExt cx="576" cy="299"/>
            </a:xfrm>
            <a:grpFill/>
          </p:grpSpPr>
          <p:sp>
            <p:nvSpPr>
              <p:cNvPr id="21" name="Line 18"/>
              <p:cNvSpPr>
                <a:spLocks noChangeShapeType="1"/>
              </p:cNvSpPr>
              <p:nvPr/>
            </p:nvSpPr>
            <p:spPr bwMode="auto">
              <a:xfrm>
                <a:off x="3120" y="3772"/>
                <a:ext cx="58" cy="200"/>
              </a:xfrm>
              <a:prstGeom prst="line">
                <a:avLst/>
              </a:prstGeom>
              <a:grpFill/>
              <a:ln w="9525">
                <a:solidFill>
                  <a:srgbClr val="333333"/>
                </a:solidFill>
                <a:round/>
                <a:headEnd/>
                <a:tailEnd/>
              </a:ln>
              <a:extLst/>
            </p:spPr>
            <p:txBody>
              <a:bodyPr/>
              <a:lstStyle/>
              <a:p>
                <a:endParaRPr lang="fr-FR" sz="1350"/>
              </a:p>
            </p:txBody>
          </p:sp>
          <p:sp>
            <p:nvSpPr>
              <p:cNvPr id="22" name="Line 19"/>
              <p:cNvSpPr>
                <a:spLocks noChangeShapeType="1"/>
              </p:cNvSpPr>
              <p:nvPr/>
            </p:nvSpPr>
            <p:spPr bwMode="auto">
              <a:xfrm flipV="1">
                <a:off x="3178" y="3673"/>
                <a:ext cx="57" cy="299"/>
              </a:xfrm>
              <a:prstGeom prst="line">
                <a:avLst/>
              </a:prstGeom>
              <a:grpFill/>
              <a:ln w="9525">
                <a:solidFill>
                  <a:srgbClr val="333333"/>
                </a:solidFill>
                <a:round/>
                <a:headEnd/>
                <a:tailEnd/>
              </a:ln>
              <a:extLst/>
            </p:spPr>
            <p:txBody>
              <a:bodyPr/>
              <a:lstStyle/>
              <a:p>
                <a:endParaRPr lang="fr-FR" sz="1350"/>
              </a:p>
            </p:txBody>
          </p:sp>
          <p:sp>
            <p:nvSpPr>
              <p:cNvPr id="23" name="Line 20"/>
              <p:cNvSpPr>
                <a:spLocks noChangeShapeType="1"/>
              </p:cNvSpPr>
              <p:nvPr/>
            </p:nvSpPr>
            <p:spPr bwMode="auto">
              <a:xfrm>
                <a:off x="3235" y="3673"/>
                <a:ext cx="461" cy="1"/>
              </a:xfrm>
              <a:prstGeom prst="line">
                <a:avLst/>
              </a:prstGeom>
              <a:grpFill/>
              <a:ln w="9525">
                <a:solidFill>
                  <a:srgbClr val="333333"/>
                </a:solidFill>
                <a:round/>
                <a:headEnd/>
                <a:tailEnd/>
              </a:ln>
              <a:extLst/>
            </p:spPr>
            <p:txBody>
              <a:bodyPr/>
              <a:lstStyle/>
              <a:p>
                <a:endParaRPr lang="fr-FR" sz="1350"/>
              </a:p>
            </p:txBody>
          </p:sp>
        </p:grpSp>
        <p:sp>
          <p:nvSpPr>
            <p:cNvPr id="20" name="Rectangle 21"/>
            <p:cNvSpPr>
              <a:spLocks noChangeArrowheads="1"/>
            </p:cNvSpPr>
            <p:nvPr/>
          </p:nvSpPr>
          <p:spPr bwMode="auto">
            <a:xfrm>
              <a:off x="5815" y="4397"/>
              <a:ext cx="50"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8350" eaLnBrk="0" hangingPunct="0">
                <a:defRPr>
                  <a:solidFill>
                    <a:schemeClr val="tx1"/>
                  </a:solidFill>
                  <a:latin typeface="Calibri" pitchFamily="34" charset="0"/>
                  <a:cs typeface="Arial" pitchFamily="34" charset="0"/>
                </a:defRPr>
              </a:lvl1pPr>
              <a:lvl2pPr marL="742950" indent="-285750" defTabSz="768350" eaLnBrk="0" hangingPunct="0">
                <a:defRPr>
                  <a:solidFill>
                    <a:schemeClr val="tx1"/>
                  </a:solidFill>
                  <a:latin typeface="Calibri" pitchFamily="34" charset="0"/>
                  <a:cs typeface="Arial" pitchFamily="34" charset="0"/>
                </a:defRPr>
              </a:lvl2pPr>
              <a:lvl3pPr marL="1143000" indent="-228600" defTabSz="768350" eaLnBrk="0" hangingPunct="0">
                <a:defRPr>
                  <a:solidFill>
                    <a:schemeClr val="tx1"/>
                  </a:solidFill>
                  <a:latin typeface="Calibri" pitchFamily="34" charset="0"/>
                  <a:cs typeface="Arial" pitchFamily="34" charset="0"/>
                </a:defRPr>
              </a:lvl3pPr>
              <a:lvl4pPr marL="1600200" indent="-228600" defTabSz="768350" eaLnBrk="0" hangingPunct="0">
                <a:defRPr>
                  <a:solidFill>
                    <a:schemeClr val="tx1"/>
                  </a:solidFill>
                  <a:latin typeface="Calibri" pitchFamily="34" charset="0"/>
                  <a:cs typeface="Arial" pitchFamily="34" charset="0"/>
                </a:defRPr>
              </a:lvl4pPr>
              <a:lvl5pPr marL="2057400" indent="-228600" defTabSz="768350" eaLnBrk="0" hangingPunct="0">
                <a:defRPr>
                  <a:solidFill>
                    <a:schemeClr val="tx1"/>
                  </a:solidFill>
                  <a:latin typeface="Calibri" pitchFamily="34" charset="0"/>
                  <a:cs typeface="Arial" pitchFamily="34" charset="0"/>
                </a:defRPr>
              </a:lvl5pPr>
              <a:lvl6pPr marL="2514600" indent="-228600" defTabSz="7683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7683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7683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768350" eaLnBrk="0" fontAlgn="base" hangingPunct="0">
                <a:spcBef>
                  <a:spcPct val="0"/>
                </a:spcBef>
                <a:spcAft>
                  <a:spcPct val="0"/>
                </a:spcAft>
                <a:defRPr>
                  <a:solidFill>
                    <a:schemeClr val="tx1"/>
                  </a:solidFill>
                  <a:latin typeface="Calibri" pitchFamily="34" charset="0"/>
                  <a:cs typeface="Arial" pitchFamily="34" charset="0"/>
                </a:defRPr>
              </a:lvl9pPr>
            </a:lstStyle>
            <a:p>
              <a:r>
                <a:rPr lang="fr-FR" altLang="fr-FR" sz="600">
                  <a:solidFill>
                    <a:srgbClr val="333333"/>
                  </a:solidFill>
                </a:rPr>
                <a:t>N</a:t>
              </a:r>
            </a:p>
          </p:txBody>
        </p:sp>
      </p:grpSp>
      <p:pic>
        <p:nvPicPr>
          <p:cNvPr id="24" name="Picture 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1107" y="1853704"/>
            <a:ext cx="5820966" cy="343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 name="Rectangle 11"/>
          <p:cNvSpPr>
            <a:spLocks noChangeArrowheads="1"/>
          </p:cNvSpPr>
          <p:nvPr/>
        </p:nvSpPr>
        <p:spPr bwMode="auto">
          <a:xfrm>
            <a:off x="1330473" y="1699706"/>
            <a:ext cx="5157788" cy="161583"/>
          </a:xfrm>
          <a:prstGeom prst="rect">
            <a:avLst/>
          </a:prstGeom>
          <a:solidFill>
            <a:schemeClr val="accent2">
              <a:lumMod val="60000"/>
              <a:lumOff val="40000"/>
            </a:schemeClr>
          </a:solidFill>
          <a:ln w="9525">
            <a:noFill/>
            <a:miter lim="800000"/>
            <a:headEnd/>
            <a:tailEnd/>
          </a:ln>
        </p:spPr>
        <p:txBody>
          <a:bodyPr lIns="0" tIns="0" rIns="0" bIns="0">
            <a:spAutoFit/>
          </a:bodyPr>
          <a:lstStyle/>
          <a:p>
            <a:pPr marL="109538" indent="-109538" defTabSz="576263" eaLnBrk="0" hangingPunct="0">
              <a:buFontTx/>
              <a:buChar char="•"/>
              <a:tabLst>
                <a:tab pos="109538" algn="l"/>
              </a:tabLst>
              <a:defRPr/>
            </a:pPr>
            <a:r>
              <a:rPr lang="fr-FR" sz="1050" b="1" dirty="0">
                <a:solidFill>
                  <a:srgbClr val="333333"/>
                </a:solidFill>
                <a:cs typeface="Arial" charset="0"/>
              </a:rPr>
              <a:t>P (pourcentage de réponses à la question testée)</a:t>
            </a:r>
          </a:p>
        </p:txBody>
      </p:sp>
      <p:sp>
        <p:nvSpPr>
          <p:cNvPr id="26" name="Rectangle 25"/>
          <p:cNvSpPr/>
          <p:nvPr/>
        </p:nvSpPr>
        <p:spPr>
          <a:xfrm rot="16200000">
            <a:off x="-633258" y="3649195"/>
            <a:ext cx="3024188" cy="253916"/>
          </a:xfrm>
          <a:prstGeom prst="rect">
            <a:avLst/>
          </a:prstGeom>
          <a:solidFill>
            <a:schemeClr val="accent2">
              <a:lumMod val="60000"/>
              <a:lumOff val="40000"/>
            </a:schemeClr>
          </a:solidFill>
        </p:spPr>
        <p:txBody>
          <a:bodyPr>
            <a:spAutoFit/>
          </a:bodyPr>
          <a:lstStyle/>
          <a:p>
            <a:pPr marL="109538" indent="-109538" defTabSz="576263" eaLnBrk="0" hangingPunct="0">
              <a:buFontTx/>
              <a:buChar char="•"/>
              <a:tabLst>
                <a:tab pos="109538" algn="l"/>
              </a:tabLst>
              <a:defRPr/>
            </a:pPr>
            <a:r>
              <a:rPr lang="fr-FR" sz="1050" b="1" dirty="0">
                <a:solidFill>
                  <a:srgbClr val="333333"/>
                </a:solidFill>
                <a:cs typeface="Arial" charset="0"/>
              </a:rPr>
              <a:t>N (nombre d’interviews réalisées)</a:t>
            </a:r>
          </a:p>
        </p:txBody>
      </p:sp>
      <p:sp>
        <p:nvSpPr>
          <p:cNvPr id="33" name="Rectangle 20"/>
          <p:cNvSpPr>
            <a:spLocks noChangeArrowheads="1"/>
          </p:cNvSpPr>
          <p:nvPr/>
        </p:nvSpPr>
        <p:spPr bwMode="auto">
          <a:xfrm>
            <a:off x="6673998" y="2866347"/>
            <a:ext cx="22535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50000"/>
              </a:spcBef>
              <a:buChar char="•"/>
              <a:defRPr>
                <a:solidFill>
                  <a:schemeClr val="tx1"/>
                </a:solidFill>
                <a:latin typeface="Calibri" pitchFamily="34" charset="0"/>
              </a:defRPr>
            </a:lvl1pPr>
            <a:lvl2pPr marL="742950" indent="-285750" algn="l" eaLnBrk="0" hangingPunct="0">
              <a:spcBef>
                <a:spcPct val="50000"/>
              </a:spcBef>
              <a:buFont typeface="Calibri" pitchFamily="34" charset="0"/>
              <a:buChar char="̶"/>
              <a:defRPr sz="1700">
                <a:solidFill>
                  <a:schemeClr val="tx1"/>
                </a:solidFill>
                <a:latin typeface="Calibri" pitchFamily="34" charset="0"/>
              </a:defRPr>
            </a:lvl2pPr>
            <a:lvl3pPr marL="1143000" indent="-228600" algn="l" eaLnBrk="0" hangingPunct="0">
              <a:spcBef>
                <a:spcPct val="50000"/>
              </a:spcBef>
              <a:buFont typeface="Wingdings" pitchFamily="2" charset="2"/>
              <a:buChar char="§"/>
              <a:defRPr sz="1500">
                <a:solidFill>
                  <a:schemeClr val="tx1"/>
                </a:solidFill>
                <a:latin typeface="Calibri" pitchFamily="34" charset="0"/>
              </a:defRPr>
            </a:lvl3pPr>
            <a:lvl4pPr marL="1600200" indent="-228600" algn="l" eaLnBrk="0" hangingPunct="0">
              <a:spcBef>
                <a:spcPct val="50000"/>
              </a:spcBef>
              <a:buFont typeface="Calibri" pitchFamily="34" charset="0"/>
              <a:buChar char="̶"/>
              <a:defRPr sz="1200">
                <a:solidFill>
                  <a:schemeClr val="tx1"/>
                </a:solidFill>
                <a:latin typeface="Calibri" pitchFamily="34" charset="0"/>
              </a:defRPr>
            </a:lvl4pPr>
            <a:lvl5pPr marL="2057400" indent="-228600" algn="l" eaLnBrk="0" hangingPunct="0">
              <a:spcBef>
                <a:spcPct val="50000"/>
              </a:spcBef>
              <a:buFont typeface="Calibri" pitchFamily="34" charset="0"/>
              <a:buChar char="̶"/>
              <a:defRPr sz="1100">
                <a:solidFill>
                  <a:schemeClr val="tx1"/>
                </a:solidFill>
                <a:latin typeface="Calibri" pitchFamily="34" charset="0"/>
              </a:defRPr>
            </a:lvl5pPr>
            <a:lvl6pPr marL="2514600" indent="-228600" eaLnBrk="0" fontAlgn="base" hangingPunct="0">
              <a:spcBef>
                <a:spcPct val="50000"/>
              </a:spcBef>
              <a:spcAft>
                <a:spcPct val="0"/>
              </a:spcAft>
              <a:buFont typeface="Calibri" pitchFamily="34" charset="0"/>
              <a:buChar char="̶"/>
              <a:defRPr sz="1100">
                <a:solidFill>
                  <a:schemeClr val="tx1"/>
                </a:solidFill>
                <a:latin typeface="Calibri" pitchFamily="34" charset="0"/>
              </a:defRPr>
            </a:lvl6pPr>
            <a:lvl7pPr marL="2971800" indent="-228600" eaLnBrk="0" fontAlgn="base" hangingPunct="0">
              <a:spcBef>
                <a:spcPct val="50000"/>
              </a:spcBef>
              <a:spcAft>
                <a:spcPct val="0"/>
              </a:spcAft>
              <a:buFont typeface="Calibri" pitchFamily="34" charset="0"/>
              <a:buChar char="̶"/>
              <a:defRPr sz="1100">
                <a:solidFill>
                  <a:schemeClr val="tx1"/>
                </a:solidFill>
                <a:latin typeface="Calibri" pitchFamily="34" charset="0"/>
              </a:defRPr>
            </a:lvl7pPr>
            <a:lvl8pPr marL="3429000" indent="-228600" eaLnBrk="0" fontAlgn="base" hangingPunct="0">
              <a:spcBef>
                <a:spcPct val="50000"/>
              </a:spcBef>
              <a:spcAft>
                <a:spcPct val="0"/>
              </a:spcAft>
              <a:buFont typeface="Calibri" pitchFamily="34" charset="0"/>
              <a:buChar char="̶"/>
              <a:defRPr sz="1100">
                <a:solidFill>
                  <a:schemeClr val="tx1"/>
                </a:solidFill>
                <a:latin typeface="Calibri" pitchFamily="34" charset="0"/>
              </a:defRPr>
            </a:lvl8pPr>
            <a:lvl9pPr marL="3886200" indent="-228600" eaLnBrk="0" fontAlgn="base" hangingPunct="0">
              <a:spcBef>
                <a:spcPct val="50000"/>
              </a:spcBef>
              <a:spcAft>
                <a:spcPct val="0"/>
              </a:spcAft>
              <a:buFont typeface="Calibri" pitchFamily="34" charset="0"/>
              <a:buChar char="̶"/>
              <a:defRPr sz="1100">
                <a:solidFill>
                  <a:schemeClr val="tx1"/>
                </a:solidFill>
                <a:latin typeface="Calibri" pitchFamily="34" charset="0"/>
              </a:defRPr>
            </a:lvl9pPr>
          </a:lstStyle>
          <a:p>
            <a:pPr algn="just" eaLnBrk="1" fontAlgn="base" hangingPunct="1">
              <a:spcBef>
                <a:spcPct val="0"/>
              </a:spcBef>
              <a:spcAft>
                <a:spcPct val="0"/>
              </a:spcAft>
              <a:buFontTx/>
              <a:buNone/>
              <a:defRPr/>
            </a:pPr>
            <a:r>
              <a:rPr lang="fr-FR" altLang="fr-FR" sz="900" dirty="0">
                <a:latin typeface="Calibri"/>
                <a:cs typeface="Arial" charset="0"/>
              </a:rPr>
              <a:t>Si on obtient </a:t>
            </a:r>
            <a:r>
              <a:rPr lang="fr-FR" altLang="fr-FR" sz="900" dirty="0">
                <a:solidFill>
                  <a:schemeClr val="accent1"/>
                </a:solidFill>
                <a:latin typeface="Calibri"/>
                <a:cs typeface="Arial" charset="0"/>
              </a:rPr>
              <a:t>30%</a:t>
            </a:r>
            <a:r>
              <a:rPr lang="fr-FR" altLang="fr-FR" sz="900" dirty="0">
                <a:solidFill>
                  <a:srgbClr val="FF0000"/>
                </a:solidFill>
                <a:latin typeface="Calibri"/>
                <a:cs typeface="Arial" charset="0"/>
              </a:rPr>
              <a:t> </a:t>
            </a:r>
            <a:r>
              <a:rPr lang="fr-FR" altLang="fr-FR" sz="900" dirty="0">
                <a:latin typeface="Calibri"/>
                <a:cs typeface="Arial" charset="0"/>
              </a:rPr>
              <a:t>à une réponse sur une base de répondants de </a:t>
            </a:r>
            <a:r>
              <a:rPr lang="fr-FR" altLang="fr-FR" sz="900" dirty="0">
                <a:solidFill>
                  <a:schemeClr val="accent1"/>
                </a:solidFill>
                <a:latin typeface="Calibri"/>
                <a:cs typeface="Arial" charset="0"/>
              </a:rPr>
              <a:t>1000 </a:t>
            </a:r>
            <a:r>
              <a:rPr lang="fr-FR" altLang="fr-FR" sz="900" dirty="0">
                <a:latin typeface="Calibri"/>
                <a:cs typeface="Arial" charset="0"/>
              </a:rPr>
              <a:t>individus, la marge d’erreur est de </a:t>
            </a:r>
            <a:r>
              <a:rPr lang="fr-FR" altLang="fr-FR" sz="900" dirty="0">
                <a:solidFill>
                  <a:schemeClr val="accent1"/>
                </a:solidFill>
                <a:latin typeface="Calibri"/>
                <a:cs typeface="Arial" charset="0"/>
              </a:rPr>
              <a:t>2,9%, </a:t>
            </a:r>
            <a:r>
              <a:rPr lang="fr-FR" altLang="fr-FR" sz="900" dirty="0">
                <a:latin typeface="Calibri"/>
                <a:cs typeface="Arial" charset="0"/>
              </a:rPr>
              <a:t>le score est donc de </a:t>
            </a:r>
            <a:r>
              <a:rPr lang="fr-FR" altLang="fr-FR" sz="900" b="1" dirty="0">
                <a:solidFill>
                  <a:schemeClr val="accent1"/>
                </a:solidFill>
                <a:latin typeface="Calibri"/>
                <a:cs typeface="Arial" charset="0"/>
              </a:rPr>
              <a:t>30 % ± 2,9 %</a:t>
            </a:r>
            <a:r>
              <a:rPr lang="fr-FR" altLang="fr-FR" sz="900" b="1" dirty="0">
                <a:latin typeface="Calibri"/>
                <a:cs typeface="Arial" charset="0"/>
              </a:rPr>
              <a:t>.</a:t>
            </a:r>
          </a:p>
          <a:p>
            <a:pPr algn="just" eaLnBrk="1" fontAlgn="base" hangingPunct="1">
              <a:spcBef>
                <a:spcPct val="0"/>
              </a:spcBef>
              <a:spcAft>
                <a:spcPct val="0"/>
              </a:spcAft>
              <a:buFontTx/>
              <a:buNone/>
              <a:defRPr/>
            </a:pPr>
            <a:endParaRPr lang="fr-FR" altLang="fr-FR" sz="900" b="1" dirty="0">
              <a:solidFill>
                <a:srgbClr val="FF0000"/>
              </a:solidFill>
              <a:latin typeface="Calibri"/>
              <a:cs typeface="Arial" charset="0"/>
            </a:endParaRPr>
          </a:p>
          <a:p>
            <a:pPr algn="just" eaLnBrk="1" fontAlgn="base" hangingPunct="1">
              <a:spcBef>
                <a:spcPct val="0"/>
              </a:spcBef>
              <a:spcAft>
                <a:spcPct val="0"/>
              </a:spcAft>
              <a:buFontTx/>
              <a:buNone/>
              <a:defRPr/>
            </a:pPr>
            <a:r>
              <a:rPr lang="fr-FR" altLang="fr-FR" sz="900" dirty="0">
                <a:latin typeface="Calibri"/>
                <a:cs typeface="Arial" charset="0"/>
              </a:rPr>
              <a:t>Avec le même résultat mais obtenu auprès de </a:t>
            </a:r>
            <a:r>
              <a:rPr lang="fr-FR" altLang="fr-FR" sz="900" dirty="0">
                <a:solidFill>
                  <a:schemeClr val="accent6"/>
                </a:solidFill>
                <a:latin typeface="Calibri"/>
                <a:cs typeface="Arial" charset="0"/>
              </a:rPr>
              <a:t>400</a:t>
            </a:r>
            <a:r>
              <a:rPr lang="fr-FR" altLang="fr-FR" sz="900" dirty="0">
                <a:solidFill>
                  <a:srgbClr val="1F497D"/>
                </a:solidFill>
                <a:latin typeface="Calibri"/>
                <a:cs typeface="Arial" charset="0"/>
              </a:rPr>
              <a:t> </a:t>
            </a:r>
            <a:r>
              <a:rPr lang="fr-FR" altLang="fr-FR" sz="900" dirty="0">
                <a:latin typeface="Calibri"/>
                <a:cs typeface="Arial" charset="0"/>
              </a:rPr>
              <a:t>personnes, la marge d’erreur augmente et le score devient </a:t>
            </a:r>
            <a:r>
              <a:rPr lang="fr-FR" altLang="fr-FR" sz="900" b="1" dirty="0">
                <a:solidFill>
                  <a:schemeClr val="accent6"/>
                </a:solidFill>
                <a:latin typeface="Calibri"/>
                <a:cs typeface="Arial" charset="0"/>
              </a:rPr>
              <a:t>30 % ± 4,6 %</a:t>
            </a:r>
            <a:r>
              <a:rPr lang="fr-FR" altLang="fr-FR" sz="900" b="1" dirty="0">
                <a:latin typeface="Calibri"/>
                <a:cs typeface="Arial" charset="0"/>
              </a:rPr>
              <a:t>.</a:t>
            </a:r>
            <a:endParaRPr lang="fr-FR" altLang="fr-FR" sz="900" dirty="0">
              <a:latin typeface="Calibri"/>
              <a:cs typeface="Arial" charset="0"/>
            </a:endParaRPr>
          </a:p>
        </p:txBody>
      </p:sp>
      <p:sp>
        <p:nvSpPr>
          <p:cNvPr id="6" name="Rectangle 5"/>
          <p:cNvSpPr/>
          <p:nvPr/>
        </p:nvSpPr>
        <p:spPr>
          <a:xfrm>
            <a:off x="4952154" y="1861288"/>
            <a:ext cx="126656" cy="13051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 name="Rectangle 37"/>
          <p:cNvSpPr/>
          <p:nvPr/>
        </p:nvSpPr>
        <p:spPr>
          <a:xfrm>
            <a:off x="999071" y="3829041"/>
            <a:ext cx="324679" cy="13051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Rectangle 38"/>
          <p:cNvSpPr/>
          <p:nvPr/>
        </p:nvSpPr>
        <p:spPr>
          <a:xfrm>
            <a:off x="4952490" y="3843225"/>
            <a:ext cx="255159" cy="13051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 name="Rectangle 39"/>
          <p:cNvSpPr/>
          <p:nvPr/>
        </p:nvSpPr>
        <p:spPr>
          <a:xfrm>
            <a:off x="1005795" y="2916035"/>
            <a:ext cx="308844" cy="1305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Rectangle 41"/>
          <p:cNvSpPr/>
          <p:nvPr/>
        </p:nvSpPr>
        <p:spPr>
          <a:xfrm>
            <a:off x="4949999" y="2916034"/>
            <a:ext cx="255159" cy="1305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Rectangle 43"/>
          <p:cNvSpPr/>
          <p:nvPr/>
        </p:nvSpPr>
        <p:spPr>
          <a:xfrm>
            <a:off x="5075526" y="1861289"/>
            <a:ext cx="129600" cy="1305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46" name="Connecteur droit avec flèche 45"/>
          <p:cNvCxnSpPr/>
          <p:nvPr/>
        </p:nvCxnSpPr>
        <p:spPr>
          <a:xfrm>
            <a:off x="358568" y="2977072"/>
            <a:ext cx="442295" cy="0"/>
          </a:xfrm>
          <a:prstGeom prst="straightConnector1">
            <a:avLst/>
          </a:prstGeom>
          <a:ln>
            <a:headEnd/>
            <a:tailEnd type="triangle"/>
          </a:ln>
          <a:extLst/>
        </p:spPr>
        <p:style>
          <a:lnRef idx="2">
            <a:schemeClr val="accent6"/>
          </a:lnRef>
          <a:fillRef idx="0">
            <a:schemeClr val="accent6"/>
          </a:fillRef>
          <a:effectRef idx="1">
            <a:schemeClr val="accent6"/>
          </a:effectRef>
          <a:fontRef idx="minor">
            <a:schemeClr val="tx1"/>
          </a:fontRef>
        </p:style>
      </p:cxnSp>
      <p:cxnSp>
        <p:nvCxnSpPr>
          <p:cNvPr id="47" name="Connecteur droit avec flèche 46"/>
          <p:cNvCxnSpPr/>
          <p:nvPr/>
        </p:nvCxnSpPr>
        <p:spPr>
          <a:xfrm>
            <a:off x="358568" y="3894297"/>
            <a:ext cx="442295" cy="0"/>
          </a:xfrm>
          <a:prstGeom prst="straightConnector1">
            <a:avLst/>
          </a:prstGeom>
          <a:ln>
            <a:headEnd/>
            <a:tailEnd type="triangle"/>
          </a:ln>
          <a:extLst/>
        </p:spPr>
        <p:style>
          <a:lnRef idx="2">
            <a:schemeClr val="accent1"/>
          </a:lnRef>
          <a:fillRef idx="0">
            <a:schemeClr val="accent1"/>
          </a:fillRef>
          <a:effectRef idx="1">
            <a:schemeClr val="accent1"/>
          </a:effectRef>
          <a:fontRef idx="minor">
            <a:schemeClr val="tx1"/>
          </a:fontRef>
        </p:style>
      </p:cxnSp>
      <p:cxnSp>
        <p:nvCxnSpPr>
          <p:cNvPr id="48" name="Connecteur droit avec flèche 47"/>
          <p:cNvCxnSpPr/>
          <p:nvPr/>
        </p:nvCxnSpPr>
        <p:spPr>
          <a:xfrm rot="5400000">
            <a:off x="4913070" y="1604915"/>
            <a:ext cx="442295" cy="0"/>
          </a:xfrm>
          <a:prstGeom prst="straightConnector1">
            <a:avLst/>
          </a:prstGeom>
          <a:ln>
            <a:headEnd/>
            <a:tailEnd type="triangle"/>
          </a:ln>
          <a:extLst/>
        </p:spPr>
        <p:style>
          <a:lnRef idx="2">
            <a:schemeClr val="accent6"/>
          </a:lnRef>
          <a:fillRef idx="0">
            <a:schemeClr val="accent6"/>
          </a:fillRef>
          <a:effectRef idx="1">
            <a:schemeClr val="accent6"/>
          </a:effectRef>
          <a:fontRef idx="minor">
            <a:schemeClr val="tx1"/>
          </a:fontRef>
        </p:style>
      </p:cxnSp>
      <p:cxnSp>
        <p:nvCxnSpPr>
          <p:cNvPr id="49" name="Connecteur droit avec flèche 48"/>
          <p:cNvCxnSpPr/>
          <p:nvPr/>
        </p:nvCxnSpPr>
        <p:spPr>
          <a:xfrm rot="5400000">
            <a:off x="4794336" y="1600577"/>
            <a:ext cx="442295" cy="0"/>
          </a:xfrm>
          <a:prstGeom prst="straightConnector1">
            <a:avLst/>
          </a:prstGeom>
          <a:ln>
            <a:headEnd/>
            <a:tailEnd type="triangle"/>
          </a:ln>
          <a:ex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500180" y="6230387"/>
            <a:ext cx="936104"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space réservé du pied de page 1"/>
          <p:cNvSpPr txBox="1">
            <a:spLocks/>
          </p:cNvSpPr>
          <p:nvPr/>
        </p:nvSpPr>
        <p:spPr>
          <a:xfrm>
            <a:off x="454089" y="6448928"/>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Tree>
    <p:extLst>
      <p:ext uri="{BB962C8B-B14F-4D97-AF65-F5344CB8AC3E}">
        <p14:creationId xmlns:p14="http://schemas.microsoft.com/office/powerpoint/2010/main" val="84735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16"/>
          <p:cNvSpPr txBox="1">
            <a:spLocks/>
          </p:cNvSpPr>
          <p:nvPr/>
        </p:nvSpPr>
        <p:spPr>
          <a:xfrm>
            <a:off x="395536" y="2636912"/>
            <a:ext cx="1949435" cy="689264"/>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144000" algn="ctr" defTabSz="711200">
              <a:lnSpc>
                <a:spcPct val="90000"/>
              </a:lnSpc>
              <a:spcAft>
                <a:spcPct val="15000"/>
              </a:spcAft>
              <a:buClr>
                <a:schemeClr val="accent3"/>
              </a:buClr>
              <a:defRPr/>
            </a:pPr>
            <a:r>
              <a:rPr lang="fr-FR" dirty="0">
                <a:solidFill>
                  <a:schemeClr val="accent6"/>
                </a:solidFill>
                <a:cs typeface="Helvetica" pitchFamily="34" charset="0"/>
              </a:rPr>
              <a:t>MÉTHODE D’ÉCHANTILLONNAGE</a:t>
            </a:r>
          </a:p>
        </p:txBody>
      </p:sp>
      <p:sp>
        <p:nvSpPr>
          <p:cNvPr id="5" name="Espace réservé du texte 117"/>
          <p:cNvSpPr txBox="1">
            <a:spLocks/>
          </p:cNvSpPr>
          <p:nvPr/>
        </p:nvSpPr>
        <p:spPr>
          <a:xfrm>
            <a:off x="2580248" y="2636912"/>
            <a:ext cx="1949435" cy="689264"/>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fr-FR" sz="1200" dirty="0">
                <a:solidFill>
                  <a:srgbClr val="E87722"/>
                </a:solidFill>
                <a:cs typeface="Helvetica" pitchFamily="34" charset="0"/>
              </a:rPr>
              <a:t>CIBLE INTERROGÉE</a:t>
            </a:r>
          </a:p>
        </p:txBody>
      </p:sp>
      <p:sp>
        <p:nvSpPr>
          <p:cNvPr id="6" name="Espace réservé du texte 118"/>
          <p:cNvSpPr txBox="1">
            <a:spLocks/>
          </p:cNvSpPr>
          <p:nvPr/>
        </p:nvSpPr>
        <p:spPr>
          <a:xfrm>
            <a:off x="4811321" y="2636912"/>
            <a:ext cx="1949435" cy="689264"/>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lgn="ctr"/>
            <a:r>
              <a:rPr lang="fr-FR" dirty="0">
                <a:solidFill>
                  <a:schemeClr val="accent2"/>
                </a:solidFill>
                <a:cs typeface="Helvetica" pitchFamily="34" charset="0"/>
              </a:rPr>
              <a:t>COLLECTE</a:t>
            </a:r>
          </a:p>
          <a:p>
            <a:endParaRPr lang="fr-FR" dirty="0"/>
          </a:p>
        </p:txBody>
      </p:sp>
      <p:sp>
        <p:nvSpPr>
          <p:cNvPr id="7" name="Espace réservé du texte 119"/>
          <p:cNvSpPr txBox="1">
            <a:spLocks/>
          </p:cNvSpPr>
          <p:nvPr/>
        </p:nvSpPr>
        <p:spPr>
          <a:xfrm>
            <a:off x="6978874" y="2636912"/>
            <a:ext cx="1949435" cy="689264"/>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fr-FR" sz="1200" dirty="0">
                <a:solidFill>
                  <a:srgbClr val="B7BF12"/>
                </a:solidFill>
                <a:cs typeface="Helvetica" pitchFamily="34" charset="0"/>
              </a:rPr>
              <a:t>TRAITEMENTS STATISTIQUES</a:t>
            </a:r>
          </a:p>
          <a:p>
            <a:endParaRPr lang="fr-FR" dirty="0"/>
          </a:p>
        </p:txBody>
      </p:sp>
      <p:sp>
        <p:nvSpPr>
          <p:cNvPr id="8" name="Espace réservé du texte 4120"/>
          <p:cNvSpPr txBox="1">
            <a:spLocks/>
          </p:cNvSpPr>
          <p:nvPr/>
        </p:nvSpPr>
        <p:spPr>
          <a:xfrm>
            <a:off x="401080" y="3192826"/>
            <a:ext cx="1950096" cy="2028825"/>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ü"/>
              <a:defRPr/>
            </a:pPr>
            <a:r>
              <a:rPr lang="fr-FR" sz="1100" dirty="0">
                <a:solidFill>
                  <a:schemeClr val="accent5">
                    <a:lumMod val="75000"/>
                  </a:schemeClr>
                </a:solidFill>
              </a:rPr>
              <a:t>La population cible a été sélectionnée au sein du panel online Ipsos via un algorithme aléatoire ayant pour finalité de donner la même chance à chaque individu d’être sollicité. </a:t>
            </a:r>
          </a:p>
          <a:p>
            <a:pPr>
              <a:spcBef>
                <a:spcPts val="600"/>
              </a:spcBef>
              <a:spcAft>
                <a:spcPts val="600"/>
              </a:spcAft>
              <a:buFont typeface="Wingdings" panose="05000000000000000000" pitchFamily="2" charset="2"/>
              <a:buChar char="ü"/>
              <a:defRPr/>
            </a:pPr>
            <a:r>
              <a:rPr lang="fr-FR" sz="1100" dirty="0">
                <a:solidFill>
                  <a:schemeClr val="accent5">
                    <a:lumMod val="75000"/>
                  </a:schemeClr>
                </a:solidFill>
              </a:rPr>
              <a:t>Cette population a été structurée selon la méthode des quotas.</a:t>
            </a:r>
          </a:p>
          <a:p>
            <a:pPr lvl="1">
              <a:spcBef>
                <a:spcPts val="600"/>
              </a:spcBef>
              <a:spcAft>
                <a:spcPts val="600"/>
              </a:spcAft>
              <a:defRPr/>
            </a:pPr>
            <a:endParaRPr lang="fr-FR" sz="1100" dirty="0">
              <a:solidFill>
                <a:schemeClr val="accent5">
                  <a:lumMod val="75000"/>
                </a:schemeClr>
              </a:solidFill>
            </a:endParaRPr>
          </a:p>
        </p:txBody>
      </p:sp>
      <p:sp>
        <p:nvSpPr>
          <p:cNvPr id="9" name="Espace réservé du texte 67"/>
          <p:cNvSpPr txBox="1">
            <a:spLocks/>
          </p:cNvSpPr>
          <p:nvPr/>
        </p:nvSpPr>
        <p:spPr>
          <a:xfrm>
            <a:off x="2579583" y="3192824"/>
            <a:ext cx="2231732" cy="156889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Wingdings" panose="05000000000000000000" pitchFamily="2" charset="2"/>
              <a:buChar char="ü"/>
            </a:pPr>
            <a:r>
              <a:rPr lang="fr-FR" sz="1100" dirty="0">
                <a:solidFill>
                  <a:schemeClr val="accent1"/>
                </a:solidFill>
              </a:rPr>
              <a:t>échantillon national représentatif de 3003 individus âgés de 18 à 65 ans </a:t>
            </a:r>
          </a:p>
          <a:p>
            <a:pPr>
              <a:spcBef>
                <a:spcPts val="0"/>
              </a:spcBef>
              <a:buFont typeface="Wingdings" panose="05000000000000000000" pitchFamily="2" charset="2"/>
              <a:buChar char="ü"/>
            </a:pPr>
            <a:endParaRPr lang="fr-FR" sz="1100" dirty="0">
              <a:solidFill>
                <a:schemeClr val="accent1"/>
              </a:solidFill>
            </a:endParaRPr>
          </a:p>
          <a:p>
            <a:pPr>
              <a:spcBef>
                <a:spcPts val="0"/>
              </a:spcBef>
              <a:buFont typeface="Wingdings" panose="05000000000000000000" pitchFamily="2" charset="2"/>
              <a:buChar char="ü"/>
            </a:pPr>
            <a:r>
              <a:rPr lang="fr-FR" sz="1100" dirty="0">
                <a:solidFill>
                  <a:schemeClr val="accent1"/>
                </a:solidFill>
              </a:rPr>
              <a:t>Représentatifs de la population française sur les critères :</a:t>
            </a:r>
          </a:p>
          <a:p>
            <a:pPr>
              <a:spcBef>
                <a:spcPts val="0"/>
              </a:spcBef>
            </a:pPr>
            <a:r>
              <a:rPr lang="fr-FR" sz="1100" dirty="0">
                <a:solidFill>
                  <a:schemeClr val="accent1"/>
                </a:solidFill>
              </a:rPr>
              <a:t>-Sexe </a:t>
            </a:r>
          </a:p>
          <a:p>
            <a:pPr>
              <a:spcBef>
                <a:spcPts val="0"/>
              </a:spcBef>
            </a:pPr>
            <a:r>
              <a:rPr lang="fr-FR" sz="1100" dirty="0">
                <a:solidFill>
                  <a:schemeClr val="accent1"/>
                </a:solidFill>
              </a:rPr>
              <a:t>-Age </a:t>
            </a:r>
          </a:p>
          <a:p>
            <a:pPr>
              <a:spcBef>
                <a:spcPts val="0"/>
              </a:spcBef>
            </a:pPr>
            <a:r>
              <a:rPr lang="fr-FR" sz="1100" dirty="0">
                <a:solidFill>
                  <a:schemeClr val="accent1"/>
                </a:solidFill>
              </a:rPr>
              <a:t>-13 nouvelles Régions (ad hoc online)</a:t>
            </a:r>
          </a:p>
        </p:txBody>
      </p:sp>
      <p:sp>
        <p:nvSpPr>
          <p:cNvPr id="10" name="Espace réservé du texte 84"/>
          <p:cNvSpPr txBox="1">
            <a:spLocks/>
          </p:cNvSpPr>
          <p:nvPr/>
        </p:nvSpPr>
        <p:spPr>
          <a:xfrm>
            <a:off x="4825194" y="3181615"/>
            <a:ext cx="1950096" cy="228594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defRPr/>
            </a:pPr>
            <a:r>
              <a:rPr lang="fr-FR" sz="1100" dirty="0">
                <a:solidFill>
                  <a:schemeClr val="accent1">
                    <a:lumMod val="60000"/>
                    <a:lumOff val="40000"/>
                  </a:schemeClr>
                </a:solidFill>
              </a:rPr>
              <a:t>Cette étude sera réalisée en ad hoc online, auprès d’un échantillon issu de l’Access Panels On-Line d’Ipsos (vivier qualifié de 400.000 individus en France).</a:t>
            </a:r>
          </a:p>
          <a:p>
            <a:pPr>
              <a:buFont typeface="Wingdings" panose="05000000000000000000" pitchFamily="2" charset="2"/>
              <a:buChar char="ü"/>
              <a:defRPr/>
            </a:pPr>
            <a:r>
              <a:rPr lang="fr-FR" sz="1100" dirty="0">
                <a:solidFill>
                  <a:schemeClr val="accent1">
                    <a:lumMod val="60000"/>
                    <a:lumOff val="40000"/>
                  </a:schemeClr>
                </a:solidFill>
              </a:rPr>
              <a:t>Durée moyenne  =  </a:t>
            </a:r>
          </a:p>
          <a:p>
            <a:pPr>
              <a:defRPr/>
            </a:pPr>
            <a:r>
              <a:rPr lang="fr-FR" sz="1100" dirty="0">
                <a:solidFill>
                  <a:schemeClr val="accent1">
                    <a:lumMod val="60000"/>
                    <a:lumOff val="40000"/>
                  </a:schemeClr>
                </a:solidFill>
              </a:rPr>
              <a:t>3’, équivalant à 10 questions fermées simples.</a:t>
            </a:r>
          </a:p>
          <a:p>
            <a:pPr lvl="1">
              <a:defRPr/>
            </a:pPr>
            <a:endParaRPr lang="fr-FR" sz="1100" dirty="0">
              <a:solidFill>
                <a:schemeClr val="accent1">
                  <a:lumMod val="60000"/>
                  <a:lumOff val="40000"/>
                </a:schemeClr>
              </a:solidFill>
            </a:endParaRPr>
          </a:p>
        </p:txBody>
      </p:sp>
      <p:sp>
        <p:nvSpPr>
          <p:cNvPr id="11" name="Espace réservé du texte 85"/>
          <p:cNvSpPr txBox="1">
            <a:spLocks/>
          </p:cNvSpPr>
          <p:nvPr/>
        </p:nvSpPr>
        <p:spPr>
          <a:xfrm>
            <a:off x="6978181" y="3191092"/>
            <a:ext cx="1950096" cy="2028825"/>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3"/>
              </a:buClr>
              <a:buFont typeface="Wingdings" panose="05000000000000000000" pitchFamily="2" charset="2"/>
              <a:buChar char="ü"/>
            </a:pPr>
            <a:r>
              <a:rPr lang="fr-FR" sz="1100" dirty="0">
                <a:solidFill>
                  <a:schemeClr val="accent3"/>
                </a:solidFill>
              </a:rPr>
              <a:t>Pondération de l’échantillon.</a:t>
            </a:r>
          </a:p>
          <a:p>
            <a:pPr>
              <a:buClr>
                <a:schemeClr val="accent3"/>
              </a:buClr>
            </a:pPr>
            <a:endParaRPr lang="fr-FR" sz="1100" dirty="0">
              <a:solidFill>
                <a:schemeClr val="accent3"/>
              </a:solidFill>
            </a:endParaRPr>
          </a:p>
          <a:p>
            <a:pPr>
              <a:buClr>
                <a:schemeClr val="accent3"/>
              </a:buClr>
              <a:buFont typeface="Wingdings" panose="05000000000000000000" pitchFamily="2" charset="2"/>
              <a:buChar char="ü"/>
            </a:pPr>
            <a:r>
              <a:rPr lang="fr-FR" sz="1100" dirty="0">
                <a:solidFill>
                  <a:schemeClr val="accent3"/>
                </a:solidFill>
              </a:rPr>
              <a:t>Méthode de pondération utilisée : Méthode de calage sur marge.</a:t>
            </a:r>
          </a:p>
          <a:p>
            <a:endParaRPr lang="fr-FR" sz="1100" dirty="0">
              <a:solidFill>
                <a:schemeClr val="accent3"/>
              </a:solidFill>
            </a:endParaRPr>
          </a:p>
          <a:p>
            <a:pPr>
              <a:buFont typeface="Wingdings" panose="05000000000000000000" pitchFamily="2" charset="2"/>
              <a:buChar char="ü"/>
            </a:pPr>
            <a:r>
              <a:rPr lang="fr-FR" sz="1100" dirty="0">
                <a:solidFill>
                  <a:schemeClr val="accent3"/>
                </a:solidFill>
              </a:rPr>
              <a:t>Critères de redressement : sexe, âge, région.</a:t>
            </a:r>
          </a:p>
        </p:txBody>
      </p:sp>
      <p:cxnSp>
        <p:nvCxnSpPr>
          <p:cNvPr id="12" name="Straight Connector 7"/>
          <p:cNvCxnSpPr/>
          <p:nvPr/>
        </p:nvCxnSpPr>
        <p:spPr>
          <a:xfrm>
            <a:off x="1370250" y="2384187"/>
            <a:ext cx="0" cy="192940"/>
          </a:xfrm>
          <a:prstGeom prst="line">
            <a:avLst/>
          </a:prstGeom>
          <a:ln w="9525" cap="rnd">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13" name="Straight Connector 20"/>
          <p:cNvCxnSpPr/>
          <p:nvPr/>
        </p:nvCxnSpPr>
        <p:spPr>
          <a:xfrm>
            <a:off x="3583736" y="2384187"/>
            <a:ext cx="0" cy="192940"/>
          </a:xfrm>
          <a:prstGeom prst="line">
            <a:avLst/>
          </a:prstGeom>
          <a:ln w="9525"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24"/>
          <p:cNvCxnSpPr/>
          <p:nvPr/>
        </p:nvCxnSpPr>
        <p:spPr>
          <a:xfrm>
            <a:off x="5787349" y="2384191"/>
            <a:ext cx="0" cy="192939"/>
          </a:xfrm>
          <a:prstGeom prst="line">
            <a:avLst/>
          </a:prstGeom>
          <a:ln w="9525"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24"/>
          <p:cNvCxnSpPr/>
          <p:nvPr/>
        </p:nvCxnSpPr>
        <p:spPr>
          <a:xfrm>
            <a:off x="8000835" y="2384191"/>
            <a:ext cx="0" cy="192939"/>
          </a:xfrm>
          <a:prstGeom prst="line">
            <a:avLst/>
          </a:prstGeom>
          <a:ln w="9525" cap="rnd">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16" name="Straight Connector 3"/>
          <p:cNvCxnSpPr/>
          <p:nvPr/>
        </p:nvCxnSpPr>
        <p:spPr>
          <a:xfrm>
            <a:off x="401742" y="2483609"/>
            <a:ext cx="1949435" cy="0"/>
          </a:xfrm>
          <a:prstGeom prst="line">
            <a:avLst/>
          </a:prstGeom>
          <a:ln cap="rnd">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3"/>
          <p:cNvCxnSpPr/>
          <p:nvPr/>
        </p:nvCxnSpPr>
        <p:spPr>
          <a:xfrm>
            <a:off x="2609025" y="2483609"/>
            <a:ext cx="1949435" cy="0"/>
          </a:xfrm>
          <a:prstGeom prst="line">
            <a:avLst/>
          </a:prstGeom>
          <a:ln cap="rnd">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3"/>
          <p:cNvCxnSpPr/>
          <p:nvPr/>
        </p:nvCxnSpPr>
        <p:spPr>
          <a:xfrm>
            <a:off x="4812633" y="2483609"/>
            <a:ext cx="1949435" cy="0"/>
          </a:xfrm>
          <a:prstGeom prst="line">
            <a:avLst/>
          </a:prstGeom>
          <a:ln cap="rnd">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3"/>
          <p:cNvCxnSpPr/>
          <p:nvPr/>
        </p:nvCxnSpPr>
        <p:spPr>
          <a:xfrm>
            <a:off x="6955843" y="2483609"/>
            <a:ext cx="1949435" cy="0"/>
          </a:xfrm>
          <a:prstGeom prst="line">
            <a:avLst/>
          </a:prstGeom>
          <a:ln cap="rnd">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grpSp>
        <p:nvGrpSpPr>
          <p:cNvPr id="20" name="Groupe 19"/>
          <p:cNvGrpSpPr/>
          <p:nvPr/>
        </p:nvGrpSpPr>
        <p:grpSpPr>
          <a:xfrm>
            <a:off x="5486566" y="1701547"/>
            <a:ext cx="601566" cy="601456"/>
            <a:chOff x="5199828" y="1138525"/>
            <a:chExt cx="979307" cy="979127"/>
          </a:xfrm>
        </p:grpSpPr>
        <p:sp>
          <p:nvSpPr>
            <p:cNvPr id="21" name="Oval 25"/>
            <p:cNvSpPr/>
            <p:nvPr/>
          </p:nvSpPr>
          <p:spPr>
            <a:xfrm>
              <a:off x="5199828" y="1138525"/>
              <a:ext cx="979307" cy="9791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700" dirty="0"/>
            </a:p>
          </p:txBody>
        </p:sp>
        <p:grpSp>
          <p:nvGrpSpPr>
            <p:cNvPr id="22" name="Groupe 21"/>
            <p:cNvGrpSpPr/>
            <p:nvPr/>
          </p:nvGrpSpPr>
          <p:grpSpPr>
            <a:xfrm>
              <a:off x="5346580" y="1372406"/>
              <a:ext cx="660400" cy="548436"/>
              <a:chOff x="-2057400" y="2100263"/>
              <a:chExt cx="1104900" cy="917575"/>
            </a:xfrm>
          </p:grpSpPr>
          <p:sp>
            <p:nvSpPr>
              <p:cNvPr id="23" name="Freeform 6"/>
              <p:cNvSpPr>
                <a:spLocks noEditPoints="1"/>
              </p:cNvSpPr>
              <p:nvPr/>
            </p:nvSpPr>
            <p:spPr bwMode="auto">
              <a:xfrm>
                <a:off x="-1485900" y="2487613"/>
                <a:ext cx="533400" cy="530225"/>
              </a:xfrm>
              <a:custGeom>
                <a:avLst/>
                <a:gdLst>
                  <a:gd name="T0" fmla="*/ 515 w 673"/>
                  <a:gd name="T1" fmla="*/ 131 h 669"/>
                  <a:gd name="T2" fmla="*/ 581 w 673"/>
                  <a:gd name="T3" fmla="*/ 201 h 669"/>
                  <a:gd name="T4" fmla="*/ 604 w 673"/>
                  <a:gd name="T5" fmla="*/ 259 h 669"/>
                  <a:gd name="T6" fmla="*/ 604 w 673"/>
                  <a:gd name="T7" fmla="*/ 333 h 669"/>
                  <a:gd name="T8" fmla="*/ 582 w 673"/>
                  <a:gd name="T9" fmla="*/ 383 h 669"/>
                  <a:gd name="T10" fmla="*/ 519 w 673"/>
                  <a:gd name="T11" fmla="*/ 442 h 669"/>
                  <a:gd name="T12" fmla="*/ 441 w 673"/>
                  <a:gd name="T13" fmla="*/ 474 h 669"/>
                  <a:gd name="T14" fmla="*/ 424 w 673"/>
                  <a:gd name="T15" fmla="*/ 484 h 669"/>
                  <a:gd name="T16" fmla="*/ 415 w 673"/>
                  <a:gd name="T17" fmla="*/ 506 h 669"/>
                  <a:gd name="T18" fmla="*/ 415 w 673"/>
                  <a:gd name="T19" fmla="*/ 571 h 669"/>
                  <a:gd name="T20" fmla="*/ 373 w 673"/>
                  <a:gd name="T21" fmla="*/ 533 h 669"/>
                  <a:gd name="T22" fmla="*/ 340 w 673"/>
                  <a:gd name="T23" fmla="*/ 492 h 669"/>
                  <a:gd name="T24" fmla="*/ 321 w 673"/>
                  <a:gd name="T25" fmla="*/ 482 h 669"/>
                  <a:gd name="T26" fmla="*/ 235 w 673"/>
                  <a:gd name="T27" fmla="*/ 462 h 669"/>
                  <a:gd name="T28" fmla="*/ 162 w 673"/>
                  <a:gd name="T29" fmla="*/ 423 h 669"/>
                  <a:gd name="T30" fmla="*/ 118 w 673"/>
                  <a:gd name="T31" fmla="*/ 384 h 669"/>
                  <a:gd name="T32" fmla="*/ 78 w 673"/>
                  <a:gd name="T33" fmla="*/ 322 h 669"/>
                  <a:gd name="T34" fmla="*/ 64 w 673"/>
                  <a:gd name="T35" fmla="*/ 251 h 669"/>
                  <a:gd name="T36" fmla="*/ 84 w 673"/>
                  <a:gd name="T37" fmla="*/ 179 h 669"/>
                  <a:gd name="T38" fmla="*/ 113 w 673"/>
                  <a:gd name="T39" fmla="*/ 141 h 669"/>
                  <a:gd name="T40" fmla="*/ 197 w 673"/>
                  <a:gd name="T41" fmla="*/ 85 h 669"/>
                  <a:gd name="T42" fmla="*/ 299 w 673"/>
                  <a:gd name="T43" fmla="*/ 66 h 669"/>
                  <a:gd name="T44" fmla="*/ 402 w 673"/>
                  <a:gd name="T45" fmla="*/ 78 h 669"/>
                  <a:gd name="T46" fmla="*/ 473 w 673"/>
                  <a:gd name="T47" fmla="*/ 105 h 669"/>
                  <a:gd name="T48" fmla="*/ 16 w 673"/>
                  <a:gd name="T49" fmla="*/ 171 h 669"/>
                  <a:gd name="T50" fmla="*/ 0 w 673"/>
                  <a:gd name="T51" fmla="*/ 267 h 669"/>
                  <a:gd name="T52" fmla="*/ 25 w 673"/>
                  <a:gd name="T53" fmla="*/ 361 h 669"/>
                  <a:gd name="T54" fmla="*/ 84 w 673"/>
                  <a:gd name="T55" fmla="*/ 442 h 669"/>
                  <a:gd name="T56" fmla="*/ 143 w 673"/>
                  <a:gd name="T57" fmla="*/ 489 h 669"/>
                  <a:gd name="T58" fmla="*/ 228 w 673"/>
                  <a:gd name="T59" fmla="*/ 529 h 669"/>
                  <a:gd name="T60" fmla="*/ 299 w 673"/>
                  <a:gd name="T61" fmla="*/ 545 h 669"/>
                  <a:gd name="T62" fmla="*/ 362 w 673"/>
                  <a:gd name="T63" fmla="*/ 613 h 669"/>
                  <a:gd name="T64" fmla="*/ 430 w 673"/>
                  <a:gd name="T65" fmla="*/ 655 h 669"/>
                  <a:gd name="T66" fmla="*/ 470 w 673"/>
                  <a:gd name="T67" fmla="*/ 669 h 669"/>
                  <a:gd name="T68" fmla="*/ 494 w 673"/>
                  <a:gd name="T69" fmla="*/ 659 h 669"/>
                  <a:gd name="T70" fmla="*/ 502 w 673"/>
                  <a:gd name="T71" fmla="*/ 643 h 669"/>
                  <a:gd name="T72" fmla="*/ 484 w 673"/>
                  <a:gd name="T73" fmla="*/ 530 h 669"/>
                  <a:gd name="T74" fmla="*/ 572 w 673"/>
                  <a:gd name="T75" fmla="*/ 485 h 669"/>
                  <a:gd name="T76" fmla="*/ 636 w 673"/>
                  <a:gd name="T77" fmla="*/ 418 h 669"/>
                  <a:gd name="T78" fmla="*/ 668 w 673"/>
                  <a:gd name="T79" fmla="*/ 348 h 669"/>
                  <a:gd name="T80" fmla="*/ 668 w 673"/>
                  <a:gd name="T81" fmla="*/ 247 h 669"/>
                  <a:gd name="T82" fmla="*/ 651 w 673"/>
                  <a:gd name="T83" fmla="*/ 194 h 669"/>
                  <a:gd name="T84" fmla="*/ 581 w 673"/>
                  <a:gd name="T85" fmla="*/ 100 h 669"/>
                  <a:gd name="T86" fmla="*/ 503 w 673"/>
                  <a:gd name="T87" fmla="*/ 47 h 669"/>
                  <a:gd name="T88" fmla="*/ 385 w 673"/>
                  <a:gd name="T89" fmla="*/ 7 h 669"/>
                  <a:gd name="T90" fmla="*/ 257 w 673"/>
                  <a:gd name="T91" fmla="*/ 3 h 669"/>
                  <a:gd name="T92" fmla="*/ 137 w 673"/>
                  <a:gd name="T93" fmla="*/ 40 h 669"/>
                  <a:gd name="T94" fmla="*/ 86 w 673"/>
                  <a:gd name="T95" fmla="*/ 75 h 669"/>
                  <a:gd name="T96" fmla="*/ 44 w 673"/>
                  <a:gd name="T97" fmla="*/ 123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3" h="669">
                    <a:moveTo>
                      <a:pt x="473" y="105"/>
                    </a:moveTo>
                    <a:lnTo>
                      <a:pt x="473" y="105"/>
                    </a:lnTo>
                    <a:lnTo>
                      <a:pt x="495" y="118"/>
                    </a:lnTo>
                    <a:lnTo>
                      <a:pt x="515" y="131"/>
                    </a:lnTo>
                    <a:lnTo>
                      <a:pt x="534" y="148"/>
                    </a:lnTo>
                    <a:lnTo>
                      <a:pt x="552" y="164"/>
                    </a:lnTo>
                    <a:lnTo>
                      <a:pt x="567" y="182"/>
                    </a:lnTo>
                    <a:lnTo>
                      <a:pt x="581" y="201"/>
                    </a:lnTo>
                    <a:lnTo>
                      <a:pt x="591" y="221"/>
                    </a:lnTo>
                    <a:lnTo>
                      <a:pt x="600" y="241"/>
                    </a:lnTo>
                    <a:lnTo>
                      <a:pt x="600" y="241"/>
                    </a:lnTo>
                    <a:lnTo>
                      <a:pt x="604" y="259"/>
                    </a:lnTo>
                    <a:lnTo>
                      <a:pt x="608" y="278"/>
                    </a:lnTo>
                    <a:lnTo>
                      <a:pt x="608" y="296"/>
                    </a:lnTo>
                    <a:lnTo>
                      <a:pt x="608" y="314"/>
                    </a:lnTo>
                    <a:lnTo>
                      <a:pt x="604" y="333"/>
                    </a:lnTo>
                    <a:lnTo>
                      <a:pt x="598" y="349"/>
                    </a:lnTo>
                    <a:lnTo>
                      <a:pt x="591" y="367"/>
                    </a:lnTo>
                    <a:lnTo>
                      <a:pt x="582" y="383"/>
                    </a:lnTo>
                    <a:lnTo>
                      <a:pt x="582" y="383"/>
                    </a:lnTo>
                    <a:lnTo>
                      <a:pt x="568" y="401"/>
                    </a:lnTo>
                    <a:lnTo>
                      <a:pt x="553" y="416"/>
                    </a:lnTo>
                    <a:lnTo>
                      <a:pt x="537" y="429"/>
                    </a:lnTo>
                    <a:lnTo>
                      <a:pt x="519" y="442"/>
                    </a:lnTo>
                    <a:lnTo>
                      <a:pt x="502" y="453"/>
                    </a:lnTo>
                    <a:lnTo>
                      <a:pt x="481" y="461"/>
                    </a:lnTo>
                    <a:lnTo>
                      <a:pt x="461" y="469"/>
                    </a:lnTo>
                    <a:lnTo>
                      <a:pt x="441" y="474"/>
                    </a:lnTo>
                    <a:lnTo>
                      <a:pt x="441" y="474"/>
                    </a:lnTo>
                    <a:lnTo>
                      <a:pt x="435" y="477"/>
                    </a:lnTo>
                    <a:lnTo>
                      <a:pt x="430" y="480"/>
                    </a:lnTo>
                    <a:lnTo>
                      <a:pt x="424" y="484"/>
                    </a:lnTo>
                    <a:lnTo>
                      <a:pt x="420" y="488"/>
                    </a:lnTo>
                    <a:lnTo>
                      <a:pt x="417" y="493"/>
                    </a:lnTo>
                    <a:lnTo>
                      <a:pt x="415" y="500"/>
                    </a:lnTo>
                    <a:lnTo>
                      <a:pt x="415" y="506"/>
                    </a:lnTo>
                    <a:lnTo>
                      <a:pt x="415" y="512"/>
                    </a:lnTo>
                    <a:lnTo>
                      <a:pt x="427" y="579"/>
                    </a:lnTo>
                    <a:lnTo>
                      <a:pt x="427" y="579"/>
                    </a:lnTo>
                    <a:lnTo>
                      <a:pt x="415" y="571"/>
                    </a:lnTo>
                    <a:lnTo>
                      <a:pt x="402" y="561"/>
                    </a:lnTo>
                    <a:lnTo>
                      <a:pt x="402" y="561"/>
                    </a:lnTo>
                    <a:lnTo>
                      <a:pt x="386" y="548"/>
                    </a:lnTo>
                    <a:lnTo>
                      <a:pt x="373" y="533"/>
                    </a:lnTo>
                    <a:lnTo>
                      <a:pt x="359" y="517"/>
                    </a:lnTo>
                    <a:lnTo>
                      <a:pt x="345" y="497"/>
                    </a:lnTo>
                    <a:lnTo>
                      <a:pt x="345" y="497"/>
                    </a:lnTo>
                    <a:lnTo>
                      <a:pt x="340" y="492"/>
                    </a:lnTo>
                    <a:lnTo>
                      <a:pt x="335" y="488"/>
                    </a:lnTo>
                    <a:lnTo>
                      <a:pt x="328" y="484"/>
                    </a:lnTo>
                    <a:lnTo>
                      <a:pt x="321" y="482"/>
                    </a:lnTo>
                    <a:lnTo>
                      <a:pt x="321" y="482"/>
                    </a:lnTo>
                    <a:lnTo>
                      <a:pt x="299" y="480"/>
                    </a:lnTo>
                    <a:lnTo>
                      <a:pt x="277" y="474"/>
                    </a:lnTo>
                    <a:lnTo>
                      <a:pt x="256" y="469"/>
                    </a:lnTo>
                    <a:lnTo>
                      <a:pt x="235" y="462"/>
                    </a:lnTo>
                    <a:lnTo>
                      <a:pt x="216" y="454"/>
                    </a:lnTo>
                    <a:lnTo>
                      <a:pt x="197" y="444"/>
                    </a:lnTo>
                    <a:lnTo>
                      <a:pt x="178" y="435"/>
                    </a:lnTo>
                    <a:lnTo>
                      <a:pt x="162" y="423"/>
                    </a:lnTo>
                    <a:lnTo>
                      <a:pt x="162" y="423"/>
                    </a:lnTo>
                    <a:lnTo>
                      <a:pt x="146" y="410"/>
                    </a:lnTo>
                    <a:lnTo>
                      <a:pt x="132" y="398"/>
                    </a:lnTo>
                    <a:lnTo>
                      <a:pt x="118" y="384"/>
                    </a:lnTo>
                    <a:lnTo>
                      <a:pt x="106" y="369"/>
                    </a:lnTo>
                    <a:lnTo>
                      <a:pt x="95" y="354"/>
                    </a:lnTo>
                    <a:lnTo>
                      <a:pt x="86" y="338"/>
                    </a:lnTo>
                    <a:lnTo>
                      <a:pt x="78" y="322"/>
                    </a:lnTo>
                    <a:lnTo>
                      <a:pt x="72" y="304"/>
                    </a:lnTo>
                    <a:lnTo>
                      <a:pt x="68" y="286"/>
                    </a:lnTo>
                    <a:lnTo>
                      <a:pt x="65" y="269"/>
                    </a:lnTo>
                    <a:lnTo>
                      <a:pt x="64" y="251"/>
                    </a:lnTo>
                    <a:lnTo>
                      <a:pt x="65" y="232"/>
                    </a:lnTo>
                    <a:lnTo>
                      <a:pt x="69" y="214"/>
                    </a:lnTo>
                    <a:lnTo>
                      <a:pt x="76" y="197"/>
                    </a:lnTo>
                    <a:lnTo>
                      <a:pt x="84" y="179"/>
                    </a:lnTo>
                    <a:lnTo>
                      <a:pt x="95" y="161"/>
                    </a:lnTo>
                    <a:lnTo>
                      <a:pt x="95" y="161"/>
                    </a:lnTo>
                    <a:lnTo>
                      <a:pt x="103" y="150"/>
                    </a:lnTo>
                    <a:lnTo>
                      <a:pt x="113" y="141"/>
                    </a:lnTo>
                    <a:lnTo>
                      <a:pt x="131" y="123"/>
                    </a:lnTo>
                    <a:lnTo>
                      <a:pt x="151" y="108"/>
                    </a:lnTo>
                    <a:lnTo>
                      <a:pt x="174" y="96"/>
                    </a:lnTo>
                    <a:lnTo>
                      <a:pt x="197" y="85"/>
                    </a:lnTo>
                    <a:lnTo>
                      <a:pt x="222" y="77"/>
                    </a:lnTo>
                    <a:lnTo>
                      <a:pt x="246" y="71"/>
                    </a:lnTo>
                    <a:lnTo>
                      <a:pt x="273" y="67"/>
                    </a:lnTo>
                    <a:lnTo>
                      <a:pt x="299" y="66"/>
                    </a:lnTo>
                    <a:lnTo>
                      <a:pt x="325" y="66"/>
                    </a:lnTo>
                    <a:lnTo>
                      <a:pt x="352" y="69"/>
                    </a:lnTo>
                    <a:lnTo>
                      <a:pt x="378" y="73"/>
                    </a:lnTo>
                    <a:lnTo>
                      <a:pt x="402" y="78"/>
                    </a:lnTo>
                    <a:lnTo>
                      <a:pt x="427" y="85"/>
                    </a:lnTo>
                    <a:lnTo>
                      <a:pt x="451" y="94"/>
                    </a:lnTo>
                    <a:lnTo>
                      <a:pt x="473" y="105"/>
                    </a:lnTo>
                    <a:lnTo>
                      <a:pt x="473" y="105"/>
                    </a:lnTo>
                    <a:close/>
                    <a:moveTo>
                      <a:pt x="44" y="123"/>
                    </a:moveTo>
                    <a:lnTo>
                      <a:pt x="44" y="123"/>
                    </a:lnTo>
                    <a:lnTo>
                      <a:pt x="29" y="146"/>
                    </a:lnTo>
                    <a:lnTo>
                      <a:pt x="16" y="171"/>
                    </a:lnTo>
                    <a:lnTo>
                      <a:pt x="8" y="194"/>
                    </a:lnTo>
                    <a:lnTo>
                      <a:pt x="3" y="218"/>
                    </a:lnTo>
                    <a:lnTo>
                      <a:pt x="0" y="243"/>
                    </a:lnTo>
                    <a:lnTo>
                      <a:pt x="0" y="267"/>
                    </a:lnTo>
                    <a:lnTo>
                      <a:pt x="1" y="292"/>
                    </a:lnTo>
                    <a:lnTo>
                      <a:pt x="7" y="315"/>
                    </a:lnTo>
                    <a:lnTo>
                      <a:pt x="15" y="338"/>
                    </a:lnTo>
                    <a:lnTo>
                      <a:pt x="25" y="361"/>
                    </a:lnTo>
                    <a:lnTo>
                      <a:pt x="37" y="383"/>
                    </a:lnTo>
                    <a:lnTo>
                      <a:pt x="50" y="403"/>
                    </a:lnTo>
                    <a:lnTo>
                      <a:pt x="67" y="424"/>
                    </a:lnTo>
                    <a:lnTo>
                      <a:pt x="84" y="442"/>
                    </a:lnTo>
                    <a:lnTo>
                      <a:pt x="103" y="459"/>
                    </a:lnTo>
                    <a:lnTo>
                      <a:pt x="124" y="476"/>
                    </a:lnTo>
                    <a:lnTo>
                      <a:pt x="124" y="476"/>
                    </a:lnTo>
                    <a:lnTo>
                      <a:pt x="143" y="489"/>
                    </a:lnTo>
                    <a:lnTo>
                      <a:pt x="163" y="500"/>
                    </a:lnTo>
                    <a:lnTo>
                      <a:pt x="184" y="511"/>
                    </a:lnTo>
                    <a:lnTo>
                      <a:pt x="205" y="521"/>
                    </a:lnTo>
                    <a:lnTo>
                      <a:pt x="228" y="529"/>
                    </a:lnTo>
                    <a:lnTo>
                      <a:pt x="252" y="536"/>
                    </a:lnTo>
                    <a:lnTo>
                      <a:pt x="275" y="541"/>
                    </a:lnTo>
                    <a:lnTo>
                      <a:pt x="299" y="545"/>
                    </a:lnTo>
                    <a:lnTo>
                      <a:pt x="299" y="545"/>
                    </a:lnTo>
                    <a:lnTo>
                      <a:pt x="314" y="564"/>
                    </a:lnTo>
                    <a:lnTo>
                      <a:pt x="329" y="582"/>
                    </a:lnTo>
                    <a:lnTo>
                      <a:pt x="344" y="598"/>
                    </a:lnTo>
                    <a:lnTo>
                      <a:pt x="362" y="613"/>
                    </a:lnTo>
                    <a:lnTo>
                      <a:pt x="362" y="613"/>
                    </a:lnTo>
                    <a:lnTo>
                      <a:pt x="382" y="628"/>
                    </a:lnTo>
                    <a:lnTo>
                      <a:pt x="405" y="642"/>
                    </a:lnTo>
                    <a:lnTo>
                      <a:pt x="430" y="655"/>
                    </a:lnTo>
                    <a:lnTo>
                      <a:pt x="458" y="668"/>
                    </a:lnTo>
                    <a:lnTo>
                      <a:pt x="458" y="668"/>
                    </a:lnTo>
                    <a:lnTo>
                      <a:pt x="465" y="669"/>
                    </a:lnTo>
                    <a:lnTo>
                      <a:pt x="470" y="669"/>
                    </a:lnTo>
                    <a:lnTo>
                      <a:pt x="477" y="669"/>
                    </a:lnTo>
                    <a:lnTo>
                      <a:pt x="483" y="666"/>
                    </a:lnTo>
                    <a:lnTo>
                      <a:pt x="488" y="664"/>
                    </a:lnTo>
                    <a:lnTo>
                      <a:pt x="494" y="659"/>
                    </a:lnTo>
                    <a:lnTo>
                      <a:pt x="498" y="654"/>
                    </a:lnTo>
                    <a:lnTo>
                      <a:pt x="500" y="649"/>
                    </a:lnTo>
                    <a:lnTo>
                      <a:pt x="500" y="649"/>
                    </a:lnTo>
                    <a:lnTo>
                      <a:pt x="502" y="643"/>
                    </a:lnTo>
                    <a:lnTo>
                      <a:pt x="503" y="636"/>
                    </a:lnTo>
                    <a:lnTo>
                      <a:pt x="502" y="625"/>
                    </a:lnTo>
                    <a:lnTo>
                      <a:pt x="484" y="530"/>
                    </a:lnTo>
                    <a:lnTo>
                      <a:pt x="484" y="530"/>
                    </a:lnTo>
                    <a:lnTo>
                      <a:pt x="509" y="521"/>
                    </a:lnTo>
                    <a:lnTo>
                      <a:pt x="532" y="510"/>
                    </a:lnTo>
                    <a:lnTo>
                      <a:pt x="553" y="497"/>
                    </a:lnTo>
                    <a:lnTo>
                      <a:pt x="572" y="485"/>
                    </a:lnTo>
                    <a:lnTo>
                      <a:pt x="591" y="470"/>
                    </a:lnTo>
                    <a:lnTo>
                      <a:pt x="608" y="454"/>
                    </a:lnTo>
                    <a:lnTo>
                      <a:pt x="623" y="438"/>
                    </a:lnTo>
                    <a:lnTo>
                      <a:pt x="636" y="418"/>
                    </a:lnTo>
                    <a:lnTo>
                      <a:pt x="636" y="418"/>
                    </a:lnTo>
                    <a:lnTo>
                      <a:pt x="650" y="397"/>
                    </a:lnTo>
                    <a:lnTo>
                      <a:pt x="659" y="372"/>
                    </a:lnTo>
                    <a:lnTo>
                      <a:pt x="668" y="348"/>
                    </a:lnTo>
                    <a:lnTo>
                      <a:pt x="672" y="323"/>
                    </a:lnTo>
                    <a:lnTo>
                      <a:pt x="673" y="297"/>
                    </a:lnTo>
                    <a:lnTo>
                      <a:pt x="672" y="273"/>
                    </a:lnTo>
                    <a:lnTo>
                      <a:pt x="668" y="247"/>
                    </a:lnTo>
                    <a:lnTo>
                      <a:pt x="661" y="221"/>
                    </a:lnTo>
                    <a:lnTo>
                      <a:pt x="661" y="221"/>
                    </a:lnTo>
                    <a:lnTo>
                      <a:pt x="657" y="207"/>
                    </a:lnTo>
                    <a:lnTo>
                      <a:pt x="651" y="194"/>
                    </a:lnTo>
                    <a:lnTo>
                      <a:pt x="638" y="169"/>
                    </a:lnTo>
                    <a:lnTo>
                      <a:pt x="621" y="145"/>
                    </a:lnTo>
                    <a:lnTo>
                      <a:pt x="602" y="122"/>
                    </a:lnTo>
                    <a:lnTo>
                      <a:pt x="581" y="100"/>
                    </a:lnTo>
                    <a:lnTo>
                      <a:pt x="556" y="81"/>
                    </a:lnTo>
                    <a:lnTo>
                      <a:pt x="530" y="63"/>
                    </a:lnTo>
                    <a:lnTo>
                      <a:pt x="503" y="47"/>
                    </a:lnTo>
                    <a:lnTo>
                      <a:pt x="503" y="47"/>
                    </a:lnTo>
                    <a:lnTo>
                      <a:pt x="476" y="34"/>
                    </a:lnTo>
                    <a:lnTo>
                      <a:pt x="446" y="22"/>
                    </a:lnTo>
                    <a:lnTo>
                      <a:pt x="416" y="14"/>
                    </a:lnTo>
                    <a:lnTo>
                      <a:pt x="385" y="7"/>
                    </a:lnTo>
                    <a:lnTo>
                      <a:pt x="354" y="2"/>
                    </a:lnTo>
                    <a:lnTo>
                      <a:pt x="321" y="0"/>
                    </a:lnTo>
                    <a:lnTo>
                      <a:pt x="290" y="0"/>
                    </a:lnTo>
                    <a:lnTo>
                      <a:pt x="257" y="3"/>
                    </a:lnTo>
                    <a:lnTo>
                      <a:pt x="226" y="9"/>
                    </a:lnTo>
                    <a:lnTo>
                      <a:pt x="196" y="17"/>
                    </a:lnTo>
                    <a:lnTo>
                      <a:pt x="166" y="28"/>
                    </a:lnTo>
                    <a:lnTo>
                      <a:pt x="137" y="40"/>
                    </a:lnTo>
                    <a:lnTo>
                      <a:pt x="124" y="48"/>
                    </a:lnTo>
                    <a:lnTo>
                      <a:pt x="112" y="56"/>
                    </a:lnTo>
                    <a:lnTo>
                      <a:pt x="98" y="66"/>
                    </a:lnTo>
                    <a:lnTo>
                      <a:pt x="86" y="75"/>
                    </a:lnTo>
                    <a:lnTo>
                      <a:pt x="75" y="86"/>
                    </a:lnTo>
                    <a:lnTo>
                      <a:pt x="64" y="98"/>
                    </a:lnTo>
                    <a:lnTo>
                      <a:pt x="53" y="109"/>
                    </a:lnTo>
                    <a:lnTo>
                      <a:pt x="44" y="123"/>
                    </a:lnTo>
                    <a:lnTo>
                      <a:pt x="44" y="1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7"/>
              <p:cNvSpPr>
                <a:spLocks/>
              </p:cNvSpPr>
              <p:nvPr/>
            </p:nvSpPr>
            <p:spPr bwMode="auto">
              <a:xfrm>
                <a:off x="-2057400" y="2100263"/>
                <a:ext cx="785813" cy="757238"/>
              </a:xfrm>
              <a:custGeom>
                <a:avLst/>
                <a:gdLst>
                  <a:gd name="T0" fmla="*/ 658 w 990"/>
                  <a:gd name="T1" fmla="*/ 22 h 954"/>
                  <a:gd name="T2" fmla="*/ 720 w 990"/>
                  <a:gd name="T3" fmla="*/ 44 h 954"/>
                  <a:gd name="T4" fmla="*/ 778 w 990"/>
                  <a:gd name="T5" fmla="*/ 71 h 954"/>
                  <a:gd name="T6" fmla="*/ 828 w 990"/>
                  <a:gd name="T7" fmla="*/ 103 h 954"/>
                  <a:gd name="T8" fmla="*/ 873 w 990"/>
                  <a:gd name="T9" fmla="*/ 140 h 954"/>
                  <a:gd name="T10" fmla="*/ 911 w 990"/>
                  <a:gd name="T11" fmla="*/ 182 h 954"/>
                  <a:gd name="T12" fmla="*/ 942 w 990"/>
                  <a:gd name="T13" fmla="*/ 227 h 954"/>
                  <a:gd name="T14" fmla="*/ 967 w 990"/>
                  <a:gd name="T15" fmla="*/ 274 h 954"/>
                  <a:gd name="T16" fmla="*/ 981 w 990"/>
                  <a:gd name="T17" fmla="*/ 324 h 954"/>
                  <a:gd name="T18" fmla="*/ 990 w 990"/>
                  <a:gd name="T19" fmla="*/ 376 h 954"/>
                  <a:gd name="T20" fmla="*/ 988 w 990"/>
                  <a:gd name="T21" fmla="*/ 428 h 954"/>
                  <a:gd name="T22" fmla="*/ 967 w 990"/>
                  <a:gd name="T23" fmla="*/ 448 h 954"/>
                  <a:gd name="T24" fmla="*/ 897 w 990"/>
                  <a:gd name="T25" fmla="*/ 464 h 954"/>
                  <a:gd name="T26" fmla="*/ 833 w 990"/>
                  <a:gd name="T27" fmla="*/ 492 h 954"/>
                  <a:gd name="T28" fmla="*/ 788 w 990"/>
                  <a:gd name="T29" fmla="*/ 521 h 954"/>
                  <a:gd name="T30" fmla="*/ 749 w 990"/>
                  <a:gd name="T31" fmla="*/ 557 h 954"/>
                  <a:gd name="T32" fmla="*/ 727 w 990"/>
                  <a:gd name="T33" fmla="*/ 584 h 954"/>
                  <a:gd name="T34" fmla="*/ 693 w 990"/>
                  <a:gd name="T35" fmla="*/ 645 h 954"/>
                  <a:gd name="T36" fmla="*/ 677 w 990"/>
                  <a:gd name="T37" fmla="*/ 711 h 954"/>
                  <a:gd name="T38" fmla="*/ 676 w 990"/>
                  <a:gd name="T39" fmla="*/ 756 h 954"/>
                  <a:gd name="T40" fmla="*/ 553 w 990"/>
                  <a:gd name="T41" fmla="*/ 780 h 954"/>
                  <a:gd name="T42" fmla="*/ 485 w 990"/>
                  <a:gd name="T43" fmla="*/ 813 h 954"/>
                  <a:gd name="T44" fmla="*/ 405 w 990"/>
                  <a:gd name="T45" fmla="*/ 888 h 954"/>
                  <a:gd name="T46" fmla="*/ 358 w 990"/>
                  <a:gd name="T47" fmla="*/ 916 h 954"/>
                  <a:gd name="T48" fmla="*/ 265 w 990"/>
                  <a:gd name="T49" fmla="*/ 954 h 954"/>
                  <a:gd name="T50" fmla="*/ 260 w 990"/>
                  <a:gd name="T51" fmla="*/ 952 h 954"/>
                  <a:gd name="T52" fmla="*/ 257 w 990"/>
                  <a:gd name="T53" fmla="*/ 948 h 954"/>
                  <a:gd name="T54" fmla="*/ 280 w 990"/>
                  <a:gd name="T55" fmla="*/ 742 h 954"/>
                  <a:gd name="T56" fmla="*/ 220 w 990"/>
                  <a:gd name="T57" fmla="*/ 715 h 954"/>
                  <a:gd name="T58" fmla="*/ 167 w 990"/>
                  <a:gd name="T59" fmla="*/ 682 h 954"/>
                  <a:gd name="T60" fmla="*/ 120 w 990"/>
                  <a:gd name="T61" fmla="*/ 645 h 954"/>
                  <a:gd name="T62" fmla="*/ 80 w 990"/>
                  <a:gd name="T63" fmla="*/ 603 h 954"/>
                  <a:gd name="T64" fmla="*/ 48 w 990"/>
                  <a:gd name="T65" fmla="*/ 558 h 954"/>
                  <a:gd name="T66" fmla="*/ 23 w 990"/>
                  <a:gd name="T67" fmla="*/ 509 h 954"/>
                  <a:gd name="T68" fmla="*/ 8 w 990"/>
                  <a:gd name="T69" fmla="*/ 459 h 954"/>
                  <a:gd name="T70" fmla="*/ 1 w 990"/>
                  <a:gd name="T71" fmla="*/ 406 h 954"/>
                  <a:gd name="T72" fmla="*/ 3 w 990"/>
                  <a:gd name="T73" fmla="*/ 351 h 954"/>
                  <a:gd name="T74" fmla="*/ 16 w 990"/>
                  <a:gd name="T75" fmla="*/ 295 h 954"/>
                  <a:gd name="T76" fmla="*/ 30 w 990"/>
                  <a:gd name="T77" fmla="*/ 259 h 954"/>
                  <a:gd name="T78" fmla="*/ 60 w 990"/>
                  <a:gd name="T79" fmla="*/ 206 h 954"/>
                  <a:gd name="T80" fmla="*/ 98 w 990"/>
                  <a:gd name="T81" fmla="*/ 158 h 954"/>
                  <a:gd name="T82" fmla="*/ 145 w 990"/>
                  <a:gd name="T83" fmla="*/ 116 h 954"/>
                  <a:gd name="T84" fmla="*/ 200 w 990"/>
                  <a:gd name="T85" fmla="*/ 79 h 954"/>
                  <a:gd name="T86" fmla="*/ 260 w 990"/>
                  <a:gd name="T87" fmla="*/ 48 h 954"/>
                  <a:gd name="T88" fmla="*/ 325 w 990"/>
                  <a:gd name="T89" fmla="*/ 25 h 954"/>
                  <a:gd name="T90" fmla="*/ 393 w 990"/>
                  <a:gd name="T91" fmla="*/ 8 h 954"/>
                  <a:gd name="T92" fmla="*/ 465 w 990"/>
                  <a:gd name="T93" fmla="*/ 1 h 954"/>
                  <a:gd name="T94" fmla="*/ 538 w 990"/>
                  <a:gd name="T95" fmla="*/ 1 h 954"/>
                  <a:gd name="T96" fmla="*/ 612 w 990"/>
                  <a:gd name="T97" fmla="*/ 11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0" h="954">
                    <a:moveTo>
                      <a:pt x="636" y="16"/>
                    </a:moveTo>
                    <a:lnTo>
                      <a:pt x="636" y="16"/>
                    </a:lnTo>
                    <a:lnTo>
                      <a:pt x="658" y="22"/>
                    </a:lnTo>
                    <a:lnTo>
                      <a:pt x="680" y="29"/>
                    </a:lnTo>
                    <a:lnTo>
                      <a:pt x="700" y="35"/>
                    </a:lnTo>
                    <a:lnTo>
                      <a:pt x="720" y="44"/>
                    </a:lnTo>
                    <a:lnTo>
                      <a:pt x="740" y="52"/>
                    </a:lnTo>
                    <a:lnTo>
                      <a:pt x="759" y="61"/>
                    </a:lnTo>
                    <a:lnTo>
                      <a:pt x="778" y="71"/>
                    </a:lnTo>
                    <a:lnTo>
                      <a:pt x="795" y="82"/>
                    </a:lnTo>
                    <a:lnTo>
                      <a:pt x="812" y="93"/>
                    </a:lnTo>
                    <a:lnTo>
                      <a:pt x="828" y="103"/>
                    </a:lnTo>
                    <a:lnTo>
                      <a:pt x="844" y="116"/>
                    </a:lnTo>
                    <a:lnTo>
                      <a:pt x="859" y="128"/>
                    </a:lnTo>
                    <a:lnTo>
                      <a:pt x="873" y="140"/>
                    </a:lnTo>
                    <a:lnTo>
                      <a:pt x="886" y="154"/>
                    </a:lnTo>
                    <a:lnTo>
                      <a:pt x="900" y="167"/>
                    </a:lnTo>
                    <a:lnTo>
                      <a:pt x="911" y="182"/>
                    </a:lnTo>
                    <a:lnTo>
                      <a:pt x="923" y="196"/>
                    </a:lnTo>
                    <a:lnTo>
                      <a:pt x="933" y="211"/>
                    </a:lnTo>
                    <a:lnTo>
                      <a:pt x="942" y="227"/>
                    </a:lnTo>
                    <a:lnTo>
                      <a:pt x="952" y="242"/>
                    </a:lnTo>
                    <a:lnTo>
                      <a:pt x="960" y="259"/>
                    </a:lnTo>
                    <a:lnTo>
                      <a:pt x="967" y="274"/>
                    </a:lnTo>
                    <a:lnTo>
                      <a:pt x="972" y="290"/>
                    </a:lnTo>
                    <a:lnTo>
                      <a:pt x="977" y="308"/>
                    </a:lnTo>
                    <a:lnTo>
                      <a:pt x="981" y="324"/>
                    </a:lnTo>
                    <a:lnTo>
                      <a:pt x="986" y="340"/>
                    </a:lnTo>
                    <a:lnTo>
                      <a:pt x="988" y="358"/>
                    </a:lnTo>
                    <a:lnTo>
                      <a:pt x="990" y="376"/>
                    </a:lnTo>
                    <a:lnTo>
                      <a:pt x="990" y="392"/>
                    </a:lnTo>
                    <a:lnTo>
                      <a:pt x="990" y="410"/>
                    </a:lnTo>
                    <a:lnTo>
                      <a:pt x="988" y="428"/>
                    </a:lnTo>
                    <a:lnTo>
                      <a:pt x="986" y="445"/>
                    </a:lnTo>
                    <a:lnTo>
                      <a:pt x="986" y="445"/>
                    </a:lnTo>
                    <a:lnTo>
                      <a:pt x="967" y="448"/>
                    </a:lnTo>
                    <a:lnTo>
                      <a:pt x="967" y="448"/>
                    </a:lnTo>
                    <a:lnTo>
                      <a:pt x="931" y="455"/>
                    </a:lnTo>
                    <a:lnTo>
                      <a:pt x="897" y="464"/>
                    </a:lnTo>
                    <a:lnTo>
                      <a:pt x="865" y="477"/>
                    </a:lnTo>
                    <a:lnTo>
                      <a:pt x="848" y="483"/>
                    </a:lnTo>
                    <a:lnTo>
                      <a:pt x="833" y="492"/>
                    </a:lnTo>
                    <a:lnTo>
                      <a:pt x="817" y="501"/>
                    </a:lnTo>
                    <a:lnTo>
                      <a:pt x="803" y="511"/>
                    </a:lnTo>
                    <a:lnTo>
                      <a:pt x="788" y="521"/>
                    </a:lnTo>
                    <a:lnTo>
                      <a:pt x="775" y="532"/>
                    </a:lnTo>
                    <a:lnTo>
                      <a:pt x="761" y="545"/>
                    </a:lnTo>
                    <a:lnTo>
                      <a:pt x="749" y="557"/>
                    </a:lnTo>
                    <a:lnTo>
                      <a:pt x="738" y="571"/>
                    </a:lnTo>
                    <a:lnTo>
                      <a:pt x="727" y="584"/>
                    </a:lnTo>
                    <a:lnTo>
                      <a:pt x="727" y="584"/>
                    </a:lnTo>
                    <a:lnTo>
                      <a:pt x="714" y="605"/>
                    </a:lnTo>
                    <a:lnTo>
                      <a:pt x="703" y="624"/>
                    </a:lnTo>
                    <a:lnTo>
                      <a:pt x="693" y="645"/>
                    </a:lnTo>
                    <a:lnTo>
                      <a:pt x="686" y="666"/>
                    </a:lnTo>
                    <a:lnTo>
                      <a:pt x="681" y="688"/>
                    </a:lnTo>
                    <a:lnTo>
                      <a:pt x="677" y="711"/>
                    </a:lnTo>
                    <a:lnTo>
                      <a:pt x="676" y="734"/>
                    </a:lnTo>
                    <a:lnTo>
                      <a:pt x="676" y="756"/>
                    </a:lnTo>
                    <a:lnTo>
                      <a:pt x="676" y="756"/>
                    </a:lnTo>
                    <a:lnTo>
                      <a:pt x="636" y="767"/>
                    </a:lnTo>
                    <a:lnTo>
                      <a:pt x="595" y="775"/>
                    </a:lnTo>
                    <a:lnTo>
                      <a:pt x="553" y="780"/>
                    </a:lnTo>
                    <a:lnTo>
                      <a:pt x="511" y="782"/>
                    </a:lnTo>
                    <a:lnTo>
                      <a:pt x="511" y="782"/>
                    </a:lnTo>
                    <a:lnTo>
                      <a:pt x="485" y="813"/>
                    </a:lnTo>
                    <a:lnTo>
                      <a:pt x="459" y="840"/>
                    </a:lnTo>
                    <a:lnTo>
                      <a:pt x="434" y="865"/>
                    </a:lnTo>
                    <a:lnTo>
                      <a:pt x="405" y="888"/>
                    </a:lnTo>
                    <a:lnTo>
                      <a:pt x="390" y="897"/>
                    </a:lnTo>
                    <a:lnTo>
                      <a:pt x="374" y="907"/>
                    </a:lnTo>
                    <a:lnTo>
                      <a:pt x="358" y="916"/>
                    </a:lnTo>
                    <a:lnTo>
                      <a:pt x="341" y="925"/>
                    </a:lnTo>
                    <a:lnTo>
                      <a:pt x="305" y="941"/>
                    </a:lnTo>
                    <a:lnTo>
                      <a:pt x="265" y="954"/>
                    </a:lnTo>
                    <a:lnTo>
                      <a:pt x="265" y="954"/>
                    </a:lnTo>
                    <a:lnTo>
                      <a:pt x="261" y="954"/>
                    </a:lnTo>
                    <a:lnTo>
                      <a:pt x="260" y="952"/>
                    </a:lnTo>
                    <a:lnTo>
                      <a:pt x="257" y="950"/>
                    </a:lnTo>
                    <a:lnTo>
                      <a:pt x="257" y="948"/>
                    </a:lnTo>
                    <a:lnTo>
                      <a:pt x="257" y="948"/>
                    </a:lnTo>
                    <a:lnTo>
                      <a:pt x="300" y="749"/>
                    </a:lnTo>
                    <a:lnTo>
                      <a:pt x="300" y="749"/>
                    </a:lnTo>
                    <a:lnTo>
                      <a:pt x="280" y="742"/>
                    </a:lnTo>
                    <a:lnTo>
                      <a:pt x="260" y="734"/>
                    </a:lnTo>
                    <a:lnTo>
                      <a:pt x="239" y="724"/>
                    </a:lnTo>
                    <a:lnTo>
                      <a:pt x="220" y="715"/>
                    </a:lnTo>
                    <a:lnTo>
                      <a:pt x="203" y="704"/>
                    </a:lnTo>
                    <a:lnTo>
                      <a:pt x="185" y="694"/>
                    </a:lnTo>
                    <a:lnTo>
                      <a:pt x="167" y="682"/>
                    </a:lnTo>
                    <a:lnTo>
                      <a:pt x="151" y="670"/>
                    </a:lnTo>
                    <a:lnTo>
                      <a:pt x="135" y="658"/>
                    </a:lnTo>
                    <a:lnTo>
                      <a:pt x="120" y="645"/>
                    </a:lnTo>
                    <a:lnTo>
                      <a:pt x="106" y="632"/>
                    </a:lnTo>
                    <a:lnTo>
                      <a:pt x="92" y="618"/>
                    </a:lnTo>
                    <a:lnTo>
                      <a:pt x="80" y="603"/>
                    </a:lnTo>
                    <a:lnTo>
                      <a:pt x="69" y="590"/>
                    </a:lnTo>
                    <a:lnTo>
                      <a:pt x="58" y="573"/>
                    </a:lnTo>
                    <a:lnTo>
                      <a:pt x="48" y="558"/>
                    </a:lnTo>
                    <a:lnTo>
                      <a:pt x="39" y="542"/>
                    </a:lnTo>
                    <a:lnTo>
                      <a:pt x="31" y="527"/>
                    </a:lnTo>
                    <a:lnTo>
                      <a:pt x="23" y="509"/>
                    </a:lnTo>
                    <a:lnTo>
                      <a:pt x="18" y="493"/>
                    </a:lnTo>
                    <a:lnTo>
                      <a:pt x="12" y="477"/>
                    </a:lnTo>
                    <a:lnTo>
                      <a:pt x="8" y="459"/>
                    </a:lnTo>
                    <a:lnTo>
                      <a:pt x="4" y="441"/>
                    </a:lnTo>
                    <a:lnTo>
                      <a:pt x="1" y="423"/>
                    </a:lnTo>
                    <a:lnTo>
                      <a:pt x="1" y="406"/>
                    </a:lnTo>
                    <a:lnTo>
                      <a:pt x="0" y="388"/>
                    </a:lnTo>
                    <a:lnTo>
                      <a:pt x="1" y="369"/>
                    </a:lnTo>
                    <a:lnTo>
                      <a:pt x="3" y="351"/>
                    </a:lnTo>
                    <a:lnTo>
                      <a:pt x="7" y="332"/>
                    </a:lnTo>
                    <a:lnTo>
                      <a:pt x="11" y="315"/>
                    </a:lnTo>
                    <a:lnTo>
                      <a:pt x="16" y="295"/>
                    </a:lnTo>
                    <a:lnTo>
                      <a:pt x="22" y="276"/>
                    </a:lnTo>
                    <a:lnTo>
                      <a:pt x="22" y="276"/>
                    </a:lnTo>
                    <a:lnTo>
                      <a:pt x="30" y="259"/>
                    </a:lnTo>
                    <a:lnTo>
                      <a:pt x="38" y="240"/>
                    </a:lnTo>
                    <a:lnTo>
                      <a:pt x="49" y="222"/>
                    </a:lnTo>
                    <a:lnTo>
                      <a:pt x="60" y="206"/>
                    </a:lnTo>
                    <a:lnTo>
                      <a:pt x="71" y="189"/>
                    </a:lnTo>
                    <a:lnTo>
                      <a:pt x="84" y="173"/>
                    </a:lnTo>
                    <a:lnTo>
                      <a:pt x="98" y="158"/>
                    </a:lnTo>
                    <a:lnTo>
                      <a:pt x="113" y="143"/>
                    </a:lnTo>
                    <a:lnTo>
                      <a:pt x="129" y="129"/>
                    </a:lnTo>
                    <a:lnTo>
                      <a:pt x="145" y="116"/>
                    </a:lnTo>
                    <a:lnTo>
                      <a:pt x="163" y="102"/>
                    </a:lnTo>
                    <a:lnTo>
                      <a:pt x="181" y="90"/>
                    </a:lnTo>
                    <a:lnTo>
                      <a:pt x="200" y="79"/>
                    </a:lnTo>
                    <a:lnTo>
                      <a:pt x="219" y="68"/>
                    </a:lnTo>
                    <a:lnTo>
                      <a:pt x="239" y="57"/>
                    </a:lnTo>
                    <a:lnTo>
                      <a:pt x="260" y="48"/>
                    </a:lnTo>
                    <a:lnTo>
                      <a:pt x="280" y="39"/>
                    </a:lnTo>
                    <a:lnTo>
                      <a:pt x="302" y="31"/>
                    </a:lnTo>
                    <a:lnTo>
                      <a:pt x="325" y="25"/>
                    </a:lnTo>
                    <a:lnTo>
                      <a:pt x="347" y="19"/>
                    </a:lnTo>
                    <a:lnTo>
                      <a:pt x="370" y="14"/>
                    </a:lnTo>
                    <a:lnTo>
                      <a:pt x="393" y="8"/>
                    </a:lnTo>
                    <a:lnTo>
                      <a:pt x="417" y="5"/>
                    </a:lnTo>
                    <a:lnTo>
                      <a:pt x="440" y="3"/>
                    </a:lnTo>
                    <a:lnTo>
                      <a:pt x="465" y="1"/>
                    </a:lnTo>
                    <a:lnTo>
                      <a:pt x="489" y="0"/>
                    </a:lnTo>
                    <a:lnTo>
                      <a:pt x="514" y="0"/>
                    </a:lnTo>
                    <a:lnTo>
                      <a:pt x="538" y="1"/>
                    </a:lnTo>
                    <a:lnTo>
                      <a:pt x="563" y="4"/>
                    </a:lnTo>
                    <a:lnTo>
                      <a:pt x="587" y="7"/>
                    </a:lnTo>
                    <a:lnTo>
                      <a:pt x="612" y="11"/>
                    </a:lnTo>
                    <a:lnTo>
                      <a:pt x="636" y="16"/>
                    </a:lnTo>
                    <a:lnTo>
                      <a:pt x="63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25" name="Groupe 24"/>
          <p:cNvGrpSpPr/>
          <p:nvPr/>
        </p:nvGrpSpPr>
        <p:grpSpPr>
          <a:xfrm>
            <a:off x="7700052" y="1701547"/>
            <a:ext cx="601566" cy="601456"/>
            <a:chOff x="7413314" y="1138525"/>
            <a:chExt cx="979307" cy="979127"/>
          </a:xfrm>
        </p:grpSpPr>
        <p:sp>
          <p:nvSpPr>
            <p:cNvPr id="26" name="Oval 25"/>
            <p:cNvSpPr/>
            <p:nvPr/>
          </p:nvSpPr>
          <p:spPr>
            <a:xfrm>
              <a:off x="7413314" y="1138525"/>
              <a:ext cx="979307" cy="9791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700" dirty="0"/>
            </a:p>
          </p:txBody>
        </p:sp>
        <p:grpSp>
          <p:nvGrpSpPr>
            <p:cNvPr id="27" name="Groupe 26"/>
            <p:cNvGrpSpPr/>
            <p:nvPr/>
          </p:nvGrpSpPr>
          <p:grpSpPr>
            <a:xfrm>
              <a:off x="7606589" y="1340867"/>
              <a:ext cx="645319" cy="655156"/>
              <a:chOff x="9232900" y="2817813"/>
              <a:chExt cx="1041400" cy="1057275"/>
            </a:xfrm>
          </p:grpSpPr>
          <p:sp>
            <p:nvSpPr>
              <p:cNvPr id="28" name="Freeform 11"/>
              <p:cNvSpPr>
                <a:spLocks/>
              </p:cNvSpPr>
              <p:nvPr/>
            </p:nvSpPr>
            <p:spPr bwMode="auto">
              <a:xfrm>
                <a:off x="9521825" y="3127376"/>
                <a:ext cx="177800" cy="104775"/>
              </a:xfrm>
              <a:custGeom>
                <a:avLst/>
                <a:gdLst>
                  <a:gd name="T0" fmla="*/ 17 w 223"/>
                  <a:gd name="T1" fmla="*/ 0 h 133"/>
                  <a:gd name="T2" fmla="*/ 17 w 223"/>
                  <a:gd name="T3" fmla="*/ 0 h 133"/>
                  <a:gd name="T4" fmla="*/ 17 w 223"/>
                  <a:gd name="T5" fmla="*/ 0 h 133"/>
                  <a:gd name="T6" fmla="*/ 10 w 223"/>
                  <a:gd name="T7" fmla="*/ 24 h 133"/>
                  <a:gd name="T8" fmla="*/ 4 w 223"/>
                  <a:gd name="T9" fmla="*/ 48 h 133"/>
                  <a:gd name="T10" fmla="*/ 2 w 223"/>
                  <a:gd name="T11" fmla="*/ 73 h 133"/>
                  <a:gd name="T12" fmla="*/ 0 w 223"/>
                  <a:gd name="T13" fmla="*/ 99 h 133"/>
                  <a:gd name="T14" fmla="*/ 0 w 223"/>
                  <a:gd name="T15" fmla="*/ 99 h 133"/>
                  <a:gd name="T16" fmla="*/ 0 w 223"/>
                  <a:gd name="T17" fmla="*/ 116 h 133"/>
                  <a:gd name="T18" fmla="*/ 2 w 223"/>
                  <a:gd name="T19" fmla="*/ 133 h 133"/>
                  <a:gd name="T20" fmla="*/ 223 w 223"/>
                  <a:gd name="T21" fmla="*/ 91 h 133"/>
                  <a:gd name="T22" fmla="*/ 17 w 223"/>
                  <a:gd name="T23" fmla="*/ 0 h 133"/>
                  <a:gd name="T24" fmla="*/ 17 w 223"/>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133">
                    <a:moveTo>
                      <a:pt x="17" y="0"/>
                    </a:moveTo>
                    <a:lnTo>
                      <a:pt x="17" y="0"/>
                    </a:lnTo>
                    <a:lnTo>
                      <a:pt x="17" y="0"/>
                    </a:lnTo>
                    <a:lnTo>
                      <a:pt x="10" y="24"/>
                    </a:lnTo>
                    <a:lnTo>
                      <a:pt x="4" y="48"/>
                    </a:lnTo>
                    <a:lnTo>
                      <a:pt x="2" y="73"/>
                    </a:lnTo>
                    <a:lnTo>
                      <a:pt x="0" y="99"/>
                    </a:lnTo>
                    <a:lnTo>
                      <a:pt x="0" y="99"/>
                    </a:lnTo>
                    <a:lnTo>
                      <a:pt x="0" y="116"/>
                    </a:lnTo>
                    <a:lnTo>
                      <a:pt x="2" y="133"/>
                    </a:lnTo>
                    <a:lnTo>
                      <a:pt x="223" y="91"/>
                    </a:lnTo>
                    <a:lnTo>
                      <a:pt x="17"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12"/>
              <p:cNvSpPr>
                <a:spLocks/>
              </p:cNvSpPr>
              <p:nvPr/>
            </p:nvSpPr>
            <p:spPr bwMode="auto">
              <a:xfrm>
                <a:off x="9548813" y="2974976"/>
                <a:ext cx="207963" cy="206375"/>
              </a:xfrm>
              <a:custGeom>
                <a:avLst/>
                <a:gdLst>
                  <a:gd name="T0" fmla="*/ 262 w 262"/>
                  <a:gd name="T1" fmla="*/ 0 h 260"/>
                  <a:gd name="T2" fmla="*/ 262 w 262"/>
                  <a:gd name="T3" fmla="*/ 0 h 260"/>
                  <a:gd name="T4" fmla="*/ 262 w 262"/>
                  <a:gd name="T5" fmla="*/ 0 h 260"/>
                  <a:gd name="T6" fmla="*/ 258 w 262"/>
                  <a:gd name="T7" fmla="*/ 0 h 260"/>
                  <a:gd name="T8" fmla="*/ 258 w 262"/>
                  <a:gd name="T9" fmla="*/ 0 h 260"/>
                  <a:gd name="T10" fmla="*/ 237 w 262"/>
                  <a:gd name="T11" fmla="*/ 1 h 260"/>
                  <a:gd name="T12" fmla="*/ 216 w 262"/>
                  <a:gd name="T13" fmla="*/ 2 h 260"/>
                  <a:gd name="T14" fmla="*/ 197 w 262"/>
                  <a:gd name="T15" fmla="*/ 6 h 260"/>
                  <a:gd name="T16" fmla="*/ 177 w 262"/>
                  <a:gd name="T17" fmla="*/ 11 h 260"/>
                  <a:gd name="T18" fmla="*/ 159 w 262"/>
                  <a:gd name="T19" fmla="*/ 17 h 260"/>
                  <a:gd name="T20" fmla="*/ 141 w 262"/>
                  <a:gd name="T21" fmla="*/ 24 h 260"/>
                  <a:gd name="T22" fmla="*/ 123 w 262"/>
                  <a:gd name="T23" fmla="*/ 32 h 260"/>
                  <a:gd name="T24" fmla="*/ 106 w 262"/>
                  <a:gd name="T25" fmla="*/ 43 h 260"/>
                  <a:gd name="T26" fmla="*/ 90 w 262"/>
                  <a:gd name="T27" fmla="*/ 53 h 260"/>
                  <a:gd name="T28" fmla="*/ 74 w 262"/>
                  <a:gd name="T29" fmla="*/ 65 h 260"/>
                  <a:gd name="T30" fmla="*/ 59 w 262"/>
                  <a:gd name="T31" fmla="*/ 78 h 260"/>
                  <a:gd name="T32" fmla="*/ 46 w 262"/>
                  <a:gd name="T33" fmla="*/ 91 h 260"/>
                  <a:gd name="T34" fmla="*/ 33 w 262"/>
                  <a:gd name="T35" fmla="*/ 105 h 260"/>
                  <a:gd name="T36" fmla="*/ 21 w 262"/>
                  <a:gd name="T37" fmla="*/ 121 h 260"/>
                  <a:gd name="T38" fmla="*/ 11 w 262"/>
                  <a:gd name="T39" fmla="*/ 138 h 260"/>
                  <a:gd name="T40" fmla="*/ 0 w 262"/>
                  <a:gd name="T41" fmla="*/ 155 h 260"/>
                  <a:gd name="T42" fmla="*/ 240 w 262"/>
                  <a:gd name="T43" fmla="*/ 260 h 260"/>
                  <a:gd name="T44" fmla="*/ 262 w 262"/>
                  <a:gd name="T45" fmla="*/ 0 h 260"/>
                  <a:gd name="T46" fmla="*/ 262 w 262"/>
                  <a:gd name="T4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260">
                    <a:moveTo>
                      <a:pt x="262" y="0"/>
                    </a:moveTo>
                    <a:lnTo>
                      <a:pt x="262" y="0"/>
                    </a:lnTo>
                    <a:lnTo>
                      <a:pt x="262" y="0"/>
                    </a:lnTo>
                    <a:lnTo>
                      <a:pt x="258" y="0"/>
                    </a:lnTo>
                    <a:lnTo>
                      <a:pt x="258" y="0"/>
                    </a:lnTo>
                    <a:lnTo>
                      <a:pt x="237" y="1"/>
                    </a:lnTo>
                    <a:lnTo>
                      <a:pt x="216" y="2"/>
                    </a:lnTo>
                    <a:lnTo>
                      <a:pt x="197" y="6"/>
                    </a:lnTo>
                    <a:lnTo>
                      <a:pt x="177" y="11"/>
                    </a:lnTo>
                    <a:lnTo>
                      <a:pt x="159" y="17"/>
                    </a:lnTo>
                    <a:lnTo>
                      <a:pt x="141" y="24"/>
                    </a:lnTo>
                    <a:lnTo>
                      <a:pt x="123" y="32"/>
                    </a:lnTo>
                    <a:lnTo>
                      <a:pt x="106" y="43"/>
                    </a:lnTo>
                    <a:lnTo>
                      <a:pt x="90" y="53"/>
                    </a:lnTo>
                    <a:lnTo>
                      <a:pt x="74" y="65"/>
                    </a:lnTo>
                    <a:lnTo>
                      <a:pt x="59" y="78"/>
                    </a:lnTo>
                    <a:lnTo>
                      <a:pt x="46" y="91"/>
                    </a:lnTo>
                    <a:lnTo>
                      <a:pt x="33" y="105"/>
                    </a:lnTo>
                    <a:lnTo>
                      <a:pt x="21" y="121"/>
                    </a:lnTo>
                    <a:lnTo>
                      <a:pt x="11" y="138"/>
                    </a:lnTo>
                    <a:lnTo>
                      <a:pt x="0" y="155"/>
                    </a:lnTo>
                    <a:lnTo>
                      <a:pt x="240" y="260"/>
                    </a:lnTo>
                    <a:lnTo>
                      <a:pt x="262" y="0"/>
                    </a:lnTo>
                    <a:lnTo>
                      <a:pt x="26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3"/>
              <p:cNvSpPr>
                <a:spLocks/>
              </p:cNvSpPr>
              <p:nvPr/>
            </p:nvSpPr>
            <p:spPr bwMode="auto">
              <a:xfrm>
                <a:off x="9771063" y="2978151"/>
                <a:ext cx="214313" cy="360363"/>
              </a:xfrm>
              <a:custGeom>
                <a:avLst/>
                <a:gdLst>
                  <a:gd name="T0" fmla="*/ 217 w 270"/>
                  <a:gd name="T1" fmla="*/ 454 h 454"/>
                  <a:gd name="T2" fmla="*/ 217 w 270"/>
                  <a:gd name="T3" fmla="*/ 454 h 454"/>
                  <a:gd name="T4" fmla="*/ 217 w 270"/>
                  <a:gd name="T5" fmla="*/ 454 h 454"/>
                  <a:gd name="T6" fmla="*/ 229 w 270"/>
                  <a:gd name="T7" fmla="*/ 435 h 454"/>
                  <a:gd name="T8" fmla="*/ 240 w 270"/>
                  <a:gd name="T9" fmla="*/ 416 h 454"/>
                  <a:gd name="T10" fmla="*/ 249 w 270"/>
                  <a:gd name="T11" fmla="*/ 396 h 454"/>
                  <a:gd name="T12" fmla="*/ 257 w 270"/>
                  <a:gd name="T13" fmla="*/ 376 h 454"/>
                  <a:gd name="T14" fmla="*/ 262 w 270"/>
                  <a:gd name="T15" fmla="*/ 355 h 454"/>
                  <a:gd name="T16" fmla="*/ 267 w 270"/>
                  <a:gd name="T17" fmla="*/ 333 h 454"/>
                  <a:gd name="T18" fmla="*/ 270 w 270"/>
                  <a:gd name="T19" fmla="*/ 311 h 454"/>
                  <a:gd name="T20" fmla="*/ 270 w 270"/>
                  <a:gd name="T21" fmla="*/ 287 h 454"/>
                  <a:gd name="T22" fmla="*/ 270 w 270"/>
                  <a:gd name="T23" fmla="*/ 287 h 454"/>
                  <a:gd name="T24" fmla="*/ 268 w 270"/>
                  <a:gd name="T25" fmla="*/ 260 h 454"/>
                  <a:gd name="T26" fmla="*/ 266 w 270"/>
                  <a:gd name="T27" fmla="*/ 234 h 454"/>
                  <a:gd name="T28" fmla="*/ 259 w 270"/>
                  <a:gd name="T29" fmla="*/ 209 h 454"/>
                  <a:gd name="T30" fmla="*/ 251 w 270"/>
                  <a:gd name="T31" fmla="*/ 184 h 454"/>
                  <a:gd name="T32" fmla="*/ 241 w 270"/>
                  <a:gd name="T33" fmla="*/ 161 h 454"/>
                  <a:gd name="T34" fmla="*/ 229 w 270"/>
                  <a:gd name="T35" fmla="*/ 138 h 454"/>
                  <a:gd name="T36" fmla="*/ 215 w 270"/>
                  <a:gd name="T37" fmla="*/ 117 h 454"/>
                  <a:gd name="T38" fmla="*/ 199 w 270"/>
                  <a:gd name="T39" fmla="*/ 97 h 454"/>
                  <a:gd name="T40" fmla="*/ 182 w 270"/>
                  <a:gd name="T41" fmla="*/ 79 h 454"/>
                  <a:gd name="T42" fmla="*/ 163 w 270"/>
                  <a:gd name="T43" fmla="*/ 62 h 454"/>
                  <a:gd name="T44" fmla="*/ 143 w 270"/>
                  <a:gd name="T45" fmla="*/ 46 h 454"/>
                  <a:gd name="T46" fmla="*/ 121 w 270"/>
                  <a:gd name="T47" fmla="*/ 33 h 454"/>
                  <a:gd name="T48" fmla="*/ 98 w 270"/>
                  <a:gd name="T49" fmla="*/ 22 h 454"/>
                  <a:gd name="T50" fmla="*/ 74 w 270"/>
                  <a:gd name="T51" fmla="*/ 13 h 454"/>
                  <a:gd name="T52" fmla="*/ 50 w 270"/>
                  <a:gd name="T53" fmla="*/ 5 h 454"/>
                  <a:gd name="T54" fmla="*/ 24 w 270"/>
                  <a:gd name="T55" fmla="*/ 0 h 454"/>
                  <a:gd name="T56" fmla="*/ 0 w 270"/>
                  <a:gd name="T57" fmla="*/ 278 h 454"/>
                  <a:gd name="T58" fmla="*/ 217 w 270"/>
                  <a:gd name="T59" fmla="*/ 454 h 454"/>
                  <a:gd name="T60" fmla="*/ 217 w 270"/>
                  <a:gd name="T6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454">
                    <a:moveTo>
                      <a:pt x="217" y="454"/>
                    </a:moveTo>
                    <a:lnTo>
                      <a:pt x="217" y="454"/>
                    </a:lnTo>
                    <a:lnTo>
                      <a:pt x="217" y="454"/>
                    </a:lnTo>
                    <a:lnTo>
                      <a:pt x="229" y="435"/>
                    </a:lnTo>
                    <a:lnTo>
                      <a:pt x="240" y="416"/>
                    </a:lnTo>
                    <a:lnTo>
                      <a:pt x="249" y="396"/>
                    </a:lnTo>
                    <a:lnTo>
                      <a:pt x="257" y="376"/>
                    </a:lnTo>
                    <a:lnTo>
                      <a:pt x="262" y="355"/>
                    </a:lnTo>
                    <a:lnTo>
                      <a:pt x="267" y="333"/>
                    </a:lnTo>
                    <a:lnTo>
                      <a:pt x="270" y="311"/>
                    </a:lnTo>
                    <a:lnTo>
                      <a:pt x="270" y="287"/>
                    </a:lnTo>
                    <a:lnTo>
                      <a:pt x="270" y="287"/>
                    </a:lnTo>
                    <a:lnTo>
                      <a:pt x="268" y="260"/>
                    </a:lnTo>
                    <a:lnTo>
                      <a:pt x="266" y="234"/>
                    </a:lnTo>
                    <a:lnTo>
                      <a:pt x="259" y="209"/>
                    </a:lnTo>
                    <a:lnTo>
                      <a:pt x="251" y="184"/>
                    </a:lnTo>
                    <a:lnTo>
                      <a:pt x="241" y="161"/>
                    </a:lnTo>
                    <a:lnTo>
                      <a:pt x="229" y="138"/>
                    </a:lnTo>
                    <a:lnTo>
                      <a:pt x="215" y="117"/>
                    </a:lnTo>
                    <a:lnTo>
                      <a:pt x="199" y="97"/>
                    </a:lnTo>
                    <a:lnTo>
                      <a:pt x="182" y="79"/>
                    </a:lnTo>
                    <a:lnTo>
                      <a:pt x="163" y="62"/>
                    </a:lnTo>
                    <a:lnTo>
                      <a:pt x="143" y="46"/>
                    </a:lnTo>
                    <a:lnTo>
                      <a:pt x="121" y="33"/>
                    </a:lnTo>
                    <a:lnTo>
                      <a:pt x="98" y="22"/>
                    </a:lnTo>
                    <a:lnTo>
                      <a:pt x="74" y="13"/>
                    </a:lnTo>
                    <a:lnTo>
                      <a:pt x="50" y="5"/>
                    </a:lnTo>
                    <a:lnTo>
                      <a:pt x="24" y="0"/>
                    </a:lnTo>
                    <a:lnTo>
                      <a:pt x="0" y="278"/>
                    </a:lnTo>
                    <a:lnTo>
                      <a:pt x="217" y="454"/>
                    </a:lnTo>
                    <a:lnTo>
                      <a:pt x="217" y="4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4"/>
              <p:cNvSpPr>
                <a:spLocks/>
              </p:cNvSpPr>
              <p:nvPr/>
            </p:nvSpPr>
            <p:spPr bwMode="auto">
              <a:xfrm>
                <a:off x="9529763" y="3224213"/>
                <a:ext cx="393700" cy="212725"/>
              </a:xfrm>
              <a:custGeom>
                <a:avLst/>
                <a:gdLst>
                  <a:gd name="T0" fmla="*/ 282 w 495"/>
                  <a:gd name="T1" fmla="*/ 269 h 269"/>
                  <a:gd name="T2" fmla="*/ 282 w 495"/>
                  <a:gd name="T3" fmla="*/ 269 h 269"/>
                  <a:gd name="T4" fmla="*/ 282 w 495"/>
                  <a:gd name="T5" fmla="*/ 269 h 269"/>
                  <a:gd name="T6" fmla="*/ 298 w 495"/>
                  <a:gd name="T7" fmla="*/ 269 h 269"/>
                  <a:gd name="T8" fmla="*/ 313 w 495"/>
                  <a:gd name="T9" fmla="*/ 268 h 269"/>
                  <a:gd name="T10" fmla="*/ 329 w 495"/>
                  <a:gd name="T11" fmla="*/ 266 h 269"/>
                  <a:gd name="T12" fmla="*/ 343 w 495"/>
                  <a:gd name="T13" fmla="*/ 263 h 269"/>
                  <a:gd name="T14" fmla="*/ 359 w 495"/>
                  <a:gd name="T15" fmla="*/ 259 h 269"/>
                  <a:gd name="T16" fmla="*/ 373 w 495"/>
                  <a:gd name="T17" fmla="*/ 255 h 269"/>
                  <a:gd name="T18" fmla="*/ 400 w 495"/>
                  <a:gd name="T19" fmla="*/ 245 h 269"/>
                  <a:gd name="T20" fmla="*/ 426 w 495"/>
                  <a:gd name="T21" fmla="*/ 230 h 269"/>
                  <a:gd name="T22" fmla="*/ 451 w 495"/>
                  <a:gd name="T23" fmla="*/ 215 h 269"/>
                  <a:gd name="T24" fmla="*/ 475 w 495"/>
                  <a:gd name="T25" fmla="*/ 197 h 269"/>
                  <a:gd name="T26" fmla="*/ 495 w 495"/>
                  <a:gd name="T27" fmla="*/ 177 h 269"/>
                  <a:gd name="T28" fmla="*/ 277 w 495"/>
                  <a:gd name="T29" fmla="*/ 0 h 269"/>
                  <a:gd name="T30" fmla="*/ 0 w 495"/>
                  <a:gd name="T31" fmla="*/ 54 h 269"/>
                  <a:gd name="T32" fmla="*/ 0 w 495"/>
                  <a:gd name="T33" fmla="*/ 54 h 269"/>
                  <a:gd name="T34" fmla="*/ 7 w 495"/>
                  <a:gd name="T35" fmla="*/ 76 h 269"/>
                  <a:gd name="T36" fmla="*/ 16 w 495"/>
                  <a:gd name="T37" fmla="*/ 98 h 269"/>
                  <a:gd name="T38" fmla="*/ 27 w 495"/>
                  <a:gd name="T39" fmla="*/ 120 h 269"/>
                  <a:gd name="T40" fmla="*/ 39 w 495"/>
                  <a:gd name="T41" fmla="*/ 139 h 269"/>
                  <a:gd name="T42" fmla="*/ 53 w 495"/>
                  <a:gd name="T43" fmla="*/ 159 h 269"/>
                  <a:gd name="T44" fmla="*/ 69 w 495"/>
                  <a:gd name="T45" fmla="*/ 176 h 269"/>
                  <a:gd name="T46" fmla="*/ 84 w 495"/>
                  <a:gd name="T47" fmla="*/ 193 h 269"/>
                  <a:gd name="T48" fmla="*/ 102 w 495"/>
                  <a:gd name="T49" fmla="*/ 208 h 269"/>
                  <a:gd name="T50" fmla="*/ 122 w 495"/>
                  <a:gd name="T51" fmla="*/ 221 h 269"/>
                  <a:gd name="T52" fmla="*/ 141 w 495"/>
                  <a:gd name="T53" fmla="*/ 234 h 269"/>
                  <a:gd name="T54" fmla="*/ 164 w 495"/>
                  <a:gd name="T55" fmla="*/ 245 h 269"/>
                  <a:gd name="T56" fmla="*/ 186 w 495"/>
                  <a:gd name="T57" fmla="*/ 253 h 269"/>
                  <a:gd name="T58" fmla="*/ 209 w 495"/>
                  <a:gd name="T59" fmla="*/ 260 h 269"/>
                  <a:gd name="T60" fmla="*/ 233 w 495"/>
                  <a:gd name="T61" fmla="*/ 266 h 269"/>
                  <a:gd name="T62" fmla="*/ 257 w 495"/>
                  <a:gd name="T63" fmla="*/ 268 h 269"/>
                  <a:gd name="T64" fmla="*/ 282 w 495"/>
                  <a:gd name="T65" fmla="*/ 269 h 269"/>
                  <a:gd name="T66" fmla="*/ 282 w 495"/>
                  <a:gd name="T6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5" h="269">
                    <a:moveTo>
                      <a:pt x="282" y="269"/>
                    </a:moveTo>
                    <a:lnTo>
                      <a:pt x="282" y="269"/>
                    </a:lnTo>
                    <a:lnTo>
                      <a:pt x="282" y="269"/>
                    </a:lnTo>
                    <a:lnTo>
                      <a:pt x="298" y="269"/>
                    </a:lnTo>
                    <a:lnTo>
                      <a:pt x="313" y="268"/>
                    </a:lnTo>
                    <a:lnTo>
                      <a:pt x="329" y="266"/>
                    </a:lnTo>
                    <a:lnTo>
                      <a:pt x="343" y="263"/>
                    </a:lnTo>
                    <a:lnTo>
                      <a:pt x="359" y="259"/>
                    </a:lnTo>
                    <a:lnTo>
                      <a:pt x="373" y="255"/>
                    </a:lnTo>
                    <a:lnTo>
                      <a:pt x="400" y="245"/>
                    </a:lnTo>
                    <a:lnTo>
                      <a:pt x="426" y="230"/>
                    </a:lnTo>
                    <a:lnTo>
                      <a:pt x="451" y="215"/>
                    </a:lnTo>
                    <a:lnTo>
                      <a:pt x="475" y="197"/>
                    </a:lnTo>
                    <a:lnTo>
                      <a:pt x="495" y="177"/>
                    </a:lnTo>
                    <a:lnTo>
                      <a:pt x="277" y="0"/>
                    </a:lnTo>
                    <a:lnTo>
                      <a:pt x="0" y="54"/>
                    </a:lnTo>
                    <a:lnTo>
                      <a:pt x="0" y="54"/>
                    </a:lnTo>
                    <a:lnTo>
                      <a:pt x="7" y="76"/>
                    </a:lnTo>
                    <a:lnTo>
                      <a:pt x="16" y="98"/>
                    </a:lnTo>
                    <a:lnTo>
                      <a:pt x="27" y="120"/>
                    </a:lnTo>
                    <a:lnTo>
                      <a:pt x="39" y="139"/>
                    </a:lnTo>
                    <a:lnTo>
                      <a:pt x="53" y="159"/>
                    </a:lnTo>
                    <a:lnTo>
                      <a:pt x="69" y="176"/>
                    </a:lnTo>
                    <a:lnTo>
                      <a:pt x="84" y="193"/>
                    </a:lnTo>
                    <a:lnTo>
                      <a:pt x="102" y="208"/>
                    </a:lnTo>
                    <a:lnTo>
                      <a:pt x="122" y="221"/>
                    </a:lnTo>
                    <a:lnTo>
                      <a:pt x="141" y="234"/>
                    </a:lnTo>
                    <a:lnTo>
                      <a:pt x="164" y="245"/>
                    </a:lnTo>
                    <a:lnTo>
                      <a:pt x="186" y="253"/>
                    </a:lnTo>
                    <a:lnTo>
                      <a:pt x="209" y="260"/>
                    </a:lnTo>
                    <a:lnTo>
                      <a:pt x="233" y="266"/>
                    </a:lnTo>
                    <a:lnTo>
                      <a:pt x="257" y="268"/>
                    </a:lnTo>
                    <a:lnTo>
                      <a:pt x="282" y="269"/>
                    </a:lnTo>
                    <a:lnTo>
                      <a:pt x="282" y="26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5"/>
              <p:cNvSpPr>
                <a:spLocks noEditPoints="1"/>
              </p:cNvSpPr>
              <p:nvPr/>
            </p:nvSpPr>
            <p:spPr bwMode="auto">
              <a:xfrm>
                <a:off x="9232900" y="2817813"/>
                <a:ext cx="1041400" cy="1057275"/>
              </a:xfrm>
              <a:custGeom>
                <a:avLst/>
                <a:gdLst>
                  <a:gd name="T0" fmla="*/ 1223 w 1312"/>
                  <a:gd name="T1" fmla="*/ 874 h 1332"/>
                  <a:gd name="T2" fmla="*/ 89 w 1312"/>
                  <a:gd name="T3" fmla="*/ 104 h 1332"/>
                  <a:gd name="T4" fmla="*/ 935 w 1312"/>
                  <a:gd name="T5" fmla="*/ 1331 h 1332"/>
                  <a:gd name="T6" fmla="*/ 903 w 1312"/>
                  <a:gd name="T7" fmla="*/ 1314 h 1332"/>
                  <a:gd name="T8" fmla="*/ 886 w 1312"/>
                  <a:gd name="T9" fmla="*/ 1283 h 1332"/>
                  <a:gd name="T10" fmla="*/ 886 w 1312"/>
                  <a:gd name="T11" fmla="*/ 1258 h 1332"/>
                  <a:gd name="T12" fmla="*/ 625 w 1312"/>
                  <a:gd name="T13" fmla="*/ 1197 h 1332"/>
                  <a:gd name="T14" fmla="*/ 426 w 1312"/>
                  <a:gd name="T15" fmla="*/ 1258 h 1332"/>
                  <a:gd name="T16" fmla="*/ 426 w 1312"/>
                  <a:gd name="T17" fmla="*/ 1283 h 1332"/>
                  <a:gd name="T18" fmla="*/ 409 w 1312"/>
                  <a:gd name="T19" fmla="*/ 1314 h 1332"/>
                  <a:gd name="T20" fmla="*/ 377 w 1312"/>
                  <a:gd name="T21" fmla="*/ 1331 h 1332"/>
                  <a:gd name="T22" fmla="*/ 351 w 1312"/>
                  <a:gd name="T23" fmla="*/ 1331 h 1332"/>
                  <a:gd name="T24" fmla="*/ 320 w 1312"/>
                  <a:gd name="T25" fmla="*/ 1314 h 1332"/>
                  <a:gd name="T26" fmla="*/ 303 w 1312"/>
                  <a:gd name="T27" fmla="*/ 1283 h 1332"/>
                  <a:gd name="T28" fmla="*/ 303 w 1312"/>
                  <a:gd name="T29" fmla="*/ 1257 h 1332"/>
                  <a:gd name="T30" fmla="*/ 320 w 1312"/>
                  <a:gd name="T31" fmla="*/ 1225 h 1332"/>
                  <a:gd name="T32" fmla="*/ 351 w 1312"/>
                  <a:gd name="T33" fmla="*/ 1208 h 1332"/>
                  <a:gd name="T34" fmla="*/ 376 w 1312"/>
                  <a:gd name="T35" fmla="*/ 1208 h 1332"/>
                  <a:gd name="T36" fmla="*/ 405 w 1312"/>
                  <a:gd name="T37" fmla="*/ 1223 h 1332"/>
                  <a:gd name="T38" fmla="*/ 31 w 1312"/>
                  <a:gd name="T39" fmla="*/ 937 h 1332"/>
                  <a:gd name="T40" fmla="*/ 20 w 1312"/>
                  <a:gd name="T41" fmla="*/ 934 h 1332"/>
                  <a:gd name="T42" fmla="*/ 5 w 1312"/>
                  <a:gd name="T43" fmla="*/ 922 h 1332"/>
                  <a:gd name="T44" fmla="*/ 0 w 1312"/>
                  <a:gd name="T45" fmla="*/ 905 h 1332"/>
                  <a:gd name="T46" fmla="*/ 3 w 1312"/>
                  <a:gd name="T47" fmla="*/ 894 h 1332"/>
                  <a:gd name="T48" fmla="*/ 14 w 1312"/>
                  <a:gd name="T49" fmla="*/ 879 h 1332"/>
                  <a:gd name="T50" fmla="*/ 31 w 1312"/>
                  <a:gd name="T51" fmla="*/ 874 h 1332"/>
                  <a:gd name="T52" fmla="*/ 31 w 1312"/>
                  <a:gd name="T53" fmla="*/ 104 h 1332"/>
                  <a:gd name="T54" fmla="*/ 20 w 1312"/>
                  <a:gd name="T55" fmla="*/ 101 h 1332"/>
                  <a:gd name="T56" fmla="*/ 5 w 1312"/>
                  <a:gd name="T57" fmla="*/ 90 h 1332"/>
                  <a:gd name="T58" fmla="*/ 0 w 1312"/>
                  <a:gd name="T59" fmla="*/ 73 h 1332"/>
                  <a:gd name="T60" fmla="*/ 3 w 1312"/>
                  <a:gd name="T61" fmla="*/ 61 h 1332"/>
                  <a:gd name="T62" fmla="*/ 14 w 1312"/>
                  <a:gd name="T63" fmla="*/ 47 h 1332"/>
                  <a:gd name="T64" fmla="*/ 31 w 1312"/>
                  <a:gd name="T65" fmla="*/ 42 h 1332"/>
                  <a:gd name="T66" fmla="*/ 687 w 1312"/>
                  <a:gd name="T67" fmla="*/ 0 h 1332"/>
                  <a:gd name="T68" fmla="*/ 1281 w 1312"/>
                  <a:gd name="T69" fmla="*/ 42 h 1332"/>
                  <a:gd name="T70" fmla="*/ 1298 w 1312"/>
                  <a:gd name="T71" fmla="*/ 47 h 1332"/>
                  <a:gd name="T72" fmla="*/ 1309 w 1312"/>
                  <a:gd name="T73" fmla="*/ 61 h 1332"/>
                  <a:gd name="T74" fmla="*/ 1312 w 1312"/>
                  <a:gd name="T75" fmla="*/ 73 h 1332"/>
                  <a:gd name="T76" fmla="*/ 1307 w 1312"/>
                  <a:gd name="T77" fmla="*/ 90 h 1332"/>
                  <a:gd name="T78" fmla="*/ 1292 w 1312"/>
                  <a:gd name="T79" fmla="*/ 101 h 1332"/>
                  <a:gd name="T80" fmla="*/ 1265 w 1312"/>
                  <a:gd name="T81" fmla="*/ 104 h 1332"/>
                  <a:gd name="T82" fmla="*/ 1281 w 1312"/>
                  <a:gd name="T83" fmla="*/ 874 h 1332"/>
                  <a:gd name="T84" fmla="*/ 1298 w 1312"/>
                  <a:gd name="T85" fmla="*/ 879 h 1332"/>
                  <a:gd name="T86" fmla="*/ 1309 w 1312"/>
                  <a:gd name="T87" fmla="*/ 894 h 1332"/>
                  <a:gd name="T88" fmla="*/ 1312 w 1312"/>
                  <a:gd name="T89" fmla="*/ 905 h 1332"/>
                  <a:gd name="T90" fmla="*/ 1307 w 1312"/>
                  <a:gd name="T91" fmla="*/ 922 h 1332"/>
                  <a:gd name="T92" fmla="*/ 1292 w 1312"/>
                  <a:gd name="T93" fmla="*/ 934 h 1332"/>
                  <a:gd name="T94" fmla="*/ 687 w 1312"/>
                  <a:gd name="T95" fmla="*/ 937 h 1332"/>
                  <a:gd name="T96" fmla="*/ 907 w 1312"/>
                  <a:gd name="T97" fmla="*/ 1223 h 1332"/>
                  <a:gd name="T98" fmla="*/ 936 w 1312"/>
                  <a:gd name="T99" fmla="*/ 1208 h 1332"/>
                  <a:gd name="T100" fmla="*/ 961 w 1312"/>
                  <a:gd name="T101" fmla="*/ 1208 h 1332"/>
                  <a:gd name="T102" fmla="*/ 992 w 1312"/>
                  <a:gd name="T103" fmla="*/ 1225 h 1332"/>
                  <a:gd name="T104" fmla="*/ 1009 w 1312"/>
                  <a:gd name="T105" fmla="*/ 1257 h 1332"/>
                  <a:gd name="T106" fmla="*/ 1009 w 1312"/>
                  <a:gd name="T107" fmla="*/ 1283 h 1332"/>
                  <a:gd name="T108" fmla="*/ 992 w 1312"/>
                  <a:gd name="T109" fmla="*/ 1314 h 1332"/>
                  <a:gd name="T110" fmla="*/ 961 w 1312"/>
                  <a:gd name="T111" fmla="*/ 1331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2" h="1332">
                    <a:moveTo>
                      <a:pt x="89" y="104"/>
                    </a:moveTo>
                    <a:lnTo>
                      <a:pt x="89" y="874"/>
                    </a:lnTo>
                    <a:lnTo>
                      <a:pt x="1223" y="874"/>
                    </a:lnTo>
                    <a:lnTo>
                      <a:pt x="1223" y="104"/>
                    </a:lnTo>
                    <a:lnTo>
                      <a:pt x="89" y="104"/>
                    </a:lnTo>
                    <a:lnTo>
                      <a:pt x="89" y="104"/>
                    </a:lnTo>
                    <a:close/>
                    <a:moveTo>
                      <a:pt x="948" y="1332"/>
                    </a:moveTo>
                    <a:lnTo>
                      <a:pt x="948" y="1332"/>
                    </a:lnTo>
                    <a:lnTo>
                      <a:pt x="935" y="1331"/>
                    </a:lnTo>
                    <a:lnTo>
                      <a:pt x="923" y="1327"/>
                    </a:lnTo>
                    <a:lnTo>
                      <a:pt x="912" y="1322"/>
                    </a:lnTo>
                    <a:lnTo>
                      <a:pt x="903" y="1314"/>
                    </a:lnTo>
                    <a:lnTo>
                      <a:pt x="895" y="1305"/>
                    </a:lnTo>
                    <a:lnTo>
                      <a:pt x="890" y="1294"/>
                    </a:lnTo>
                    <a:lnTo>
                      <a:pt x="886" y="1283"/>
                    </a:lnTo>
                    <a:lnTo>
                      <a:pt x="885" y="1270"/>
                    </a:lnTo>
                    <a:lnTo>
                      <a:pt x="885" y="1270"/>
                    </a:lnTo>
                    <a:lnTo>
                      <a:pt x="886" y="1258"/>
                    </a:lnTo>
                    <a:lnTo>
                      <a:pt x="687" y="1143"/>
                    </a:lnTo>
                    <a:lnTo>
                      <a:pt x="687" y="1197"/>
                    </a:lnTo>
                    <a:lnTo>
                      <a:pt x="625" y="1197"/>
                    </a:lnTo>
                    <a:lnTo>
                      <a:pt x="625" y="1143"/>
                    </a:lnTo>
                    <a:lnTo>
                      <a:pt x="426" y="1258"/>
                    </a:lnTo>
                    <a:lnTo>
                      <a:pt x="426" y="1258"/>
                    </a:lnTo>
                    <a:lnTo>
                      <a:pt x="427" y="1270"/>
                    </a:lnTo>
                    <a:lnTo>
                      <a:pt x="427" y="1270"/>
                    </a:lnTo>
                    <a:lnTo>
                      <a:pt x="426" y="1283"/>
                    </a:lnTo>
                    <a:lnTo>
                      <a:pt x="422" y="1294"/>
                    </a:lnTo>
                    <a:lnTo>
                      <a:pt x="417" y="1305"/>
                    </a:lnTo>
                    <a:lnTo>
                      <a:pt x="409" y="1314"/>
                    </a:lnTo>
                    <a:lnTo>
                      <a:pt x="400" y="1322"/>
                    </a:lnTo>
                    <a:lnTo>
                      <a:pt x="389" y="1327"/>
                    </a:lnTo>
                    <a:lnTo>
                      <a:pt x="377" y="1331"/>
                    </a:lnTo>
                    <a:lnTo>
                      <a:pt x="364" y="1332"/>
                    </a:lnTo>
                    <a:lnTo>
                      <a:pt x="364" y="1332"/>
                    </a:lnTo>
                    <a:lnTo>
                      <a:pt x="351" y="1331"/>
                    </a:lnTo>
                    <a:lnTo>
                      <a:pt x="340" y="1327"/>
                    </a:lnTo>
                    <a:lnTo>
                      <a:pt x="329" y="1322"/>
                    </a:lnTo>
                    <a:lnTo>
                      <a:pt x="320" y="1314"/>
                    </a:lnTo>
                    <a:lnTo>
                      <a:pt x="312" y="1305"/>
                    </a:lnTo>
                    <a:lnTo>
                      <a:pt x="307" y="1294"/>
                    </a:lnTo>
                    <a:lnTo>
                      <a:pt x="303" y="1283"/>
                    </a:lnTo>
                    <a:lnTo>
                      <a:pt x="302" y="1270"/>
                    </a:lnTo>
                    <a:lnTo>
                      <a:pt x="302" y="1270"/>
                    </a:lnTo>
                    <a:lnTo>
                      <a:pt x="303" y="1257"/>
                    </a:lnTo>
                    <a:lnTo>
                      <a:pt x="307" y="1245"/>
                    </a:lnTo>
                    <a:lnTo>
                      <a:pt x="312" y="1234"/>
                    </a:lnTo>
                    <a:lnTo>
                      <a:pt x="320" y="1225"/>
                    </a:lnTo>
                    <a:lnTo>
                      <a:pt x="329" y="1218"/>
                    </a:lnTo>
                    <a:lnTo>
                      <a:pt x="340" y="1212"/>
                    </a:lnTo>
                    <a:lnTo>
                      <a:pt x="351" y="1208"/>
                    </a:lnTo>
                    <a:lnTo>
                      <a:pt x="364" y="1207"/>
                    </a:lnTo>
                    <a:lnTo>
                      <a:pt x="364" y="1207"/>
                    </a:lnTo>
                    <a:lnTo>
                      <a:pt x="376" y="1208"/>
                    </a:lnTo>
                    <a:lnTo>
                      <a:pt x="387" y="1211"/>
                    </a:lnTo>
                    <a:lnTo>
                      <a:pt x="396" y="1216"/>
                    </a:lnTo>
                    <a:lnTo>
                      <a:pt x="405" y="1223"/>
                    </a:lnTo>
                    <a:lnTo>
                      <a:pt x="625" y="1095"/>
                    </a:lnTo>
                    <a:lnTo>
                      <a:pt x="625" y="937"/>
                    </a:lnTo>
                    <a:lnTo>
                      <a:pt x="31" y="937"/>
                    </a:lnTo>
                    <a:lnTo>
                      <a:pt x="31" y="937"/>
                    </a:lnTo>
                    <a:lnTo>
                      <a:pt x="25" y="937"/>
                    </a:lnTo>
                    <a:lnTo>
                      <a:pt x="20" y="934"/>
                    </a:lnTo>
                    <a:lnTo>
                      <a:pt x="14" y="931"/>
                    </a:lnTo>
                    <a:lnTo>
                      <a:pt x="9" y="927"/>
                    </a:lnTo>
                    <a:lnTo>
                      <a:pt x="5" y="922"/>
                    </a:lnTo>
                    <a:lnTo>
                      <a:pt x="3" y="917"/>
                    </a:lnTo>
                    <a:lnTo>
                      <a:pt x="0" y="912"/>
                    </a:lnTo>
                    <a:lnTo>
                      <a:pt x="0" y="905"/>
                    </a:lnTo>
                    <a:lnTo>
                      <a:pt x="0" y="905"/>
                    </a:lnTo>
                    <a:lnTo>
                      <a:pt x="0" y="899"/>
                    </a:lnTo>
                    <a:lnTo>
                      <a:pt x="3" y="894"/>
                    </a:lnTo>
                    <a:lnTo>
                      <a:pt x="5" y="888"/>
                    </a:lnTo>
                    <a:lnTo>
                      <a:pt x="9" y="883"/>
                    </a:lnTo>
                    <a:lnTo>
                      <a:pt x="14" y="879"/>
                    </a:lnTo>
                    <a:lnTo>
                      <a:pt x="20" y="877"/>
                    </a:lnTo>
                    <a:lnTo>
                      <a:pt x="25" y="874"/>
                    </a:lnTo>
                    <a:lnTo>
                      <a:pt x="31" y="874"/>
                    </a:lnTo>
                    <a:lnTo>
                      <a:pt x="47" y="874"/>
                    </a:lnTo>
                    <a:lnTo>
                      <a:pt x="47" y="104"/>
                    </a:lnTo>
                    <a:lnTo>
                      <a:pt x="31" y="104"/>
                    </a:lnTo>
                    <a:lnTo>
                      <a:pt x="31" y="104"/>
                    </a:lnTo>
                    <a:lnTo>
                      <a:pt x="25" y="104"/>
                    </a:lnTo>
                    <a:lnTo>
                      <a:pt x="20" y="101"/>
                    </a:lnTo>
                    <a:lnTo>
                      <a:pt x="14" y="99"/>
                    </a:lnTo>
                    <a:lnTo>
                      <a:pt x="9" y="95"/>
                    </a:lnTo>
                    <a:lnTo>
                      <a:pt x="5" y="90"/>
                    </a:lnTo>
                    <a:lnTo>
                      <a:pt x="3" y="85"/>
                    </a:lnTo>
                    <a:lnTo>
                      <a:pt x="0" y="79"/>
                    </a:lnTo>
                    <a:lnTo>
                      <a:pt x="0" y="73"/>
                    </a:lnTo>
                    <a:lnTo>
                      <a:pt x="0" y="73"/>
                    </a:lnTo>
                    <a:lnTo>
                      <a:pt x="0" y="66"/>
                    </a:lnTo>
                    <a:lnTo>
                      <a:pt x="3" y="61"/>
                    </a:lnTo>
                    <a:lnTo>
                      <a:pt x="5" y="56"/>
                    </a:lnTo>
                    <a:lnTo>
                      <a:pt x="9" y="51"/>
                    </a:lnTo>
                    <a:lnTo>
                      <a:pt x="14" y="47"/>
                    </a:lnTo>
                    <a:lnTo>
                      <a:pt x="20" y="44"/>
                    </a:lnTo>
                    <a:lnTo>
                      <a:pt x="25" y="42"/>
                    </a:lnTo>
                    <a:lnTo>
                      <a:pt x="31" y="42"/>
                    </a:lnTo>
                    <a:lnTo>
                      <a:pt x="625" y="42"/>
                    </a:lnTo>
                    <a:lnTo>
                      <a:pt x="625" y="0"/>
                    </a:lnTo>
                    <a:lnTo>
                      <a:pt x="687" y="0"/>
                    </a:lnTo>
                    <a:lnTo>
                      <a:pt x="687" y="42"/>
                    </a:lnTo>
                    <a:lnTo>
                      <a:pt x="1281" y="42"/>
                    </a:lnTo>
                    <a:lnTo>
                      <a:pt x="1281" y="42"/>
                    </a:lnTo>
                    <a:lnTo>
                      <a:pt x="1287" y="42"/>
                    </a:lnTo>
                    <a:lnTo>
                      <a:pt x="1292" y="44"/>
                    </a:lnTo>
                    <a:lnTo>
                      <a:pt x="1298" y="47"/>
                    </a:lnTo>
                    <a:lnTo>
                      <a:pt x="1303" y="51"/>
                    </a:lnTo>
                    <a:lnTo>
                      <a:pt x="1307" y="56"/>
                    </a:lnTo>
                    <a:lnTo>
                      <a:pt x="1309" y="61"/>
                    </a:lnTo>
                    <a:lnTo>
                      <a:pt x="1312" y="66"/>
                    </a:lnTo>
                    <a:lnTo>
                      <a:pt x="1312" y="73"/>
                    </a:lnTo>
                    <a:lnTo>
                      <a:pt x="1312" y="73"/>
                    </a:lnTo>
                    <a:lnTo>
                      <a:pt x="1312" y="79"/>
                    </a:lnTo>
                    <a:lnTo>
                      <a:pt x="1309" y="85"/>
                    </a:lnTo>
                    <a:lnTo>
                      <a:pt x="1307" y="90"/>
                    </a:lnTo>
                    <a:lnTo>
                      <a:pt x="1303" y="95"/>
                    </a:lnTo>
                    <a:lnTo>
                      <a:pt x="1298" y="99"/>
                    </a:lnTo>
                    <a:lnTo>
                      <a:pt x="1292" y="101"/>
                    </a:lnTo>
                    <a:lnTo>
                      <a:pt x="1287" y="104"/>
                    </a:lnTo>
                    <a:lnTo>
                      <a:pt x="1281" y="104"/>
                    </a:lnTo>
                    <a:lnTo>
                      <a:pt x="1265" y="104"/>
                    </a:lnTo>
                    <a:lnTo>
                      <a:pt x="1265" y="874"/>
                    </a:lnTo>
                    <a:lnTo>
                      <a:pt x="1281" y="874"/>
                    </a:lnTo>
                    <a:lnTo>
                      <a:pt x="1281" y="874"/>
                    </a:lnTo>
                    <a:lnTo>
                      <a:pt x="1287" y="874"/>
                    </a:lnTo>
                    <a:lnTo>
                      <a:pt x="1292" y="877"/>
                    </a:lnTo>
                    <a:lnTo>
                      <a:pt x="1298" y="879"/>
                    </a:lnTo>
                    <a:lnTo>
                      <a:pt x="1303" y="883"/>
                    </a:lnTo>
                    <a:lnTo>
                      <a:pt x="1307" y="888"/>
                    </a:lnTo>
                    <a:lnTo>
                      <a:pt x="1309" y="894"/>
                    </a:lnTo>
                    <a:lnTo>
                      <a:pt x="1312" y="899"/>
                    </a:lnTo>
                    <a:lnTo>
                      <a:pt x="1312" y="905"/>
                    </a:lnTo>
                    <a:lnTo>
                      <a:pt x="1312" y="905"/>
                    </a:lnTo>
                    <a:lnTo>
                      <a:pt x="1312" y="912"/>
                    </a:lnTo>
                    <a:lnTo>
                      <a:pt x="1309" y="917"/>
                    </a:lnTo>
                    <a:lnTo>
                      <a:pt x="1307" y="922"/>
                    </a:lnTo>
                    <a:lnTo>
                      <a:pt x="1303" y="927"/>
                    </a:lnTo>
                    <a:lnTo>
                      <a:pt x="1298" y="931"/>
                    </a:lnTo>
                    <a:lnTo>
                      <a:pt x="1292" y="934"/>
                    </a:lnTo>
                    <a:lnTo>
                      <a:pt x="1287" y="937"/>
                    </a:lnTo>
                    <a:lnTo>
                      <a:pt x="1281" y="937"/>
                    </a:lnTo>
                    <a:lnTo>
                      <a:pt x="687" y="937"/>
                    </a:lnTo>
                    <a:lnTo>
                      <a:pt x="687" y="1095"/>
                    </a:lnTo>
                    <a:lnTo>
                      <a:pt x="907" y="1223"/>
                    </a:lnTo>
                    <a:lnTo>
                      <a:pt x="907" y="1223"/>
                    </a:lnTo>
                    <a:lnTo>
                      <a:pt x="916" y="1216"/>
                    </a:lnTo>
                    <a:lnTo>
                      <a:pt x="925" y="1211"/>
                    </a:lnTo>
                    <a:lnTo>
                      <a:pt x="936" y="1208"/>
                    </a:lnTo>
                    <a:lnTo>
                      <a:pt x="948" y="1207"/>
                    </a:lnTo>
                    <a:lnTo>
                      <a:pt x="948" y="1207"/>
                    </a:lnTo>
                    <a:lnTo>
                      <a:pt x="961" y="1208"/>
                    </a:lnTo>
                    <a:lnTo>
                      <a:pt x="972" y="1212"/>
                    </a:lnTo>
                    <a:lnTo>
                      <a:pt x="983" y="1218"/>
                    </a:lnTo>
                    <a:lnTo>
                      <a:pt x="992" y="1225"/>
                    </a:lnTo>
                    <a:lnTo>
                      <a:pt x="1000" y="1234"/>
                    </a:lnTo>
                    <a:lnTo>
                      <a:pt x="1005" y="1245"/>
                    </a:lnTo>
                    <a:lnTo>
                      <a:pt x="1009" y="1257"/>
                    </a:lnTo>
                    <a:lnTo>
                      <a:pt x="1010" y="1270"/>
                    </a:lnTo>
                    <a:lnTo>
                      <a:pt x="1010" y="1270"/>
                    </a:lnTo>
                    <a:lnTo>
                      <a:pt x="1009" y="1283"/>
                    </a:lnTo>
                    <a:lnTo>
                      <a:pt x="1005" y="1294"/>
                    </a:lnTo>
                    <a:lnTo>
                      <a:pt x="1000" y="1305"/>
                    </a:lnTo>
                    <a:lnTo>
                      <a:pt x="992" y="1314"/>
                    </a:lnTo>
                    <a:lnTo>
                      <a:pt x="983" y="1322"/>
                    </a:lnTo>
                    <a:lnTo>
                      <a:pt x="972" y="1327"/>
                    </a:lnTo>
                    <a:lnTo>
                      <a:pt x="961" y="1331"/>
                    </a:lnTo>
                    <a:lnTo>
                      <a:pt x="948" y="1332"/>
                    </a:lnTo>
                    <a:lnTo>
                      <a:pt x="948" y="13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33" name="Groupe 32"/>
          <p:cNvGrpSpPr/>
          <p:nvPr/>
        </p:nvGrpSpPr>
        <p:grpSpPr>
          <a:xfrm>
            <a:off x="3282953" y="1701547"/>
            <a:ext cx="601566" cy="601456"/>
            <a:chOff x="2996215" y="1138525"/>
            <a:chExt cx="979307" cy="979127"/>
          </a:xfrm>
        </p:grpSpPr>
        <p:sp>
          <p:nvSpPr>
            <p:cNvPr id="34" name="Oval 21"/>
            <p:cNvSpPr/>
            <p:nvPr/>
          </p:nvSpPr>
          <p:spPr>
            <a:xfrm>
              <a:off x="2996215" y="1138525"/>
              <a:ext cx="979307" cy="9791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700" dirty="0"/>
            </a:p>
          </p:txBody>
        </p:sp>
        <p:grpSp>
          <p:nvGrpSpPr>
            <p:cNvPr id="35" name="Groupe 34"/>
            <p:cNvGrpSpPr/>
            <p:nvPr/>
          </p:nvGrpSpPr>
          <p:grpSpPr>
            <a:xfrm>
              <a:off x="3243156" y="1317927"/>
              <a:ext cx="485423" cy="593500"/>
              <a:chOff x="9861550" y="2365375"/>
              <a:chExt cx="2089150" cy="2554288"/>
            </a:xfrm>
          </p:grpSpPr>
          <p:sp>
            <p:nvSpPr>
              <p:cNvPr id="36" name="Freeform 20"/>
              <p:cNvSpPr>
                <a:spLocks noEditPoints="1"/>
              </p:cNvSpPr>
              <p:nvPr/>
            </p:nvSpPr>
            <p:spPr bwMode="auto">
              <a:xfrm>
                <a:off x="9861550" y="2365375"/>
                <a:ext cx="2089150" cy="2554288"/>
              </a:xfrm>
              <a:custGeom>
                <a:avLst/>
                <a:gdLst>
                  <a:gd name="T0" fmla="*/ 499 w 1316"/>
                  <a:gd name="T1" fmla="*/ 1193 h 1609"/>
                  <a:gd name="T2" fmla="*/ 438 w 1316"/>
                  <a:gd name="T3" fmla="*/ 989 h 1609"/>
                  <a:gd name="T4" fmla="*/ 367 w 1316"/>
                  <a:gd name="T5" fmla="*/ 883 h 1609"/>
                  <a:gd name="T6" fmla="*/ 218 w 1316"/>
                  <a:gd name="T7" fmla="*/ 931 h 1609"/>
                  <a:gd name="T8" fmla="*/ 147 w 1316"/>
                  <a:gd name="T9" fmla="*/ 975 h 1609"/>
                  <a:gd name="T10" fmla="*/ 109 w 1316"/>
                  <a:gd name="T11" fmla="*/ 1024 h 1609"/>
                  <a:gd name="T12" fmla="*/ 55 w 1316"/>
                  <a:gd name="T13" fmla="*/ 1190 h 1609"/>
                  <a:gd name="T14" fmla="*/ 5 w 1316"/>
                  <a:gd name="T15" fmla="*/ 1483 h 1609"/>
                  <a:gd name="T16" fmla="*/ 3 w 1316"/>
                  <a:gd name="T17" fmla="*/ 1575 h 1609"/>
                  <a:gd name="T18" fmla="*/ 24 w 1316"/>
                  <a:gd name="T19" fmla="*/ 1600 h 1609"/>
                  <a:gd name="T20" fmla="*/ 1261 w 1316"/>
                  <a:gd name="T21" fmla="*/ 1609 h 1609"/>
                  <a:gd name="T22" fmla="*/ 1292 w 1316"/>
                  <a:gd name="T23" fmla="*/ 1600 h 1609"/>
                  <a:gd name="T24" fmla="*/ 1311 w 1316"/>
                  <a:gd name="T25" fmla="*/ 1575 h 1609"/>
                  <a:gd name="T26" fmla="*/ 1311 w 1316"/>
                  <a:gd name="T27" fmla="*/ 1483 h 1609"/>
                  <a:gd name="T28" fmla="*/ 1261 w 1316"/>
                  <a:gd name="T29" fmla="*/ 1190 h 1609"/>
                  <a:gd name="T30" fmla="*/ 1205 w 1316"/>
                  <a:gd name="T31" fmla="*/ 1024 h 1609"/>
                  <a:gd name="T32" fmla="*/ 1168 w 1316"/>
                  <a:gd name="T33" fmla="*/ 975 h 1609"/>
                  <a:gd name="T34" fmla="*/ 1096 w 1316"/>
                  <a:gd name="T35" fmla="*/ 931 h 1609"/>
                  <a:gd name="T36" fmla="*/ 948 w 1316"/>
                  <a:gd name="T37" fmla="*/ 883 h 1609"/>
                  <a:gd name="T38" fmla="*/ 905 w 1316"/>
                  <a:gd name="T39" fmla="*/ 881 h 1609"/>
                  <a:gd name="T40" fmla="*/ 874 w 1316"/>
                  <a:gd name="T41" fmla="*/ 999 h 1609"/>
                  <a:gd name="T42" fmla="*/ 782 w 1316"/>
                  <a:gd name="T43" fmla="*/ 1280 h 1609"/>
                  <a:gd name="T44" fmla="*/ 714 w 1316"/>
                  <a:gd name="T45" fmla="*/ 1437 h 1609"/>
                  <a:gd name="T46" fmla="*/ 622 w 1316"/>
                  <a:gd name="T47" fmla="*/ 1483 h 1609"/>
                  <a:gd name="T48" fmla="*/ 535 w 1316"/>
                  <a:gd name="T49" fmla="*/ 1289 h 1609"/>
                  <a:gd name="T50" fmla="*/ 506 w 1316"/>
                  <a:gd name="T51" fmla="*/ 41 h 1609"/>
                  <a:gd name="T52" fmla="*/ 607 w 1316"/>
                  <a:gd name="T53" fmla="*/ 5 h 1609"/>
                  <a:gd name="T54" fmla="*/ 713 w 1316"/>
                  <a:gd name="T55" fmla="*/ 5 h 1609"/>
                  <a:gd name="T56" fmla="*/ 811 w 1316"/>
                  <a:gd name="T57" fmla="*/ 44 h 1609"/>
                  <a:gd name="T58" fmla="*/ 892 w 1316"/>
                  <a:gd name="T59" fmla="*/ 106 h 1609"/>
                  <a:gd name="T60" fmla="*/ 948 w 1316"/>
                  <a:gd name="T61" fmla="*/ 169 h 1609"/>
                  <a:gd name="T62" fmla="*/ 970 w 1316"/>
                  <a:gd name="T63" fmla="*/ 242 h 1609"/>
                  <a:gd name="T64" fmla="*/ 967 w 1316"/>
                  <a:gd name="T65" fmla="*/ 337 h 1609"/>
                  <a:gd name="T66" fmla="*/ 953 w 1316"/>
                  <a:gd name="T67" fmla="*/ 407 h 1609"/>
                  <a:gd name="T68" fmla="*/ 987 w 1316"/>
                  <a:gd name="T69" fmla="*/ 411 h 1609"/>
                  <a:gd name="T70" fmla="*/ 996 w 1316"/>
                  <a:gd name="T71" fmla="*/ 440 h 1609"/>
                  <a:gd name="T72" fmla="*/ 990 w 1316"/>
                  <a:gd name="T73" fmla="*/ 487 h 1609"/>
                  <a:gd name="T74" fmla="*/ 955 w 1316"/>
                  <a:gd name="T75" fmla="*/ 527 h 1609"/>
                  <a:gd name="T76" fmla="*/ 929 w 1316"/>
                  <a:gd name="T77" fmla="*/ 547 h 1609"/>
                  <a:gd name="T78" fmla="*/ 892 w 1316"/>
                  <a:gd name="T79" fmla="*/ 597 h 1609"/>
                  <a:gd name="T80" fmla="*/ 840 w 1316"/>
                  <a:gd name="T81" fmla="*/ 685 h 1609"/>
                  <a:gd name="T82" fmla="*/ 776 w 1316"/>
                  <a:gd name="T83" fmla="*/ 753 h 1609"/>
                  <a:gd name="T84" fmla="*/ 699 w 1316"/>
                  <a:gd name="T85" fmla="*/ 793 h 1609"/>
                  <a:gd name="T86" fmla="*/ 636 w 1316"/>
                  <a:gd name="T87" fmla="*/ 796 h 1609"/>
                  <a:gd name="T88" fmla="*/ 557 w 1316"/>
                  <a:gd name="T89" fmla="*/ 767 h 1609"/>
                  <a:gd name="T90" fmla="*/ 491 w 1316"/>
                  <a:gd name="T91" fmla="*/ 704 h 1609"/>
                  <a:gd name="T92" fmla="*/ 435 w 1316"/>
                  <a:gd name="T93" fmla="*/ 620 h 1609"/>
                  <a:gd name="T94" fmla="*/ 394 w 1316"/>
                  <a:gd name="T95" fmla="*/ 549 h 1609"/>
                  <a:gd name="T96" fmla="*/ 373 w 1316"/>
                  <a:gd name="T97" fmla="*/ 540 h 1609"/>
                  <a:gd name="T98" fmla="*/ 329 w 1316"/>
                  <a:gd name="T99" fmla="*/ 494 h 1609"/>
                  <a:gd name="T100" fmla="*/ 319 w 1316"/>
                  <a:gd name="T101" fmla="*/ 457 h 1609"/>
                  <a:gd name="T102" fmla="*/ 326 w 1316"/>
                  <a:gd name="T103" fmla="*/ 416 h 1609"/>
                  <a:gd name="T104" fmla="*/ 349 w 1316"/>
                  <a:gd name="T105" fmla="*/ 406 h 1609"/>
                  <a:gd name="T106" fmla="*/ 348 w 1316"/>
                  <a:gd name="T107" fmla="*/ 337 h 1609"/>
                  <a:gd name="T108" fmla="*/ 344 w 1316"/>
                  <a:gd name="T109" fmla="*/ 242 h 1609"/>
                  <a:gd name="T110" fmla="*/ 367 w 1316"/>
                  <a:gd name="T111" fmla="*/ 169 h 1609"/>
                  <a:gd name="T112" fmla="*/ 424 w 1316"/>
                  <a:gd name="T113" fmla="*/ 104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16" h="1609">
                    <a:moveTo>
                      <a:pt x="535" y="1289"/>
                    </a:moveTo>
                    <a:lnTo>
                      <a:pt x="535" y="1289"/>
                    </a:lnTo>
                    <a:lnTo>
                      <a:pt x="518" y="1243"/>
                    </a:lnTo>
                    <a:lnTo>
                      <a:pt x="499" y="1193"/>
                    </a:lnTo>
                    <a:lnTo>
                      <a:pt x="484" y="1142"/>
                    </a:lnTo>
                    <a:lnTo>
                      <a:pt x="467" y="1091"/>
                    </a:lnTo>
                    <a:lnTo>
                      <a:pt x="467" y="1091"/>
                    </a:lnTo>
                    <a:lnTo>
                      <a:pt x="438" y="989"/>
                    </a:lnTo>
                    <a:lnTo>
                      <a:pt x="409" y="878"/>
                    </a:lnTo>
                    <a:lnTo>
                      <a:pt x="407" y="869"/>
                    </a:lnTo>
                    <a:lnTo>
                      <a:pt x="407" y="869"/>
                    </a:lnTo>
                    <a:lnTo>
                      <a:pt x="367" y="883"/>
                    </a:lnTo>
                    <a:lnTo>
                      <a:pt x="324" y="895"/>
                    </a:lnTo>
                    <a:lnTo>
                      <a:pt x="281" y="908"/>
                    </a:lnTo>
                    <a:lnTo>
                      <a:pt x="239" y="922"/>
                    </a:lnTo>
                    <a:lnTo>
                      <a:pt x="218" y="931"/>
                    </a:lnTo>
                    <a:lnTo>
                      <a:pt x="199" y="939"/>
                    </a:lnTo>
                    <a:lnTo>
                      <a:pt x="181" y="951"/>
                    </a:lnTo>
                    <a:lnTo>
                      <a:pt x="164" y="961"/>
                    </a:lnTo>
                    <a:lnTo>
                      <a:pt x="147" y="975"/>
                    </a:lnTo>
                    <a:lnTo>
                      <a:pt x="133" y="990"/>
                    </a:lnTo>
                    <a:lnTo>
                      <a:pt x="119" y="1006"/>
                    </a:lnTo>
                    <a:lnTo>
                      <a:pt x="109" y="1024"/>
                    </a:lnTo>
                    <a:lnTo>
                      <a:pt x="109" y="1024"/>
                    </a:lnTo>
                    <a:lnTo>
                      <a:pt x="99" y="1047"/>
                    </a:lnTo>
                    <a:lnTo>
                      <a:pt x="90" y="1070"/>
                    </a:lnTo>
                    <a:lnTo>
                      <a:pt x="72" y="1125"/>
                    </a:lnTo>
                    <a:lnTo>
                      <a:pt x="55" y="1190"/>
                    </a:lnTo>
                    <a:lnTo>
                      <a:pt x="38" y="1258"/>
                    </a:lnTo>
                    <a:lnTo>
                      <a:pt x="24" y="1333"/>
                    </a:lnTo>
                    <a:lnTo>
                      <a:pt x="14" y="1408"/>
                    </a:lnTo>
                    <a:lnTo>
                      <a:pt x="5" y="1483"/>
                    </a:lnTo>
                    <a:lnTo>
                      <a:pt x="0" y="1554"/>
                    </a:lnTo>
                    <a:lnTo>
                      <a:pt x="0" y="1554"/>
                    </a:lnTo>
                    <a:lnTo>
                      <a:pt x="2" y="1565"/>
                    </a:lnTo>
                    <a:lnTo>
                      <a:pt x="3" y="1575"/>
                    </a:lnTo>
                    <a:lnTo>
                      <a:pt x="9" y="1585"/>
                    </a:lnTo>
                    <a:lnTo>
                      <a:pt x="15" y="1594"/>
                    </a:lnTo>
                    <a:lnTo>
                      <a:pt x="15" y="1594"/>
                    </a:lnTo>
                    <a:lnTo>
                      <a:pt x="24" y="1600"/>
                    </a:lnTo>
                    <a:lnTo>
                      <a:pt x="32" y="1606"/>
                    </a:lnTo>
                    <a:lnTo>
                      <a:pt x="43" y="1607"/>
                    </a:lnTo>
                    <a:lnTo>
                      <a:pt x="53" y="1609"/>
                    </a:lnTo>
                    <a:lnTo>
                      <a:pt x="1261" y="1609"/>
                    </a:lnTo>
                    <a:lnTo>
                      <a:pt x="1261" y="1609"/>
                    </a:lnTo>
                    <a:lnTo>
                      <a:pt x="1273" y="1607"/>
                    </a:lnTo>
                    <a:lnTo>
                      <a:pt x="1282" y="1606"/>
                    </a:lnTo>
                    <a:lnTo>
                      <a:pt x="1292" y="1600"/>
                    </a:lnTo>
                    <a:lnTo>
                      <a:pt x="1299" y="1594"/>
                    </a:lnTo>
                    <a:lnTo>
                      <a:pt x="1299" y="1594"/>
                    </a:lnTo>
                    <a:lnTo>
                      <a:pt x="1306" y="1585"/>
                    </a:lnTo>
                    <a:lnTo>
                      <a:pt x="1311" y="1575"/>
                    </a:lnTo>
                    <a:lnTo>
                      <a:pt x="1314" y="1565"/>
                    </a:lnTo>
                    <a:lnTo>
                      <a:pt x="1316" y="1554"/>
                    </a:lnTo>
                    <a:lnTo>
                      <a:pt x="1316" y="1554"/>
                    </a:lnTo>
                    <a:lnTo>
                      <a:pt x="1311" y="1483"/>
                    </a:lnTo>
                    <a:lnTo>
                      <a:pt x="1302" y="1408"/>
                    </a:lnTo>
                    <a:lnTo>
                      <a:pt x="1290" y="1333"/>
                    </a:lnTo>
                    <a:lnTo>
                      <a:pt x="1277" y="1258"/>
                    </a:lnTo>
                    <a:lnTo>
                      <a:pt x="1261" y="1190"/>
                    </a:lnTo>
                    <a:lnTo>
                      <a:pt x="1244" y="1125"/>
                    </a:lnTo>
                    <a:lnTo>
                      <a:pt x="1226" y="1070"/>
                    </a:lnTo>
                    <a:lnTo>
                      <a:pt x="1215" y="1047"/>
                    </a:lnTo>
                    <a:lnTo>
                      <a:pt x="1205" y="1024"/>
                    </a:lnTo>
                    <a:lnTo>
                      <a:pt x="1205" y="1024"/>
                    </a:lnTo>
                    <a:lnTo>
                      <a:pt x="1195" y="1006"/>
                    </a:lnTo>
                    <a:lnTo>
                      <a:pt x="1183" y="990"/>
                    </a:lnTo>
                    <a:lnTo>
                      <a:pt x="1168" y="975"/>
                    </a:lnTo>
                    <a:lnTo>
                      <a:pt x="1152" y="961"/>
                    </a:lnTo>
                    <a:lnTo>
                      <a:pt x="1135" y="951"/>
                    </a:lnTo>
                    <a:lnTo>
                      <a:pt x="1117" y="939"/>
                    </a:lnTo>
                    <a:lnTo>
                      <a:pt x="1096" y="931"/>
                    </a:lnTo>
                    <a:lnTo>
                      <a:pt x="1076" y="922"/>
                    </a:lnTo>
                    <a:lnTo>
                      <a:pt x="1035" y="908"/>
                    </a:lnTo>
                    <a:lnTo>
                      <a:pt x="990" y="895"/>
                    </a:lnTo>
                    <a:lnTo>
                      <a:pt x="948" y="883"/>
                    </a:lnTo>
                    <a:lnTo>
                      <a:pt x="909" y="869"/>
                    </a:lnTo>
                    <a:lnTo>
                      <a:pt x="905" y="881"/>
                    </a:lnTo>
                    <a:lnTo>
                      <a:pt x="905" y="881"/>
                    </a:lnTo>
                    <a:lnTo>
                      <a:pt x="905" y="881"/>
                    </a:lnTo>
                    <a:lnTo>
                      <a:pt x="902" y="893"/>
                    </a:lnTo>
                    <a:lnTo>
                      <a:pt x="902" y="893"/>
                    </a:lnTo>
                    <a:lnTo>
                      <a:pt x="902" y="893"/>
                    </a:lnTo>
                    <a:lnTo>
                      <a:pt x="874" y="999"/>
                    </a:lnTo>
                    <a:lnTo>
                      <a:pt x="840" y="1113"/>
                    </a:lnTo>
                    <a:lnTo>
                      <a:pt x="822" y="1171"/>
                    </a:lnTo>
                    <a:lnTo>
                      <a:pt x="803" y="1227"/>
                    </a:lnTo>
                    <a:lnTo>
                      <a:pt x="782" y="1280"/>
                    </a:lnTo>
                    <a:lnTo>
                      <a:pt x="762" y="1328"/>
                    </a:lnTo>
                    <a:lnTo>
                      <a:pt x="762" y="1328"/>
                    </a:lnTo>
                    <a:lnTo>
                      <a:pt x="738" y="1382"/>
                    </a:lnTo>
                    <a:lnTo>
                      <a:pt x="714" y="1437"/>
                    </a:lnTo>
                    <a:lnTo>
                      <a:pt x="687" y="1495"/>
                    </a:lnTo>
                    <a:lnTo>
                      <a:pt x="658" y="1553"/>
                    </a:lnTo>
                    <a:lnTo>
                      <a:pt x="658" y="1553"/>
                    </a:lnTo>
                    <a:lnTo>
                      <a:pt x="622" y="1483"/>
                    </a:lnTo>
                    <a:lnTo>
                      <a:pt x="592" y="1416"/>
                    </a:lnTo>
                    <a:lnTo>
                      <a:pt x="563" y="1352"/>
                    </a:lnTo>
                    <a:lnTo>
                      <a:pt x="535" y="1289"/>
                    </a:lnTo>
                    <a:lnTo>
                      <a:pt x="535" y="1289"/>
                    </a:lnTo>
                    <a:close/>
                    <a:moveTo>
                      <a:pt x="460" y="75"/>
                    </a:moveTo>
                    <a:lnTo>
                      <a:pt x="460" y="75"/>
                    </a:lnTo>
                    <a:lnTo>
                      <a:pt x="482" y="58"/>
                    </a:lnTo>
                    <a:lnTo>
                      <a:pt x="506" y="41"/>
                    </a:lnTo>
                    <a:lnTo>
                      <a:pt x="530" y="29"/>
                    </a:lnTo>
                    <a:lnTo>
                      <a:pt x="556" y="19"/>
                    </a:lnTo>
                    <a:lnTo>
                      <a:pt x="581" y="10"/>
                    </a:lnTo>
                    <a:lnTo>
                      <a:pt x="607" y="5"/>
                    </a:lnTo>
                    <a:lnTo>
                      <a:pt x="632" y="2"/>
                    </a:lnTo>
                    <a:lnTo>
                      <a:pt x="660" y="0"/>
                    </a:lnTo>
                    <a:lnTo>
                      <a:pt x="685" y="2"/>
                    </a:lnTo>
                    <a:lnTo>
                      <a:pt x="713" y="5"/>
                    </a:lnTo>
                    <a:lnTo>
                      <a:pt x="738" y="12"/>
                    </a:lnTo>
                    <a:lnTo>
                      <a:pt x="764" y="20"/>
                    </a:lnTo>
                    <a:lnTo>
                      <a:pt x="788" y="31"/>
                    </a:lnTo>
                    <a:lnTo>
                      <a:pt x="811" y="44"/>
                    </a:lnTo>
                    <a:lnTo>
                      <a:pt x="835" y="60"/>
                    </a:lnTo>
                    <a:lnTo>
                      <a:pt x="857" y="78"/>
                    </a:lnTo>
                    <a:lnTo>
                      <a:pt x="857" y="78"/>
                    </a:lnTo>
                    <a:lnTo>
                      <a:pt x="892" y="106"/>
                    </a:lnTo>
                    <a:lnTo>
                      <a:pt x="907" y="119"/>
                    </a:lnTo>
                    <a:lnTo>
                      <a:pt x="922" y="133"/>
                    </a:lnTo>
                    <a:lnTo>
                      <a:pt x="936" y="150"/>
                    </a:lnTo>
                    <a:lnTo>
                      <a:pt x="948" y="169"/>
                    </a:lnTo>
                    <a:lnTo>
                      <a:pt x="958" y="191"/>
                    </a:lnTo>
                    <a:lnTo>
                      <a:pt x="967" y="220"/>
                    </a:lnTo>
                    <a:lnTo>
                      <a:pt x="967" y="220"/>
                    </a:lnTo>
                    <a:lnTo>
                      <a:pt x="970" y="242"/>
                    </a:lnTo>
                    <a:lnTo>
                      <a:pt x="972" y="264"/>
                    </a:lnTo>
                    <a:lnTo>
                      <a:pt x="972" y="288"/>
                    </a:lnTo>
                    <a:lnTo>
                      <a:pt x="970" y="314"/>
                    </a:lnTo>
                    <a:lnTo>
                      <a:pt x="967" y="337"/>
                    </a:lnTo>
                    <a:lnTo>
                      <a:pt x="963" y="361"/>
                    </a:lnTo>
                    <a:lnTo>
                      <a:pt x="955" y="407"/>
                    </a:lnTo>
                    <a:lnTo>
                      <a:pt x="953" y="407"/>
                    </a:lnTo>
                    <a:lnTo>
                      <a:pt x="953" y="407"/>
                    </a:lnTo>
                    <a:lnTo>
                      <a:pt x="967" y="406"/>
                    </a:lnTo>
                    <a:lnTo>
                      <a:pt x="977" y="406"/>
                    </a:lnTo>
                    <a:lnTo>
                      <a:pt x="982" y="409"/>
                    </a:lnTo>
                    <a:lnTo>
                      <a:pt x="987" y="411"/>
                    </a:lnTo>
                    <a:lnTo>
                      <a:pt x="990" y="416"/>
                    </a:lnTo>
                    <a:lnTo>
                      <a:pt x="992" y="423"/>
                    </a:lnTo>
                    <a:lnTo>
                      <a:pt x="992" y="423"/>
                    </a:lnTo>
                    <a:lnTo>
                      <a:pt x="996" y="440"/>
                    </a:lnTo>
                    <a:lnTo>
                      <a:pt x="996" y="457"/>
                    </a:lnTo>
                    <a:lnTo>
                      <a:pt x="994" y="472"/>
                    </a:lnTo>
                    <a:lnTo>
                      <a:pt x="990" y="487"/>
                    </a:lnTo>
                    <a:lnTo>
                      <a:pt x="990" y="487"/>
                    </a:lnTo>
                    <a:lnTo>
                      <a:pt x="987" y="494"/>
                    </a:lnTo>
                    <a:lnTo>
                      <a:pt x="982" y="501"/>
                    </a:lnTo>
                    <a:lnTo>
                      <a:pt x="968" y="515"/>
                    </a:lnTo>
                    <a:lnTo>
                      <a:pt x="955" y="527"/>
                    </a:lnTo>
                    <a:lnTo>
                      <a:pt x="943" y="540"/>
                    </a:lnTo>
                    <a:lnTo>
                      <a:pt x="943" y="540"/>
                    </a:lnTo>
                    <a:lnTo>
                      <a:pt x="936" y="544"/>
                    </a:lnTo>
                    <a:lnTo>
                      <a:pt x="929" y="547"/>
                    </a:lnTo>
                    <a:lnTo>
                      <a:pt x="921" y="549"/>
                    </a:lnTo>
                    <a:lnTo>
                      <a:pt x="914" y="549"/>
                    </a:lnTo>
                    <a:lnTo>
                      <a:pt x="914" y="549"/>
                    </a:lnTo>
                    <a:lnTo>
                      <a:pt x="892" y="597"/>
                    </a:lnTo>
                    <a:lnTo>
                      <a:pt x="881" y="620"/>
                    </a:lnTo>
                    <a:lnTo>
                      <a:pt x="868" y="643"/>
                    </a:lnTo>
                    <a:lnTo>
                      <a:pt x="854" y="665"/>
                    </a:lnTo>
                    <a:lnTo>
                      <a:pt x="840" y="685"/>
                    </a:lnTo>
                    <a:lnTo>
                      <a:pt x="825" y="704"/>
                    </a:lnTo>
                    <a:lnTo>
                      <a:pt x="810" y="723"/>
                    </a:lnTo>
                    <a:lnTo>
                      <a:pt x="793" y="738"/>
                    </a:lnTo>
                    <a:lnTo>
                      <a:pt x="776" y="753"/>
                    </a:lnTo>
                    <a:lnTo>
                      <a:pt x="757" y="767"/>
                    </a:lnTo>
                    <a:lnTo>
                      <a:pt x="738" y="777"/>
                    </a:lnTo>
                    <a:lnTo>
                      <a:pt x="719" y="786"/>
                    </a:lnTo>
                    <a:lnTo>
                      <a:pt x="699" y="793"/>
                    </a:lnTo>
                    <a:lnTo>
                      <a:pt x="678" y="796"/>
                    </a:lnTo>
                    <a:lnTo>
                      <a:pt x="658" y="798"/>
                    </a:lnTo>
                    <a:lnTo>
                      <a:pt x="658" y="798"/>
                    </a:lnTo>
                    <a:lnTo>
                      <a:pt x="636" y="796"/>
                    </a:lnTo>
                    <a:lnTo>
                      <a:pt x="615" y="793"/>
                    </a:lnTo>
                    <a:lnTo>
                      <a:pt x="597" y="786"/>
                    </a:lnTo>
                    <a:lnTo>
                      <a:pt x="576" y="777"/>
                    </a:lnTo>
                    <a:lnTo>
                      <a:pt x="557" y="767"/>
                    </a:lnTo>
                    <a:lnTo>
                      <a:pt x="540" y="753"/>
                    </a:lnTo>
                    <a:lnTo>
                      <a:pt x="523" y="738"/>
                    </a:lnTo>
                    <a:lnTo>
                      <a:pt x="506" y="723"/>
                    </a:lnTo>
                    <a:lnTo>
                      <a:pt x="491" y="704"/>
                    </a:lnTo>
                    <a:lnTo>
                      <a:pt x="476" y="685"/>
                    </a:lnTo>
                    <a:lnTo>
                      <a:pt x="460" y="665"/>
                    </a:lnTo>
                    <a:lnTo>
                      <a:pt x="447" y="643"/>
                    </a:lnTo>
                    <a:lnTo>
                      <a:pt x="435" y="620"/>
                    </a:lnTo>
                    <a:lnTo>
                      <a:pt x="423" y="597"/>
                    </a:lnTo>
                    <a:lnTo>
                      <a:pt x="402" y="549"/>
                    </a:lnTo>
                    <a:lnTo>
                      <a:pt x="402" y="549"/>
                    </a:lnTo>
                    <a:lnTo>
                      <a:pt x="394" y="549"/>
                    </a:lnTo>
                    <a:lnTo>
                      <a:pt x="385" y="547"/>
                    </a:lnTo>
                    <a:lnTo>
                      <a:pt x="378" y="544"/>
                    </a:lnTo>
                    <a:lnTo>
                      <a:pt x="373" y="540"/>
                    </a:lnTo>
                    <a:lnTo>
                      <a:pt x="373" y="540"/>
                    </a:lnTo>
                    <a:lnTo>
                      <a:pt x="360" y="527"/>
                    </a:lnTo>
                    <a:lnTo>
                      <a:pt x="346" y="515"/>
                    </a:lnTo>
                    <a:lnTo>
                      <a:pt x="334" y="501"/>
                    </a:lnTo>
                    <a:lnTo>
                      <a:pt x="329" y="494"/>
                    </a:lnTo>
                    <a:lnTo>
                      <a:pt x="326" y="487"/>
                    </a:lnTo>
                    <a:lnTo>
                      <a:pt x="326" y="487"/>
                    </a:lnTo>
                    <a:lnTo>
                      <a:pt x="320" y="472"/>
                    </a:lnTo>
                    <a:lnTo>
                      <a:pt x="319" y="457"/>
                    </a:lnTo>
                    <a:lnTo>
                      <a:pt x="319" y="440"/>
                    </a:lnTo>
                    <a:lnTo>
                      <a:pt x="322" y="423"/>
                    </a:lnTo>
                    <a:lnTo>
                      <a:pt x="322" y="423"/>
                    </a:lnTo>
                    <a:lnTo>
                      <a:pt x="326" y="416"/>
                    </a:lnTo>
                    <a:lnTo>
                      <a:pt x="329" y="411"/>
                    </a:lnTo>
                    <a:lnTo>
                      <a:pt x="332" y="409"/>
                    </a:lnTo>
                    <a:lnTo>
                      <a:pt x="338" y="406"/>
                    </a:lnTo>
                    <a:lnTo>
                      <a:pt x="349" y="406"/>
                    </a:lnTo>
                    <a:lnTo>
                      <a:pt x="361" y="407"/>
                    </a:lnTo>
                    <a:lnTo>
                      <a:pt x="361" y="407"/>
                    </a:lnTo>
                    <a:lnTo>
                      <a:pt x="351" y="361"/>
                    </a:lnTo>
                    <a:lnTo>
                      <a:pt x="348" y="337"/>
                    </a:lnTo>
                    <a:lnTo>
                      <a:pt x="344" y="314"/>
                    </a:lnTo>
                    <a:lnTo>
                      <a:pt x="343" y="290"/>
                    </a:lnTo>
                    <a:lnTo>
                      <a:pt x="343" y="264"/>
                    </a:lnTo>
                    <a:lnTo>
                      <a:pt x="344" y="242"/>
                    </a:lnTo>
                    <a:lnTo>
                      <a:pt x="348" y="220"/>
                    </a:lnTo>
                    <a:lnTo>
                      <a:pt x="348" y="220"/>
                    </a:lnTo>
                    <a:lnTo>
                      <a:pt x="356" y="191"/>
                    </a:lnTo>
                    <a:lnTo>
                      <a:pt x="367" y="169"/>
                    </a:lnTo>
                    <a:lnTo>
                      <a:pt x="378" y="148"/>
                    </a:lnTo>
                    <a:lnTo>
                      <a:pt x="394" y="133"/>
                    </a:lnTo>
                    <a:lnTo>
                      <a:pt x="409" y="118"/>
                    </a:lnTo>
                    <a:lnTo>
                      <a:pt x="424" y="104"/>
                    </a:lnTo>
                    <a:lnTo>
                      <a:pt x="460" y="75"/>
                    </a:lnTo>
                    <a:lnTo>
                      <a:pt x="460" y="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21"/>
              <p:cNvSpPr>
                <a:spLocks/>
              </p:cNvSpPr>
              <p:nvPr/>
            </p:nvSpPr>
            <p:spPr bwMode="auto">
              <a:xfrm>
                <a:off x="10782300" y="3832225"/>
                <a:ext cx="246063" cy="803275"/>
              </a:xfrm>
              <a:custGeom>
                <a:avLst/>
                <a:gdLst>
                  <a:gd name="T0" fmla="*/ 78 w 155"/>
                  <a:gd name="T1" fmla="*/ 0 h 506"/>
                  <a:gd name="T2" fmla="*/ 13 w 155"/>
                  <a:gd name="T3" fmla="*/ 42 h 506"/>
                  <a:gd name="T4" fmla="*/ 32 w 155"/>
                  <a:gd name="T5" fmla="*/ 119 h 506"/>
                  <a:gd name="T6" fmla="*/ 0 w 155"/>
                  <a:gd name="T7" fmla="*/ 327 h 506"/>
                  <a:gd name="T8" fmla="*/ 0 w 155"/>
                  <a:gd name="T9" fmla="*/ 327 h 506"/>
                  <a:gd name="T10" fmla="*/ 35 w 155"/>
                  <a:gd name="T11" fmla="*/ 416 h 506"/>
                  <a:gd name="T12" fmla="*/ 76 w 155"/>
                  <a:gd name="T13" fmla="*/ 506 h 506"/>
                  <a:gd name="T14" fmla="*/ 76 w 155"/>
                  <a:gd name="T15" fmla="*/ 506 h 506"/>
                  <a:gd name="T16" fmla="*/ 119 w 155"/>
                  <a:gd name="T17" fmla="*/ 414 h 506"/>
                  <a:gd name="T18" fmla="*/ 155 w 155"/>
                  <a:gd name="T19" fmla="*/ 325 h 506"/>
                  <a:gd name="T20" fmla="*/ 122 w 155"/>
                  <a:gd name="T21" fmla="*/ 119 h 506"/>
                  <a:gd name="T22" fmla="*/ 143 w 155"/>
                  <a:gd name="T23" fmla="*/ 42 h 506"/>
                  <a:gd name="T24" fmla="*/ 78 w 155"/>
                  <a:gd name="T25" fmla="*/ 0 h 506"/>
                  <a:gd name="T26" fmla="*/ 78 w 155"/>
                  <a:gd name="T27"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506">
                    <a:moveTo>
                      <a:pt x="78" y="0"/>
                    </a:moveTo>
                    <a:lnTo>
                      <a:pt x="13" y="42"/>
                    </a:lnTo>
                    <a:lnTo>
                      <a:pt x="32" y="119"/>
                    </a:lnTo>
                    <a:lnTo>
                      <a:pt x="0" y="327"/>
                    </a:lnTo>
                    <a:lnTo>
                      <a:pt x="0" y="327"/>
                    </a:lnTo>
                    <a:lnTo>
                      <a:pt x="35" y="416"/>
                    </a:lnTo>
                    <a:lnTo>
                      <a:pt x="76" y="506"/>
                    </a:lnTo>
                    <a:lnTo>
                      <a:pt x="76" y="506"/>
                    </a:lnTo>
                    <a:lnTo>
                      <a:pt x="119" y="414"/>
                    </a:lnTo>
                    <a:lnTo>
                      <a:pt x="155" y="325"/>
                    </a:lnTo>
                    <a:lnTo>
                      <a:pt x="122" y="119"/>
                    </a:lnTo>
                    <a:lnTo>
                      <a:pt x="143" y="42"/>
                    </a:lnTo>
                    <a:lnTo>
                      <a:pt x="78" y="0"/>
                    </a:lnTo>
                    <a:lnTo>
                      <a:pt x="7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38" name="Groupe 37"/>
          <p:cNvGrpSpPr/>
          <p:nvPr/>
        </p:nvGrpSpPr>
        <p:grpSpPr>
          <a:xfrm>
            <a:off x="1069467" y="1701547"/>
            <a:ext cx="601566" cy="601456"/>
            <a:chOff x="782729" y="1138525"/>
            <a:chExt cx="979307" cy="979127"/>
          </a:xfrm>
        </p:grpSpPr>
        <p:sp>
          <p:nvSpPr>
            <p:cNvPr id="39" name="Oval 8"/>
            <p:cNvSpPr/>
            <p:nvPr/>
          </p:nvSpPr>
          <p:spPr>
            <a:xfrm>
              <a:off x="782729" y="1138525"/>
              <a:ext cx="979307" cy="9791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700" dirty="0"/>
            </a:p>
          </p:txBody>
        </p:sp>
        <p:grpSp>
          <p:nvGrpSpPr>
            <p:cNvPr id="40" name="Groupe 39"/>
            <p:cNvGrpSpPr/>
            <p:nvPr/>
          </p:nvGrpSpPr>
          <p:grpSpPr>
            <a:xfrm>
              <a:off x="960564" y="1425362"/>
              <a:ext cx="610654" cy="508246"/>
              <a:chOff x="9337675" y="3027363"/>
              <a:chExt cx="3067050" cy="2552700"/>
            </a:xfrm>
          </p:grpSpPr>
          <p:sp>
            <p:nvSpPr>
              <p:cNvPr id="41" name="Freeform 14"/>
              <p:cNvSpPr>
                <a:spLocks noEditPoints="1"/>
              </p:cNvSpPr>
              <p:nvPr/>
            </p:nvSpPr>
            <p:spPr bwMode="auto">
              <a:xfrm>
                <a:off x="9337675" y="3033713"/>
                <a:ext cx="2822575" cy="2546350"/>
              </a:xfrm>
              <a:custGeom>
                <a:avLst/>
                <a:gdLst>
                  <a:gd name="T0" fmla="*/ 1604 w 1778"/>
                  <a:gd name="T1" fmla="*/ 792 h 1604"/>
                  <a:gd name="T2" fmla="*/ 1744 w 1778"/>
                  <a:gd name="T3" fmla="*/ 924 h 1604"/>
                  <a:gd name="T4" fmla="*/ 1778 w 1778"/>
                  <a:gd name="T5" fmla="*/ 1038 h 1604"/>
                  <a:gd name="T6" fmla="*/ 1732 w 1778"/>
                  <a:gd name="T7" fmla="*/ 1138 h 1604"/>
                  <a:gd name="T8" fmla="*/ 1694 w 1778"/>
                  <a:gd name="T9" fmla="*/ 1208 h 1604"/>
                  <a:gd name="T10" fmla="*/ 1666 w 1778"/>
                  <a:gd name="T11" fmla="*/ 1310 h 1604"/>
                  <a:gd name="T12" fmla="*/ 1576 w 1778"/>
                  <a:gd name="T13" fmla="*/ 1364 h 1604"/>
                  <a:gd name="T14" fmla="*/ 1524 w 1778"/>
                  <a:gd name="T15" fmla="*/ 1412 h 1604"/>
                  <a:gd name="T16" fmla="*/ 1464 w 1778"/>
                  <a:gd name="T17" fmla="*/ 1476 h 1604"/>
                  <a:gd name="T18" fmla="*/ 1374 w 1778"/>
                  <a:gd name="T19" fmla="*/ 1492 h 1604"/>
                  <a:gd name="T20" fmla="*/ 1322 w 1778"/>
                  <a:gd name="T21" fmla="*/ 1556 h 1604"/>
                  <a:gd name="T22" fmla="*/ 1222 w 1778"/>
                  <a:gd name="T23" fmla="*/ 1602 h 1604"/>
                  <a:gd name="T24" fmla="*/ 1106 w 1778"/>
                  <a:gd name="T25" fmla="*/ 1576 h 1604"/>
                  <a:gd name="T26" fmla="*/ 1130 w 1778"/>
                  <a:gd name="T27" fmla="*/ 1478 h 1604"/>
                  <a:gd name="T28" fmla="*/ 1200 w 1778"/>
                  <a:gd name="T29" fmla="*/ 1508 h 1604"/>
                  <a:gd name="T30" fmla="*/ 1256 w 1778"/>
                  <a:gd name="T31" fmla="*/ 1486 h 1604"/>
                  <a:gd name="T32" fmla="*/ 1138 w 1778"/>
                  <a:gd name="T33" fmla="*/ 1336 h 1604"/>
                  <a:gd name="T34" fmla="*/ 1120 w 1778"/>
                  <a:gd name="T35" fmla="*/ 1294 h 1604"/>
                  <a:gd name="T36" fmla="*/ 1144 w 1778"/>
                  <a:gd name="T37" fmla="*/ 1256 h 1604"/>
                  <a:gd name="T38" fmla="*/ 1198 w 1778"/>
                  <a:gd name="T39" fmla="*/ 1262 h 1604"/>
                  <a:gd name="T40" fmla="*/ 1382 w 1778"/>
                  <a:gd name="T41" fmla="*/ 1396 h 1604"/>
                  <a:gd name="T42" fmla="*/ 1434 w 1778"/>
                  <a:gd name="T43" fmla="*/ 1376 h 1604"/>
                  <a:gd name="T44" fmla="*/ 1444 w 1778"/>
                  <a:gd name="T45" fmla="*/ 1330 h 1604"/>
                  <a:gd name="T46" fmla="*/ 1262 w 1778"/>
                  <a:gd name="T47" fmla="*/ 1180 h 1604"/>
                  <a:gd name="T48" fmla="*/ 1266 w 1778"/>
                  <a:gd name="T49" fmla="*/ 1126 h 1604"/>
                  <a:gd name="T50" fmla="*/ 1308 w 1778"/>
                  <a:gd name="T51" fmla="*/ 1108 h 1604"/>
                  <a:gd name="T52" fmla="*/ 1506 w 1778"/>
                  <a:gd name="T53" fmla="*/ 1254 h 1604"/>
                  <a:gd name="T54" fmla="*/ 1562 w 1778"/>
                  <a:gd name="T55" fmla="*/ 1268 h 1604"/>
                  <a:gd name="T56" fmla="*/ 1600 w 1778"/>
                  <a:gd name="T57" fmla="*/ 1224 h 1604"/>
                  <a:gd name="T58" fmla="*/ 1384 w 1778"/>
                  <a:gd name="T59" fmla="*/ 1026 h 1604"/>
                  <a:gd name="T60" fmla="*/ 1364 w 1778"/>
                  <a:gd name="T61" fmla="*/ 986 h 1604"/>
                  <a:gd name="T62" fmla="*/ 1388 w 1778"/>
                  <a:gd name="T63" fmla="*/ 946 h 1604"/>
                  <a:gd name="T64" fmla="*/ 1442 w 1778"/>
                  <a:gd name="T65" fmla="*/ 950 h 1604"/>
                  <a:gd name="T66" fmla="*/ 1646 w 1778"/>
                  <a:gd name="T67" fmla="*/ 1084 h 1604"/>
                  <a:gd name="T68" fmla="*/ 1680 w 1778"/>
                  <a:gd name="T69" fmla="*/ 1042 h 1604"/>
                  <a:gd name="T70" fmla="*/ 1660 w 1778"/>
                  <a:gd name="T71" fmla="*/ 974 h 1604"/>
                  <a:gd name="T72" fmla="*/ 1146 w 1778"/>
                  <a:gd name="T73" fmla="*/ 494 h 1604"/>
                  <a:gd name="T74" fmla="*/ 1164 w 1778"/>
                  <a:gd name="T75" fmla="*/ 480 h 1604"/>
                  <a:gd name="T76" fmla="*/ 1258 w 1778"/>
                  <a:gd name="T77" fmla="*/ 474 h 1604"/>
                  <a:gd name="T78" fmla="*/ 176 w 1778"/>
                  <a:gd name="T79" fmla="*/ 796 h 1604"/>
                  <a:gd name="T80" fmla="*/ 88 w 1778"/>
                  <a:gd name="T81" fmla="*/ 584 h 1604"/>
                  <a:gd name="T82" fmla="*/ 2 w 1778"/>
                  <a:gd name="T83" fmla="*/ 452 h 1604"/>
                  <a:gd name="T84" fmla="*/ 12 w 1778"/>
                  <a:gd name="T85" fmla="*/ 370 h 1604"/>
                  <a:gd name="T86" fmla="*/ 292 w 1778"/>
                  <a:gd name="T87" fmla="*/ 50 h 1604"/>
                  <a:gd name="T88" fmla="*/ 366 w 1778"/>
                  <a:gd name="T89" fmla="*/ 6 h 1604"/>
                  <a:gd name="T90" fmla="*/ 450 w 1778"/>
                  <a:gd name="T91" fmla="*/ 6 h 1604"/>
                  <a:gd name="T92" fmla="*/ 528 w 1778"/>
                  <a:gd name="T93" fmla="*/ 52 h 1604"/>
                  <a:gd name="T94" fmla="*/ 642 w 1778"/>
                  <a:gd name="T95" fmla="*/ 108 h 1604"/>
                  <a:gd name="T96" fmla="*/ 818 w 1778"/>
                  <a:gd name="T97" fmla="*/ 70 h 1604"/>
                  <a:gd name="T98" fmla="*/ 716 w 1778"/>
                  <a:gd name="T99" fmla="*/ 190 h 1604"/>
                  <a:gd name="T100" fmla="*/ 614 w 1778"/>
                  <a:gd name="T101" fmla="*/ 200 h 1604"/>
                  <a:gd name="T102" fmla="*/ 492 w 1778"/>
                  <a:gd name="T103" fmla="*/ 144 h 1604"/>
                  <a:gd name="T104" fmla="*/ 402 w 1778"/>
                  <a:gd name="T105" fmla="*/ 96 h 1604"/>
                  <a:gd name="T106" fmla="*/ 112 w 1778"/>
                  <a:gd name="T107" fmla="*/ 386 h 1604"/>
                  <a:gd name="T108" fmla="*/ 100 w 1778"/>
                  <a:gd name="T109" fmla="*/ 448 h 1604"/>
                  <a:gd name="T110" fmla="*/ 174 w 1778"/>
                  <a:gd name="T111" fmla="*/ 536 h 1604"/>
                  <a:gd name="T112" fmla="*/ 244 w 1778"/>
                  <a:gd name="T113" fmla="*/ 628 h 1604"/>
                  <a:gd name="T114" fmla="*/ 280 w 1778"/>
                  <a:gd name="T115" fmla="*/ 796 h 1604"/>
                  <a:gd name="T116" fmla="*/ 216 w 1778"/>
                  <a:gd name="T117" fmla="*/ 876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8" h="1604">
                    <a:moveTo>
                      <a:pt x="1258" y="474"/>
                    </a:moveTo>
                    <a:lnTo>
                      <a:pt x="1258" y="474"/>
                    </a:lnTo>
                    <a:lnTo>
                      <a:pt x="1432" y="632"/>
                    </a:lnTo>
                    <a:lnTo>
                      <a:pt x="1518" y="712"/>
                    </a:lnTo>
                    <a:lnTo>
                      <a:pt x="1604" y="792"/>
                    </a:lnTo>
                    <a:lnTo>
                      <a:pt x="1604" y="792"/>
                    </a:lnTo>
                    <a:lnTo>
                      <a:pt x="1614" y="802"/>
                    </a:lnTo>
                    <a:lnTo>
                      <a:pt x="1626" y="810"/>
                    </a:lnTo>
                    <a:lnTo>
                      <a:pt x="1692" y="870"/>
                    </a:lnTo>
                    <a:lnTo>
                      <a:pt x="1728" y="908"/>
                    </a:lnTo>
                    <a:lnTo>
                      <a:pt x="1728" y="908"/>
                    </a:lnTo>
                    <a:lnTo>
                      <a:pt x="1744" y="924"/>
                    </a:lnTo>
                    <a:lnTo>
                      <a:pt x="1756" y="942"/>
                    </a:lnTo>
                    <a:lnTo>
                      <a:pt x="1766" y="962"/>
                    </a:lnTo>
                    <a:lnTo>
                      <a:pt x="1772" y="980"/>
                    </a:lnTo>
                    <a:lnTo>
                      <a:pt x="1776" y="1000"/>
                    </a:lnTo>
                    <a:lnTo>
                      <a:pt x="1778" y="1020"/>
                    </a:lnTo>
                    <a:lnTo>
                      <a:pt x="1778" y="1038"/>
                    </a:lnTo>
                    <a:lnTo>
                      <a:pt x="1776" y="1058"/>
                    </a:lnTo>
                    <a:lnTo>
                      <a:pt x="1770" y="1076"/>
                    </a:lnTo>
                    <a:lnTo>
                      <a:pt x="1764" y="1092"/>
                    </a:lnTo>
                    <a:lnTo>
                      <a:pt x="1756" y="1110"/>
                    </a:lnTo>
                    <a:lnTo>
                      <a:pt x="1744" y="1124"/>
                    </a:lnTo>
                    <a:lnTo>
                      <a:pt x="1732" y="1138"/>
                    </a:lnTo>
                    <a:lnTo>
                      <a:pt x="1718" y="1150"/>
                    </a:lnTo>
                    <a:lnTo>
                      <a:pt x="1702" y="1162"/>
                    </a:lnTo>
                    <a:lnTo>
                      <a:pt x="1686" y="1170"/>
                    </a:lnTo>
                    <a:lnTo>
                      <a:pt x="1686" y="1170"/>
                    </a:lnTo>
                    <a:lnTo>
                      <a:pt x="1692" y="1190"/>
                    </a:lnTo>
                    <a:lnTo>
                      <a:pt x="1694" y="1208"/>
                    </a:lnTo>
                    <a:lnTo>
                      <a:pt x="1696" y="1228"/>
                    </a:lnTo>
                    <a:lnTo>
                      <a:pt x="1694" y="1246"/>
                    </a:lnTo>
                    <a:lnTo>
                      <a:pt x="1690" y="1262"/>
                    </a:lnTo>
                    <a:lnTo>
                      <a:pt x="1684" y="1280"/>
                    </a:lnTo>
                    <a:lnTo>
                      <a:pt x="1676" y="1294"/>
                    </a:lnTo>
                    <a:lnTo>
                      <a:pt x="1666" y="1310"/>
                    </a:lnTo>
                    <a:lnTo>
                      <a:pt x="1654" y="1322"/>
                    </a:lnTo>
                    <a:lnTo>
                      <a:pt x="1640" y="1334"/>
                    </a:lnTo>
                    <a:lnTo>
                      <a:pt x="1626" y="1344"/>
                    </a:lnTo>
                    <a:lnTo>
                      <a:pt x="1610" y="1352"/>
                    </a:lnTo>
                    <a:lnTo>
                      <a:pt x="1594" y="1360"/>
                    </a:lnTo>
                    <a:lnTo>
                      <a:pt x="1576" y="1364"/>
                    </a:lnTo>
                    <a:lnTo>
                      <a:pt x="1558" y="1366"/>
                    </a:lnTo>
                    <a:lnTo>
                      <a:pt x="1538" y="1366"/>
                    </a:lnTo>
                    <a:lnTo>
                      <a:pt x="1538" y="1366"/>
                    </a:lnTo>
                    <a:lnTo>
                      <a:pt x="1536" y="1382"/>
                    </a:lnTo>
                    <a:lnTo>
                      <a:pt x="1530" y="1398"/>
                    </a:lnTo>
                    <a:lnTo>
                      <a:pt x="1524" y="1412"/>
                    </a:lnTo>
                    <a:lnTo>
                      <a:pt x="1518" y="1424"/>
                    </a:lnTo>
                    <a:lnTo>
                      <a:pt x="1508" y="1436"/>
                    </a:lnTo>
                    <a:lnTo>
                      <a:pt x="1500" y="1448"/>
                    </a:lnTo>
                    <a:lnTo>
                      <a:pt x="1488" y="1458"/>
                    </a:lnTo>
                    <a:lnTo>
                      <a:pt x="1476" y="1468"/>
                    </a:lnTo>
                    <a:lnTo>
                      <a:pt x="1464" y="1476"/>
                    </a:lnTo>
                    <a:lnTo>
                      <a:pt x="1450" y="1482"/>
                    </a:lnTo>
                    <a:lnTo>
                      <a:pt x="1436" y="1486"/>
                    </a:lnTo>
                    <a:lnTo>
                      <a:pt x="1420" y="1490"/>
                    </a:lnTo>
                    <a:lnTo>
                      <a:pt x="1406" y="1492"/>
                    </a:lnTo>
                    <a:lnTo>
                      <a:pt x="1390" y="1492"/>
                    </a:lnTo>
                    <a:lnTo>
                      <a:pt x="1374" y="1492"/>
                    </a:lnTo>
                    <a:lnTo>
                      <a:pt x="1356" y="1488"/>
                    </a:lnTo>
                    <a:lnTo>
                      <a:pt x="1356" y="1488"/>
                    </a:lnTo>
                    <a:lnTo>
                      <a:pt x="1352" y="1508"/>
                    </a:lnTo>
                    <a:lnTo>
                      <a:pt x="1344" y="1526"/>
                    </a:lnTo>
                    <a:lnTo>
                      <a:pt x="1334" y="1542"/>
                    </a:lnTo>
                    <a:lnTo>
                      <a:pt x="1322" y="1556"/>
                    </a:lnTo>
                    <a:lnTo>
                      <a:pt x="1308" y="1568"/>
                    </a:lnTo>
                    <a:lnTo>
                      <a:pt x="1294" y="1580"/>
                    </a:lnTo>
                    <a:lnTo>
                      <a:pt x="1278" y="1588"/>
                    </a:lnTo>
                    <a:lnTo>
                      <a:pt x="1260" y="1594"/>
                    </a:lnTo>
                    <a:lnTo>
                      <a:pt x="1242" y="1600"/>
                    </a:lnTo>
                    <a:lnTo>
                      <a:pt x="1222" y="1602"/>
                    </a:lnTo>
                    <a:lnTo>
                      <a:pt x="1204" y="1604"/>
                    </a:lnTo>
                    <a:lnTo>
                      <a:pt x="1184" y="1602"/>
                    </a:lnTo>
                    <a:lnTo>
                      <a:pt x="1164" y="1598"/>
                    </a:lnTo>
                    <a:lnTo>
                      <a:pt x="1144" y="1594"/>
                    </a:lnTo>
                    <a:lnTo>
                      <a:pt x="1124" y="1586"/>
                    </a:lnTo>
                    <a:lnTo>
                      <a:pt x="1106" y="1576"/>
                    </a:lnTo>
                    <a:lnTo>
                      <a:pt x="1090" y="1566"/>
                    </a:lnTo>
                    <a:lnTo>
                      <a:pt x="1090" y="1566"/>
                    </a:lnTo>
                    <a:lnTo>
                      <a:pt x="1104" y="1546"/>
                    </a:lnTo>
                    <a:lnTo>
                      <a:pt x="1116" y="1524"/>
                    </a:lnTo>
                    <a:lnTo>
                      <a:pt x="1124" y="1502"/>
                    </a:lnTo>
                    <a:lnTo>
                      <a:pt x="1130" y="1478"/>
                    </a:lnTo>
                    <a:lnTo>
                      <a:pt x="1130" y="1478"/>
                    </a:lnTo>
                    <a:lnTo>
                      <a:pt x="1150" y="1490"/>
                    </a:lnTo>
                    <a:lnTo>
                      <a:pt x="1170" y="1500"/>
                    </a:lnTo>
                    <a:lnTo>
                      <a:pt x="1178" y="1504"/>
                    </a:lnTo>
                    <a:lnTo>
                      <a:pt x="1190" y="1506"/>
                    </a:lnTo>
                    <a:lnTo>
                      <a:pt x="1200" y="1508"/>
                    </a:lnTo>
                    <a:lnTo>
                      <a:pt x="1212" y="1508"/>
                    </a:lnTo>
                    <a:lnTo>
                      <a:pt x="1212" y="1508"/>
                    </a:lnTo>
                    <a:lnTo>
                      <a:pt x="1228" y="1504"/>
                    </a:lnTo>
                    <a:lnTo>
                      <a:pt x="1244" y="1498"/>
                    </a:lnTo>
                    <a:lnTo>
                      <a:pt x="1250" y="1492"/>
                    </a:lnTo>
                    <a:lnTo>
                      <a:pt x="1256" y="1486"/>
                    </a:lnTo>
                    <a:lnTo>
                      <a:pt x="1260" y="1480"/>
                    </a:lnTo>
                    <a:lnTo>
                      <a:pt x="1262" y="1472"/>
                    </a:lnTo>
                    <a:lnTo>
                      <a:pt x="1262" y="1472"/>
                    </a:lnTo>
                    <a:lnTo>
                      <a:pt x="1264" y="1454"/>
                    </a:lnTo>
                    <a:lnTo>
                      <a:pt x="1262" y="1436"/>
                    </a:lnTo>
                    <a:lnTo>
                      <a:pt x="1138" y="1336"/>
                    </a:lnTo>
                    <a:lnTo>
                      <a:pt x="1138" y="1336"/>
                    </a:lnTo>
                    <a:lnTo>
                      <a:pt x="1130" y="1330"/>
                    </a:lnTo>
                    <a:lnTo>
                      <a:pt x="1126" y="1322"/>
                    </a:lnTo>
                    <a:lnTo>
                      <a:pt x="1122" y="1314"/>
                    </a:lnTo>
                    <a:lnTo>
                      <a:pt x="1120" y="1304"/>
                    </a:lnTo>
                    <a:lnTo>
                      <a:pt x="1120" y="1294"/>
                    </a:lnTo>
                    <a:lnTo>
                      <a:pt x="1122" y="1286"/>
                    </a:lnTo>
                    <a:lnTo>
                      <a:pt x="1124" y="1278"/>
                    </a:lnTo>
                    <a:lnTo>
                      <a:pt x="1130" y="1268"/>
                    </a:lnTo>
                    <a:lnTo>
                      <a:pt x="1130" y="1268"/>
                    </a:lnTo>
                    <a:lnTo>
                      <a:pt x="1136" y="1262"/>
                    </a:lnTo>
                    <a:lnTo>
                      <a:pt x="1144" y="1256"/>
                    </a:lnTo>
                    <a:lnTo>
                      <a:pt x="1154" y="1254"/>
                    </a:lnTo>
                    <a:lnTo>
                      <a:pt x="1162" y="1252"/>
                    </a:lnTo>
                    <a:lnTo>
                      <a:pt x="1172" y="1252"/>
                    </a:lnTo>
                    <a:lnTo>
                      <a:pt x="1180" y="1252"/>
                    </a:lnTo>
                    <a:lnTo>
                      <a:pt x="1190" y="1256"/>
                    </a:lnTo>
                    <a:lnTo>
                      <a:pt x="1198" y="1262"/>
                    </a:lnTo>
                    <a:lnTo>
                      <a:pt x="1334" y="1370"/>
                    </a:lnTo>
                    <a:lnTo>
                      <a:pt x="1334" y="1370"/>
                    </a:lnTo>
                    <a:lnTo>
                      <a:pt x="1346" y="1380"/>
                    </a:lnTo>
                    <a:lnTo>
                      <a:pt x="1358" y="1388"/>
                    </a:lnTo>
                    <a:lnTo>
                      <a:pt x="1370" y="1392"/>
                    </a:lnTo>
                    <a:lnTo>
                      <a:pt x="1382" y="1396"/>
                    </a:lnTo>
                    <a:lnTo>
                      <a:pt x="1394" y="1398"/>
                    </a:lnTo>
                    <a:lnTo>
                      <a:pt x="1406" y="1396"/>
                    </a:lnTo>
                    <a:lnTo>
                      <a:pt x="1416" y="1392"/>
                    </a:lnTo>
                    <a:lnTo>
                      <a:pt x="1426" y="1386"/>
                    </a:lnTo>
                    <a:lnTo>
                      <a:pt x="1426" y="1386"/>
                    </a:lnTo>
                    <a:lnTo>
                      <a:pt x="1434" y="1376"/>
                    </a:lnTo>
                    <a:lnTo>
                      <a:pt x="1440" y="1364"/>
                    </a:lnTo>
                    <a:lnTo>
                      <a:pt x="1440" y="1364"/>
                    </a:lnTo>
                    <a:lnTo>
                      <a:pt x="1444" y="1354"/>
                    </a:lnTo>
                    <a:lnTo>
                      <a:pt x="1446" y="1342"/>
                    </a:lnTo>
                    <a:lnTo>
                      <a:pt x="1444" y="1336"/>
                    </a:lnTo>
                    <a:lnTo>
                      <a:pt x="1444" y="1330"/>
                    </a:lnTo>
                    <a:lnTo>
                      <a:pt x="1440" y="1324"/>
                    </a:lnTo>
                    <a:lnTo>
                      <a:pt x="1436" y="1320"/>
                    </a:lnTo>
                    <a:lnTo>
                      <a:pt x="1274" y="1194"/>
                    </a:lnTo>
                    <a:lnTo>
                      <a:pt x="1274" y="1194"/>
                    </a:lnTo>
                    <a:lnTo>
                      <a:pt x="1268" y="1188"/>
                    </a:lnTo>
                    <a:lnTo>
                      <a:pt x="1262" y="1180"/>
                    </a:lnTo>
                    <a:lnTo>
                      <a:pt x="1258" y="1172"/>
                    </a:lnTo>
                    <a:lnTo>
                      <a:pt x="1256" y="1162"/>
                    </a:lnTo>
                    <a:lnTo>
                      <a:pt x="1256" y="1152"/>
                    </a:lnTo>
                    <a:lnTo>
                      <a:pt x="1258" y="1144"/>
                    </a:lnTo>
                    <a:lnTo>
                      <a:pt x="1260" y="1136"/>
                    </a:lnTo>
                    <a:lnTo>
                      <a:pt x="1266" y="1126"/>
                    </a:lnTo>
                    <a:lnTo>
                      <a:pt x="1266" y="1126"/>
                    </a:lnTo>
                    <a:lnTo>
                      <a:pt x="1272" y="1120"/>
                    </a:lnTo>
                    <a:lnTo>
                      <a:pt x="1280" y="1114"/>
                    </a:lnTo>
                    <a:lnTo>
                      <a:pt x="1290" y="1110"/>
                    </a:lnTo>
                    <a:lnTo>
                      <a:pt x="1298" y="1108"/>
                    </a:lnTo>
                    <a:lnTo>
                      <a:pt x="1308" y="1108"/>
                    </a:lnTo>
                    <a:lnTo>
                      <a:pt x="1316" y="1110"/>
                    </a:lnTo>
                    <a:lnTo>
                      <a:pt x="1326" y="1114"/>
                    </a:lnTo>
                    <a:lnTo>
                      <a:pt x="1334" y="1118"/>
                    </a:lnTo>
                    <a:lnTo>
                      <a:pt x="1502" y="1250"/>
                    </a:lnTo>
                    <a:lnTo>
                      <a:pt x="1502" y="1250"/>
                    </a:lnTo>
                    <a:lnTo>
                      <a:pt x="1506" y="1254"/>
                    </a:lnTo>
                    <a:lnTo>
                      <a:pt x="1506" y="1254"/>
                    </a:lnTo>
                    <a:lnTo>
                      <a:pt x="1516" y="1262"/>
                    </a:lnTo>
                    <a:lnTo>
                      <a:pt x="1528" y="1268"/>
                    </a:lnTo>
                    <a:lnTo>
                      <a:pt x="1540" y="1270"/>
                    </a:lnTo>
                    <a:lnTo>
                      <a:pt x="1550" y="1270"/>
                    </a:lnTo>
                    <a:lnTo>
                      <a:pt x="1562" y="1268"/>
                    </a:lnTo>
                    <a:lnTo>
                      <a:pt x="1572" y="1266"/>
                    </a:lnTo>
                    <a:lnTo>
                      <a:pt x="1580" y="1260"/>
                    </a:lnTo>
                    <a:lnTo>
                      <a:pt x="1588" y="1252"/>
                    </a:lnTo>
                    <a:lnTo>
                      <a:pt x="1594" y="1244"/>
                    </a:lnTo>
                    <a:lnTo>
                      <a:pt x="1598" y="1234"/>
                    </a:lnTo>
                    <a:lnTo>
                      <a:pt x="1600" y="1224"/>
                    </a:lnTo>
                    <a:lnTo>
                      <a:pt x="1598" y="1212"/>
                    </a:lnTo>
                    <a:lnTo>
                      <a:pt x="1594" y="1200"/>
                    </a:lnTo>
                    <a:lnTo>
                      <a:pt x="1586" y="1186"/>
                    </a:lnTo>
                    <a:lnTo>
                      <a:pt x="1576" y="1172"/>
                    </a:lnTo>
                    <a:lnTo>
                      <a:pt x="1562" y="1158"/>
                    </a:lnTo>
                    <a:lnTo>
                      <a:pt x="1384" y="1026"/>
                    </a:lnTo>
                    <a:lnTo>
                      <a:pt x="1384" y="1026"/>
                    </a:lnTo>
                    <a:lnTo>
                      <a:pt x="1376" y="1020"/>
                    </a:lnTo>
                    <a:lnTo>
                      <a:pt x="1370" y="1012"/>
                    </a:lnTo>
                    <a:lnTo>
                      <a:pt x="1368" y="1004"/>
                    </a:lnTo>
                    <a:lnTo>
                      <a:pt x="1364" y="994"/>
                    </a:lnTo>
                    <a:lnTo>
                      <a:pt x="1364" y="986"/>
                    </a:lnTo>
                    <a:lnTo>
                      <a:pt x="1366" y="976"/>
                    </a:lnTo>
                    <a:lnTo>
                      <a:pt x="1370" y="968"/>
                    </a:lnTo>
                    <a:lnTo>
                      <a:pt x="1374" y="958"/>
                    </a:lnTo>
                    <a:lnTo>
                      <a:pt x="1374" y="958"/>
                    </a:lnTo>
                    <a:lnTo>
                      <a:pt x="1380" y="952"/>
                    </a:lnTo>
                    <a:lnTo>
                      <a:pt x="1388" y="946"/>
                    </a:lnTo>
                    <a:lnTo>
                      <a:pt x="1396" y="942"/>
                    </a:lnTo>
                    <a:lnTo>
                      <a:pt x="1406" y="940"/>
                    </a:lnTo>
                    <a:lnTo>
                      <a:pt x="1414" y="940"/>
                    </a:lnTo>
                    <a:lnTo>
                      <a:pt x="1424" y="940"/>
                    </a:lnTo>
                    <a:lnTo>
                      <a:pt x="1432" y="944"/>
                    </a:lnTo>
                    <a:lnTo>
                      <a:pt x="1442" y="950"/>
                    </a:lnTo>
                    <a:lnTo>
                      <a:pt x="1618" y="1082"/>
                    </a:lnTo>
                    <a:lnTo>
                      <a:pt x="1618" y="1082"/>
                    </a:lnTo>
                    <a:lnTo>
                      <a:pt x="1624" y="1084"/>
                    </a:lnTo>
                    <a:lnTo>
                      <a:pt x="1632" y="1086"/>
                    </a:lnTo>
                    <a:lnTo>
                      <a:pt x="1640" y="1086"/>
                    </a:lnTo>
                    <a:lnTo>
                      <a:pt x="1646" y="1084"/>
                    </a:lnTo>
                    <a:lnTo>
                      <a:pt x="1654" y="1080"/>
                    </a:lnTo>
                    <a:lnTo>
                      <a:pt x="1660" y="1076"/>
                    </a:lnTo>
                    <a:lnTo>
                      <a:pt x="1670" y="1064"/>
                    </a:lnTo>
                    <a:lnTo>
                      <a:pt x="1670" y="1064"/>
                    </a:lnTo>
                    <a:lnTo>
                      <a:pt x="1676" y="1052"/>
                    </a:lnTo>
                    <a:lnTo>
                      <a:pt x="1680" y="1042"/>
                    </a:lnTo>
                    <a:lnTo>
                      <a:pt x="1682" y="1030"/>
                    </a:lnTo>
                    <a:lnTo>
                      <a:pt x="1682" y="1020"/>
                    </a:lnTo>
                    <a:lnTo>
                      <a:pt x="1680" y="1008"/>
                    </a:lnTo>
                    <a:lnTo>
                      <a:pt x="1676" y="996"/>
                    </a:lnTo>
                    <a:lnTo>
                      <a:pt x="1670" y="986"/>
                    </a:lnTo>
                    <a:lnTo>
                      <a:pt x="1660" y="974"/>
                    </a:lnTo>
                    <a:lnTo>
                      <a:pt x="1624" y="936"/>
                    </a:lnTo>
                    <a:lnTo>
                      <a:pt x="1152" y="508"/>
                    </a:lnTo>
                    <a:lnTo>
                      <a:pt x="1152" y="508"/>
                    </a:lnTo>
                    <a:lnTo>
                      <a:pt x="1148" y="504"/>
                    </a:lnTo>
                    <a:lnTo>
                      <a:pt x="1146" y="500"/>
                    </a:lnTo>
                    <a:lnTo>
                      <a:pt x="1146" y="494"/>
                    </a:lnTo>
                    <a:lnTo>
                      <a:pt x="1148" y="490"/>
                    </a:lnTo>
                    <a:lnTo>
                      <a:pt x="1150" y="486"/>
                    </a:lnTo>
                    <a:lnTo>
                      <a:pt x="1154" y="484"/>
                    </a:lnTo>
                    <a:lnTo>
                      <a:pt x="1158" y="482"/>
                    </a:lnTo>
                    <a:lnTo>
                      <a:pt x="1164" y="480"/>
                    </a:lnTo>
                    <a:lnTo>
                      <a:pt x="1164" y="480"/>
                    </a:lnTo>
                    <a:lnTo>
                      <a:pt x="1186" y="482"/>
                    </a:lnTo>
                    <a:lnTo>
                      <a:pt x="1206" y="480"/>
                    </a:lnTo>
                    <a:lnTo>
                      <a:pt x="1228" y="478"/>
                    </a:lnTo>
                    <a:lnTo>
                      <a:pt x="1250" y="476"/>
                    </a:lnTo>
                    <a:lnTo>
                      <a:pt x="1250" y="476"/>
                    </a:lnTo>
                    <a:lnTo>
                      <a:pt x="1258" y="474"/>
                    </a:lnTo>
                    <a:lnTo>
                      <a:pt x="1258" y="474"/>
                    </a:lnTo>
                    <a:close/>
                    <a:moveTo>
                      <a:pt x="216" y="876"/>
                    </a:moveTo>
                    <a:lnTo>
                      <a:pt x="216" y="876"/>
                    </a:lnTo>
                    <a:lnTo>
                      <a:pt x="200" y="850"/>
                    </a:lnTo>
                    <a:lnTo>
                      <a:pt x="186" y="824"/>
                    </a:lnTo>
                    <a:lnTo>
                      <a:pt x="176" y="796"/>
                    </a:lnTo>
                    <a:lnTo>
                      <a:pt x="168" y="766"/>
                    </a:lnTo>
                    <a:lnTo>
                      <a:pt x="162" y="736"/>
                    </a:lnTo>
                    <a:lnTo>
                      <a:pt x="158" y="704"/>
                    </a:lnTo>
                    <a:lnTo>
                      <a:pt x="148" y="642"/>
                    </a:lnTo>
                    <a:lnTo>
                      <a:pt x="88" y="584"/>
                    </a:lnTo>
                    <a:lnTo>
                      <a:pt x="88" y="584"/>
                    </a:lnTo>
                    <a:lnTo>
                      <a:pt x="56" y="548"/>
                    </a:lnTo>
                    <a:lnTo>
                      <a:pt x="40" y="532"/>
                    </a:lnTo>
                    <a:lnTo>
                      <a:pt x="28" y="514"/>
                    </a:lnTo>
                    <a:lnTo>
                      <a:pt x="16" y="494"/>
                    </a:lnTo>
                    <a:lnTo>
                      <a:pt x="8" y="474"/>
                    </a:lnTo>
                    <a:lnTo>
                      <a:pt x="2" y="452"/>
                    </a:lnTo>
                    <a:lnTo>
                      <a:pt x="0" y="426"/>
                    </a:lnTo>
                    <a:lnTo>
                      <a:pt x="0" y="426"/>
                    </a:lnTo>
                    <a:lnTo>
                      <a:pt x="2" y="412"/>
                    </a:lnTo>
                    <a:lnTo>
                      <a:pt x="4" y="398"/>
                    </a:lnTo>
                    <a:lnTo>
                      <a:pt x="6" y="384"/>
                    </a:lnTo>
                    <a:lnTo>
                      <a:pt x="12" y="370"/>
                    </a:lnTo>
                    <a:lnTo>
                      <a:pt x="16" y="358"/>
                    </a:lnTo>
                    <a:lnTo>
                      <a:pt x="24" y="346"/>
                    </a:lnTo>
                    <a:lnTo>
                      <a:pt x="32" y="332"/>
                    </a:lnTo>
                    <a:lnTo>
                      <a:pt x="42" y="322"/>
                    </a:lnTo>
                    <a:lnTo>
                      <a:pt x="292" y="50"/>
                    </a:lnTo>
                    <a:lnTo>
                      <a:pt x="292" y="50"/>
                    </a:lnTo>
                    <a:lnTo>
                      <a:pt x="302" y="40"/>
                    </a:lnTo>
                    <a:lnTo>
                      <a:pt x="314" y="30"/>
                    </a:lnTo>
                    <a:lnTo>
                      <a:pt x="326" y="22"/>
                    </a:lnTo>
                    <a:lnTo>
                      <a:pt x="338" y="16"/>
                    </a:lnTo>
                    <a:lnTo>
                      <a:pt x="352" y="10"/>
                    </a:lnTo>
                    <a:lnTo>
                      <a:pt x="366" y="6"/>
                    </a:lnTo>
                    <a:lnTo>
                      <a:pt x="380" y="2"/>
                    </a:lnTo>
                    <a:lnTo>
                      <a:pt x="394" y="0"/>
                    </a:lnTo>
                    <a:lnTo>
                      <a:pt x="408" y="0"/>
                    </a:lnTo>
                    <a:lnTo>
                      <a:pt x="422" y="0"/>
                    </a:lnTo>
                    <a:lnTo>
                      <a:pt x="436" y="2"/>
                    </a:lnTo>
                    <a:lnTo>
                      <a:pt x="450" y="6"/>
                    </a:lnTo>
                    <a:lnTo>
                      <a:pt x="464" y="10"/>
                    </a:lnTo>
                    <a:lnTo>
                      <a:pt x="478" y="16"/>
                    </a:lnTo>
                    <a:lnTo>
                      <a:pt x="490" y="22"/>
                    </a:lnTo>
                    <a:lnTo>
                      <a:pt x="502" y="32"/>
                    </a:lnTo>
                    <a:lnTo>
                      <a:pt x="502" y="32"/>
                    </a:lnTo>
                    <a:lnTo>
                      <a:pt x="528" y="52"/>
                    </a:lnTo>
                    <a:lnTo>
                      <a:pt x="550" y="68"/>
                    </a:lnTo>
                    <a:lnTo>
                      <a:pt x="576" y="84"/>
                    </a:lnTo>
                    <a:lnTo>
                      <a:pt x="608" y="98"/>
                    </a:lnTo>
                    <a:lnTo>
                      <a:pt x="608" y="98"/>
                    </a:lnTo>
                    <a:lnTo>
                      <a:pt x="628" y="104"/>
                    </a:lnTo>
                    <a:lnTo>
                      <a:pt x="642" y="108"/>
                    </a:lnTo>
                    <a:lnTo>
                      <a:pt x="642" y="108"/>
                    </a:lnTo>
                    <a:lnTo>
                      <a:pt x="670" y="102"/>
                    </a:lnTo>
                    <a:lnTo>
                      <a:pt x="698" y="96"/>
                    </a:lnTo>
                    <a:lnTo>
                      <a:pt x="758" y="82"/>
                    </a:lnTo>
                    <a:lnTo>
                      <a:pt x="788" y="74"/>
                    </a:lnTo>
                    <a:lnTo>
                      <a:pt x="818" y="70"/>
                    </a:lnTo>
                    <a:lnTo>
                      <a:pt x="850" y="66"/>
                    </a:lnTo>
                    <a:lnTo>
                      <a:pt x="882" y="64"/>
                    </a:lnTo>
                    <a:lnTo>
                      <a:pt x="882" y="64"/>
                    </a:lnTo>
                    <a:lnTo>
                      <a:pt x="842" y="94"/>
                    </a:lnTo>
                    <a:lnTo>
                      <a:pt x="788" y="136"/>
                    </a:lnTo>
                    <a:lnTo>
                      <a:pt x="716" y="190"/>
                    </a:lnTo>
                    <a:lnTo>
                      <a:pt x="716" y="190"/>
                    </a:lnTo>
                    <a:lnTo>
                      <a:pt x="684" y="196"/>
                    </a:lnTo>
                    <a:lnTo>
                      <a:pt x="654" y="202"/>
                    </a:lnTo>
                    <a:lnTo>
                      <a:pt x="654" y="202"/>
                    </a:lnTo>
                    <a:lnTo>
                      <a:pt x="634" y="202"/>
                    </a:lnTo>
                    <a:lnTo>
                      <a:pt x="614" y="200"/>
                    </a:lnTo>
                    <a:lnTo>
                      <a:pt x="590" y="194"/>
                    </a:lnTo>
                    <a:lnTo>
                      <a:pt x="568" y="184"/>
                    </a:lnTo>
                    <a:lnTo>
                      <a:pt x="546" y="176"/>
                    </a:lnTo>
                    <a:lnTo>
                      <a:pt x="524" y="164"/>
                    </a:lnTo>
                    <a:lnTo>
                      <a:pt x="506" y="154"/>
                    </a:lnTo>
                    <a:lnTo>
                      <a:pt x="492" y="144"/>
                    </a:lnTo>
                    <a:lnTo>
                      <a:pt x="444" y="108"/>
                    </a:lnTo>
                    <a:lnTo>
                      <a:pt x="444" y="108"/>
                    </a:lnTo>
                    <a:lnTo>
                      <a:pt x="434" y="102"/>
                    </a:lnTo>
                    <a:lnTo>
                      <a:pt x="424" y="98"/>
                    </a:lnTo>
                    <a:lnTo>
                      <a:pt x="412" y="96"/>
                    </a:lnTo>
                    <a:lnTo>
                      <a:pt x="402" y="96"/>
                    </a:lnTo>
                    <a:lnTo>
                      <a:pt x="392" y="98"/>
                    </a:lnTo>
                    <a:lnTo>
                      <a:pt x="380" y="102"/>
                    </a:lnTo>
                    <a:lnTo>
                      <a:pt x="370" y="108"/>
                    </a:lnTo>
                    <a:lnTo>
                      <a:pt x="362" y="116"/>
                    </a:lnTo>
                    <a:lnTo>
                      <a:pt x="112" y="386"/>
                    </a:lnTo>
                    <a:lnTo>
                      <a:pt x="112" y="386"/>
                    </a:lnTo>
                    <a:lnTo>
                      <a:pt x="106" y="396"/>
                    </a:lnTo>
                    <a:lnTo>
                      <a:pt x="100" y="406"/>
                    </a:lnTo>
                    <a:lnTo>
                      <a:pt x="98" y="416"/>
                    </a:lnTo>
                    <a:lnTo>
                      <a:pt x="96" y="426"/>
                    </a:lnTo>
                    <a:lnTo>
                      <a:pt x="96" y="438"/>
                    </a:lnTo>
                    <a:lnTo>
                      <a:pt x="100" y="448"/>
                    </a:lnTo>
                    <a:lnTo>
                      <a:pt x="104" y="458"/>
                    </a:lnTo>
                    <a:lnTo>
                      <a:pt x="112" y="468"/>
                    </a:lnTo>
                    <a:lnTo>
                      <a:pt x="112" y="468"/>
                    </a:lnTo>
                    <a:lnTo>
                      <a:pt x="142" y="502"/>
                    </a:lnTo>
                    <a:lnTo>
                      <a:pt x="174" y="536"/>
                    </a:lnTo>
                    <a:lnTo>
                      <a:pt x="174" y="536"/>
                    </a:lnTo>
                    <a:lnTo>
                      <a:pt x="196" y="556"/>
                    </a:lnTo>
                    <a:lnTo>
                      <a:pt x="218" y="580"/>
                    </a:lnTo>
                    <a:lnTo>
                      <a:pt x="226" y="592"/>
                    </a:lnTo>
                    <a:lnTo>
                      <a:pt x="234" y="604"/>
                    </a:lnTo>
                    <a:lnTo>
                      <a:pt x="240" y="616"/>
                    </a:lnTo>
                    <a:lnTo>
                      <a:pt x="244" y="628"/>
                    </a:lnTo>
                    <a:lnTo>
                      <a:pt x="244" y="628"/>
                    </a:lnTo>
                    <a:lnTo>
                      <a:pt x="250" y="676"/>
                    </a:lnTo>
                    <a:lnTo>
                      <a:pt x="258" y="726"/>
                    </a:lnTo>
                    <a:lnTo>
                      <a:pt x="264" y="750"/>
                    </a:lnTo>
                    <a:lnTo>
                      <a:pt x="270" y="774"/>
                    </a:lnTo>
                    <a:lnTo>
                      <a:pt x="280" y="796"/>
                    </a:lnTo>
                    <a:lnTo>
                      <a:pt x="290" y="814"/>
                    </a:lnTo>
                    <a:lnTo>
                      <a:pt x="290" y="814"/>
                    </a:lnTo>
                    <a:lnTo>
                      <a:pt x="268" y="826"/>
                    </a:lnTo>
                    <a:lnTo>
                      <a:pt x="250" y="840"/>
                    </a:lnTo>
                    <a:lnTo>
                      <a:pt x="234" y="856"/>
                    </a:lnTo>
                    <a:lnTo>
                      <a:pt x="216" y="876"/>
                    </a:lnTo>
                    <a:lnTo>
                      <a:pt x="216" y="8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5"/>
              <p:cNvSpPr>
                <a:spLocks noEditPoints="1"/>
              </p:cNvSpPr>
              <p:nvPr/>
            </p:nvSpPr>
            <p:spPr bwMode="auto">
              <a:xfrm>
                <a:off x="9693275" y="3027363"/>
                <a:ext cx="2711450" cy="2505075"/>
              </a:xfrm>
              <a:custGeom>
                <a:avLst/>
                <a:gdLst>
                  <a:gd name="T0" fmla="*/ 736 w 1708"/>
                  <a:gd name="T1" fmla="*/ 1326 h 1578"/>
                  <a:gd name="T2" fmla="*/ 644 w 1708"/>
                  <a:gd name="T3" fmla="*/ 1340 h 1578"/>
                  <a:gd name="T4" fmla="*/ 634 w 1708"/>
                  <a:gd name="T5" fmla="*/ 1336 h 1578"/>
                  <a:gd name="T6" fmla="*/ 632 w 1708"/>
                  <a:gd name="T7" fmla="*/ 1286 h 1578"/>
                  <a:gd name="T8" fmla="*/ 592 w 1708"/>
                  <a:gd name="T9" fmla="*/ 1216 h 1578"/>
                  <a:gd name="T10" fmla="*/ 542 w 1708"/>
                  <a:gd name="T11" fmla="*/ 1190 h 1578"/>
                  <a:gd name="T12" fmla="*/ 450 w 1708"/>
                  <a:gd name="T13" fmla="*/ 1204 h 1578"/>
                  <a:gd name="T14" fmla="*/ 438 w 1708"/>
                  <a:gd name="T15" fmla="*/ 1200 h 1578"/>
                  <a:gd name="T16" fmla="*/ 438 w 1708"/>
                  <a:gd name="T17" fmla="*/ 1150 h 1578"/>
                  <a:gd name="T18" fmla="*/ 398 w 1708"/>
                  <a:gd name="T19" fmla="*/ 1080 h 1578"/>
                  <a:gd name="T20" fmla="*/ 356 w 1708"/>
                  <a:gd name="T21" fmla="*/ 1056 h 1578"/>
                  <a:gd name="T22" fmla="*/ 280 w 1708"/>
                  <a:gd name="T23" fmla="*/ 1058 h 1578"/>
                  <a:gd name="T24" fmla="*/ 268 w 1708"/>
                  <a:gd name="T25" fmla="*/ 1052 h 1578"/>
                  <a:gd name="T26" fmla="*/ 280 w 1708"/>
                  <a:gd name="T27" fmla="*/ 990 h 1578"/>
                  <a:gd name="T28" fmla="*/ 238 w 1708"/>
                  <a:gd name="T29" fmla="*/ 904 h 1578"/>
                  <a:gd name="T30" fmla="*/ 206 w 1708"/>
                  <a:gd name="T31" fmla="*/ 886 h 1578"/>
                  <a:gd name="T32" fmla="*/ 104 w 1708"/>
                  <a:gd name="T33" fmla="*/ 888 h 1578"/>
                  <a:gd name="T34" fmla="*/ 30 w 1708"/>
                  <a:gd name="T35" fmla="*/ 958 h 1578"/>
                  <a:gd name="T36" fmla="*/ 6 w 1708"/>
                  <a:gd name="T37" fmla="*/ 1000 h 1578"/>
                  <a:gd name="T38" fmla="*/ 18 w 1708"/>
                  <a:gd name="T39" fmla="*/ 1102 h 1578"/>
                  <a:gd name="T40" fmla="*/ 42 w 1708"/>
                  <a:gd name="T41" fmla="*/ 1130 h 1578"/>
                  <a:gd name="T42" fmla="*/ 110 w 1708"/>
                  <a:gd name="T43" fmla="*/ 1160 h 1578"/>
                  <a:gd name="T44" fmla="*/ 156 w 1708"/>
                  <a:gd name="T45" fmla="*/ 1156 h 1578"/>
                  <a:gd name="T46" fmla="*/ 160 w 1708"/>
                  <a:gd name="T47" fmla="*/ 1170 h 1578"/>
                  <a:gd name="T48" fmla="*/ 140 w 1708"/>
                  <a:gd name="T49" fmla="*/ 1278 h 1578"/>
                  <a:gd name="T50" fmla="*/ 176 w 1708"/>
                  <a:gd name="T51" fmla="*/ 1336 h 1578"/>
                  <a:gd name="T52" fmla="*/ 284 w 1708"/>
                  <a:gd name="T53" fmla="*/ 1364 h 1578"/>
                  <a:gd name="T54" fmla="*/ 346 w 1708"/>
                  <a:gd name="T55" fmla="*/ 1328 h 1578"/>
                  <a:gd name="T56" fmla="*/ 356 w 1708"/>
                  <a:gd name="T57" fmla="*/ 1338 h 1578"/>
                  <a:gd name="T58" fmla="*/ 370 w 1708"/>
                  <a:gd name="T59" fmla="*/ 1408 h 1578"/>
                  <a:gd name="T60" fmla="*/ 398 w 1708"/>
                  <a:gd name="T61" fmla="*/ 1442 h 1578"/>
                  <a:gd name="T62" fmla="*/ 504 w 1708"/>
                  <a:gd name="T63" fmla="*/ 1470 h 1578"/>
                  <a:gd name="T64" fmla="*/ 568 w 1708"/>
                  <a:gd name="T65" fmla="*/ 1434 h 1578"/>
                  <a:gd name="T66" fmla="*/ 578 w 1708"/>
                  <a:gd name="T67" fmla="*/ 1444 h 1578"/>
                  <a:gd name="T68" fmla="*/ 590 w 1708"/>
                  <a:gd name="T69" fmla="*/ 1514 h 1578"/>
                  <a:gd name="T70" fmla="*/ 628 w 1708"/>
                  <a:gd name="T71" fmla="*/ 1556 h 1578"/>
                  <a:gd name="T72" fmla="*/ 708 w 1708"/>
                  <a:gd name="T73" fmla="*/ 1578 h 1578"/>
                  <a:gd name="T74" fmla="*/ 782 w 1708"/>
                  <a:gd name="T75" fmla="*/ 1544 h 1578"/>
                  <a:gd name="T76" fmla="*/ 814 w 1708"/>
                  <a:gd name="T77" fmla="*/ 1506 h 1578"/>
                  <a:gd name="T78" fmla="*/ 826 w 1708"/>
                  <a:gd name="T79" fmla="*/ 1414 h 1578"/>
                  <a:gd name="T80" fmla="*/ 788 w 1708"/>
                  <a:gd name="T81" fmla="*/ 1352 h 1578"/>
                  <a:gd name="T82" fmla="*/ 1436 w 1708"/>
                  <a:gd name="T83" fmla="*/ 738 h 1578"/>
                  <a:gd name="T84" fmla="*/ 1488 w 1708"/>
                  <a:gd name="T85" fmla="*/ 756 h 1578"/>
                  <a:gd name="T86" fmla="*/ 1536 w 1708"/>
                  <a:gd name="T87" fmla="*/ 724 h 1578"/>
                  <a:gd name="T88" fmla="*/ 1586 w 1708"/>
                  <a:gd name="T89" fmla="*/ 576 h 1578"/>
                  <a:gd name="T90" fmla="*/ 1674 w 1708"/>
                  <a:gd name="T91" fmla="*/ 454 h 1578"/>
                  <a:gd name="T92" fmla="*/ 1708 w 1708"/>
                  <a:gd name="T93" fmla="*/ 372 h 1578"/>
                  <a:gd name="T94" fmla="*/ 1446 w 1708"/>
                  <a:gd name="T95" fmla="*/ 40 h 1578"/>
                  <a:gd name="T96" fmla="*/ 1366 w 1708"/>
                  <a:gd name="T97" fmla="*/ 0 h 1578"/>
                  <a:gd name="T98" fmla="*/ 1228 w 1708"/>
                  <a:gd name="T99" fmla="*/ 70 h 1578"/>
                  <a:gd name="T100" fmla="*/ 1174 w 1708"/>
                  <a:gd name="T101" fmla="*/ 96 h 1578"/>
                  <a:gd name="T102" fmla="*/ 966 w 1708"/>
                  <a:gd name="T103" fmla="*/ 76 h 1578"/>
                  <a:gd name="T104" fmla="*/ 778 w 1708"/>
                  <a:gd name="T105" fmla="*/ 98 h 1578"/>
                  <a:gd name="T106" fmla="*/ 506 w 1708"/>
                  <a:gd name="T107" fmla="*/ 284 h 1578"/>
                  <a:gd name="T108" fmla="*/ 298 w 1708"/>
                  <a:gd name="T109" fmla="*/ 470 h 1578"/>
                  <a:gd name="T110" fmla="*/ 326 w 1708"/>
                  <a:gd name="T111" fmla="*/ 546 h 1578"/>
                  <a:gd name="T112" fmla="*/ 424 w 1708"/>
                  <a:gd name="T113" fmla="*/ 572 h 1578"/>
                  <a:gd name="T114" fmla="*/ 744 w 1708"/>
                  <a:gd name="T115" fmla="*/ 392 h 1578"/>
                  <a:gd name="T116" fmla="*/ 814 w 1708"/>
                  <a:gd name="T117" fmla="*/ 374 h 1578"/>
                  <a:gd name="T118" fmla="*/ 874 w 1708"/>
                  <a:gd name="T119" fmla="*/ 392 h 1578"/>
                  <a:gd name="T120" fmla="*/ 972 w 1708"/>
                  <a:gd name="T121" fmla="*/ 404 h 1578"/>
                  <a:gd name="T122" fmla="*/ 1040 w 1708"/>
                  <a:gd name="T123" fmla="*/ 398 h 1578"/>
                  <a:gd name="T124" fmla="*/ 1104 w 1708"/>
                  <a:gd name="T125" fmla="*/ 422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578">
                    <a:moveTo>
                      <a:pt x="788" y="1352"/>
                    </a:moveTo>
                    <a:lnTo>
                      <a:pt x="788" y="1352"/>
                    </a:lnTo>
                    <a:lnTo>
                      <a:pt x="772" y="1342"/>
                    </a:lnTo>
                    <a:lnTo>
                      <a:pt x="754" y="1332"/>
                    </a:lnTo>
                    <a:lnTo>
                      <a:pt x="736" y="1326"/>
                    </a:lnTo>
                    <a:lnTo>
                      <a:pt x="718" y="1324"/>
                    </a:lnTo>
                    <a:lnTo>
                      <a:pt x="698" y="1324"/>
                    </a:lnTo>
                    <a:lnTo>
                      <a:pt x="680" y="1326"/>
                    </a:lnTo>
                    <a:lnTo>
                      <a:pt x="662" y="1332"/>
                    </a:lnTo>
                    <a:lnTo>
                      <a:pt x="644" y="1340"/>
                    </a:lnTo>
                    <a:lnTo>
                      <a:pt x="644" y="1340"/>
                    </a:lnTo>
                    <a:lnTo>
                      <a:pt x="640" y="1342"/>
                    </a:lnTo>
                    <a:lnTo>
                      <a:pt x="636" y="1340"/>
                    </a:lnTo>
                    <a:lnTo>
                      <a:pt x="636" y="1340"/>
                    </a:lnTo>
                    <a:lnTo>
                      <a:pt x="634" y="1336"/>
                    </a:lnTo>
                    <a:lnTo>
                      <a:pt x="632" y="1332"/>
                    </a:lnTo>
                    <a:lnTo>
                      <a:pt x="632" y="1332"/>
                    </a:lnTo>
                    <a:lnTo>
                      <a:pt x="634" y="1316"/>
                    </a:lnTo>
                    <a:lnTo>
                      <a:pt x="634" y="1300"/>
                    </a:lnTo>
                    <a:lnTo>
                      <a:pt x="632" y="1286"/>
                    </a:lnTo>
                    <a:lnTo>
                      <a:pt x="628" y="1270"/>
                    </a:lnTo>
                    <a:lnTo>
                      <a:pt x="622" y="1256"/>
                    </a:lnTo>
                    <a:lnTo>
                      <a:pt x="614" y="1242"/>
                    </a:lnTo>
                    <a:lnTo>
                      <a:pt x="604" y="1228"/>
                    </a:lnTo>
                    <a:lnTo>
                      <a:pt x="592" y="1216"/>
                    </a:lnTo>
                    <a:lnTo>
                      <a:pt x="592" y="1216"/>
                    </a:lnTo>
                    <a:lnTo>
                      <a:pt x="592" y="1216"/>
                    </a:lnTo>
                    <a:lnTo>
                      <a:pt x="576" y="1206"/>
                    </a:lnTo>
                    <a:lnTo>
                      <a:pt x="560" y="1196"/>
                    </a:lnTo>
                    <a:lnTo>
                      <a:pt x="542" y="1190"/>
                    </a:lnTo>
                    <a:lnTo>
                      <a:pt x="522" y="1188"/>
                    </a:lnTo>
                    <a:lnTo>
                      <a:pt x="504" y="1188"/>
                    </a:lnTo>
                    <a:lnTo>
                      <a:pt x="486" y="1190"/>
                    </a:lnTo>
                    <a:lnTo>
                      <a:pt x="468" y="1196"/>
                    </a:lnTo>
                    <a:lnTo>
                      <a:pt x="450" y="1204"/>
                    </a:lnTo>
                    <a:lnTo>
                      <a:pt x="450" y="1204"/>
                    </a:lnTo>
                    <a:lnTo>
                      <a:pt x="446" y="1206"/>
                    </a:lnTo>
                    <a:lnTo>
                      <a:pt x="442" y="1204"/>
                    </a:lnTo>
                    <a:lnTo>
                      <a:pt x="442" y="1204"/>
                    </a:lnTo>
                    <a:lnTo>
                      <a:pt x="438" y="1200"/>
                    </a:lnTo>
                    <a:lnTo>
                      <a:pt x="438" y="1196"/>
                    </a:lnTo>
                    <a:lnTo>
                      <a:pt x="438" y="1196"/>
                    </a:lnTo>
                    <a:lnTo>
                      <a:pt x="440" y="1180"/>
                    </a:lnTo>
                    <a:lnTo>
                      <a:pt x="440" y="1164"/>
                    </a:lnTo>
                    <a:lnTo>
                      <a:pt x="438" y="1150"/>
                    </a:lnTo>
                    <a:lnTo>
                      <a:pt x="434" y="1134"/>
                    </a:lnTo>
                    <a:lnTo>
                      <a:pt x="428" y="1120"/>
                    </a:lnTo>
                    <a:lnTo>
                      <a:pt x="420" y="1106"/>
                    </a:lnTo>
                    <a:lnTo>
                      <a:pt x="410" y="1092"/>
                    </a:lnTo>
                    <a:lnTo>
                      <a:pt x="398" y="1080"/>
                    </a:lnTo>
                    <a:lnTo>
                      <a:pt x="398" y="1080"/>
                    </a:lnTo>
                    <a:lnTo>
                      <a:pt x="398" y="1080"/>
                    </a:lnTo>
                    <a:lnTo>
                      <a:pt x="384" y="1070"/>
                    </a:lnTo>
                    <a:lnTo>
                      <a:pt x="370" y="1062"/>
                    </a:lnTo>
                    <a:lnTo>
                      <a:pt x="356" y="1056"/>
                    </a:lnTo>
                    <a:lnTo>
                      <a:pt x="340" y="1054"/>
                    </a:lnTo>
                    <a:lnTo>
                      <a:pt x="326" y="1052"/>
                    </a:lnTo>
                    <a:lnTo>
                      <a:pt x="310" y="1052"/>
                    </a:lnTo>
                    <a:lnTo>
                      <a:pt x="294" y="1054"/>
                    </a:lnTo>
                    <a:lnTo>
                      <a:pt x="280" y="1058"/>
                    </a:lnTo>
                    <a:lnTo>
                      <a:pt x="280" y="1058"/>
                    </a:lnTo>
                    <a:lnTo>
                      <a:pt x="274" y="1058"/>
                    </a:lnTo>
                    <a:lnTo>
                      <a:pt x="270" y="1056"/>
                    </a:lnTo>
                    <a:lnTo>
                      <a:pt x="270" y="1056"/>
                    </a:lnTo>
                    <a:lnTo>
                      <a:pt x="268" y="1052"/>
                    </a:lnTo>
                    <a:lnTo>
                      <a:pt x="270" y="1046"/>
                    </a:lnTo>
                    <a:lnTo>
                      <a:pt x="270" y="1046"/>
                    </a:lnTo>
                    <a:lnTo>
                      <a:pt x="276" y="1028"/>
                    </a:lnTo>
                    <a:lnTo>
                      <a:pt x="278" y="1010"/>
                    </a:lnTo>
                    <a:lnTo>
                      <a:pt x="280" y="990"/>
                    </a:lnTo>
                    <a:lnTo>
                      <a:pt x="276" y="972"/>
                    </a:lnTo>
                    <a:lnTo>
                      <a:pt x="272" y="952"/>
                    </a:lnTo>
                    <a:lnTo>
                      <a:pt x="262" y="936"/>
                    </a:lnTo>
                    <a:lnTo>
                      <a:pt x="252" y="920"/>
                    </a:lnTo>
                    <a:lnTo>
                      <a:pt x="238" y="904"/>
                    </a:lnTo>
                    <a:lnTo>
                      <a:pt x="238" y="904"/>
                    </a:lnTo>
                    <a:lnTo>
                      <a:pt x="238" y="904"/>
                    </a:lnTo>
                    <a:lnTo>
                      <a:pt x="228" y="898"/>
                    </a:lnTo>
                    <a:lnTo>
                      <a:pt x="216" y="890"/>
                    </a:lnTo>
                    <a:lnTo>
                      <a:pt x="206" y="886"/>
                    </a:lnTo>
                    <a:lnTo>
                      <a:pt x="194" y="882"/>
                    </a:lnTo>
                    <a:lnTo>
                      <a:pt x="172" y="876"/>
                    </a:lnTo>
                    <a:lnTo>
                      <a:pt x="148" y="876"/>
                    </a:lnTo>
                    <a:lnTo>
                      <a:pt x="126" y="880"/>
                    </a:lnTo>
                    <a:lnTo>
                      <a:pt x="104" y="888"/>
                    </a:lnTo>
                    <a:lnTo>
                      <a:pt x="92" y="894"/>
                    </a:lnTo>
                    <a:lnTo>
                      <a:pt x="82" y="900"/>
                    </a:lnTo>
                    <a:lnTo>
                      <a:pt x="74" y="908"/>
                    </a:lnTo>
                    <a:lnTo>
                      <a:pt x="64" y="918"/>
                    </a:lnTo>
                    <a:lnTo>
                      <a:pt x="30" y="958"/>
                    </a:lnTo>
                    <a:lnTo>
                      <a:pt x="30" y="958"/>
                    </a:lnTo>
                    <a:lnTo>
                      <a:pt x="22" y="968"/>
                    </a:lnTo>
                    <a:lnTo>
                      <a:pt x="16" y="978"/>
                    </a:lnTo>
                    <a:lnTo>
                      <a:pt x="10" y="990"/>
                    </a:lnTo>
                    <a:lnTo>
                      <a:pt x="6" y="1000"/>
                    </a:lnTo>
                    <a:lnTo>
                      <a:pt x="0" y="1024"/>
                    </a:lnTo>
                    <a:lnTo>
                      <a:pt x="0" y="1048"/>
                    </a:lnTo>
                    <a:lnTo>
                      <a:pt x="4" y="1070"/>
                    </a:lnTo>
                    <a:lnTo>
                      <a:pt x="12" y="1092"/>
                    </a:lnTo>
                    <a:lnTo>
                      <a:pt x="18" y="1102"/>
                    </a:lnTo>
                    <a:lnTo>
                      <a:pt x="26" y="1112"/>
                    </a:lnTo>
                    <a:lnTo>
                      <a:pt x="34" y="1122"/>
                    </a:lnTo>
                    <a:lnTo>
                      <a:pt x="42" y="1130"/>
                    </a:lnTo>
                    <a:lnTo>
                      <a:pt x="42" y="1130"/>
                    </a:lnTo>
                    <a:lnTo>
                      <a:pt x="42" y="1130"/>
                    </a:lnTo>
                    <a:lnTo>
                      <a:pt x="54" y="1140"/>
                    </a:lnTo>
                    <a:lnTo>
                      <a:pt x="68" y="1148"/>
                    </a:lnTo>
                    <a:lnTo>
                      <a:pt x="80" y="1154"/>
                    </a:lnTo>
                    <a:lnTo>
                      <a:pt x="94" y="1158"/>
                    </a:lnTo>
                    <a:lnTo>
                      <a:pt x="110" y="1160"/>
                    </a:lnTo>
                    <a:lnTo>
                      <a:pt x="124" y="1160"/>
                    </a:lnTo>
                    <a:lnTo>
                      <a:pt x="138" y="1160"/>
                    </a:lnTo>
                    <a:lnTo>
                      <a:pt x="152" y="1156"/>
                    </a:lnTo>
                    <a:lnTo>
                      <a:pt x="152" y="1156"/>
                    </a:lnTo>
                    <a:lnTo>
                      <a:pt x="156" y="1156"/>
                    </a:lnTo>
                    <a:lnTo>
                      <a:pt x="160" y="1160"/>
                    </a:lnTo>
                    <a:lnTo>
                      <a:pt x="160" y="1160"/>
                    </a:lnTo>
                    <a:lnTo>
                      <a:pt x="162" y="1164"/>
                    </a:lnTo>
                    <a:lnTo>
                      <a:pt x="160" y="1170"/>
                    </a:lnTo>
                    <a:lnTo>
                      <a:pt x="160" y="1170"/>
                    </a:lnTo>
                    <a:lnTo>
                      <a:pt x="148" y="1190"/>
                    </a:lnTo>
                    <a:lnTo>
                      <a:pt x="140" y="1210"/>
                    </a:lnTo>
                    <a:lnTo>
                      <a:pt x="136" y="1234"/>
                    </a:lnTo>
                    <a:lnTo>
                      <a:pt x="136" y="1256"/>
                    </a:lnTo>
                    <a:lnTo>
                      <a:pt x="140" y="1278"/>
                    </a:lnTo>
                    <a:lnTo>
                      <a:pt x="148" y="1300"/>
                    </a:lnTo>
                    <a:lnTo>
                      <a:pt x="160" y="1320"/>
                    </a:lnTo>
                    <a:lnTo>
                      <a:pt x="176" y="1336"/>
                    </a:lnTo>
                    <a:lnTo>
                      <a:pt x="176" y="1336"/>
                    </a:lnTo>
                    <a:lnTo>
                      <a:pt x="176" y="1336"/>
                    </a:lnTo>
                    <a:lnTo>
                      <a:pt x="196" y="1350"/>
                    </a:lnTo>
                    <a:lnTo>
                      <a:pt x="216" y="1360"/>
                    </a:lnTo>
                    <a:lnTo>
                      <a:pt x="238" y="1364"/>
                    </a:lnTo>
                    <a:lnTo>
                      <a:pt x="262" y="1366"/>
                    </a:lnTo>
                    <a:lnTo>
                      <a:pt x="284" y="1364"/>
                    </a:lnTo>
                    <a:lnTo>
                      <a:pt x="304" y="1356"/>
                    </a:lnTo>
                    <a:lnTo>
                      <a:pt x="324" y="1346"/>
                    </a:lnTo>
                    <a:lnTo>
                      <a:pt x="342" y="1332"/>
                    </a:lnTo>
                    <a:lnTo>
                      <a:pt x="342" y="1332"/>
                    </a:lnTo>
                    <a:lnTo>
                      <a:pt x="346" y="1328"/>
                    </a:lnTo>
                    <a:lnTo>
                      <a:pt x="352" y="1330"/>
                    </a:lnTo>
                    <a:lnTo>
                      <a:pt x="352" y="1330"/>
                    </a:lnTo>
                    <a:lnTo>
                      <a:pt x="356" y="1332"/>
                    </a:lnTo>
                    <a:lnTo>
                      <a:pt x="356" y="1338"/>
                    </a:lnTo>
                    <a:lnTo>
                      <a:pt x="356" y="1338"/>
                    </a:lnTo>
                    <a:lnTo>
                      <a:pt x="356" y="1352"/>
                    </a:lnTo>
                    <a:lnTo>
                      <a:pt x="356" y="1366"/>
                    </a:lnTo>
                    <a:lnTo>
                      <a:pt x="360" y="1380"/>
                    </a:lnTo>
                    <a:lnTo>
                      <a:pt x="364" y="1394"/>
                    </a:lnTo>
                    <a:lnTo>
                      <a:pt x="370" y="1408"/>
                    </a:lnTo>
                    <a:lnTo>
                      <a:pt x="378" y="1420"/>
                    </a:lnTo>
                    <a:lnTo>
                      <a:pt x="386" y="1432"/>
                    </a:lnTo>
                    <a:lnTo>
                      <a:pt x="398" y="1442"/>
                    </a:lnTo>
                    <a:lnTo>
                      <a:pt x="398" y="1442"/>
                    </a:lnTo>
                    <a:lnTo>
                      <a:pt x="398" y="1442"/>
                    </a:lnTo>
                    <a:lnTo>
                      <a:pt x="416" y="1456"/>
                    </a:lnTo>
                    <a:lnTo>
                      <a:pt x="438" y="1466"/>
                    </a:lnTo>
                    <a:lnTo>
                      <a:pt x="460" y="1470"/>
                    </a:lnTo>
                    <a:lnTo>
                      <a:pt x="482" y="1472"/>
                    </a:lnTo>
                    <a:lnTo>
                      <a:pt x="504" y="1470"/>
                    </a:lnTo>
                    <a:lnTo>
                      <a:pt x="526" y="1462"/>
                    </a:lnTo>
                    <a:lnTo>
                      <a:pt x="546" y="1452"/>
                    </a:lnTo>
                    <a:lnTo>
                      <a:pt x="564" y="1438"/>
                    </a:lnTo>
                    <a:lnTo>
                      <a:pt x="564" y="1438"/>
                    </a:lnTo>
                    <a:lnTo>
                      <a:pt x="568" y="1434"/>
                    </a:lnTo>
                    <a:lnTo>
                      <a:pt x="572" y="1436"/>
                    </a:lnTo>
                    <a:lnTo>
                      <a:pt x="572" y="1436"/>
                    </a:lnTo>
                    <a:lnTo>
                      <a:pt x="576" y="1438"/>
                    </a:lnTo>
                    <a:lnTo>
                      <a:pt x="578" y="1444"/>
                    </a:lnTo>
                    <a:lnTo>
                      <a:pt x="578" y="1444"/>
                    </a:lnTo>
                    <a:lnTo>
                      <a:pt x="576" y="1458"/>
                    </a:lnTo>
                    <a:lnTo>
                      <a:pt x="578" y="1472"/>
                    </a:lnTo>
                    <a:lnTo>
                      <a:pt x="580" y="1486"/>
                    </a:lnTo>
                    <a:lnTo>
                      <a:pt x="584" y="1500"/>
                    </a:lnTo>
                    <a:lnTo>
                      <a:pt x="590" y="1514"/>
                    </a:lnTo>
                    <a:lnTo>
                      <a:pt x="598" y="1526"/>
                    </a:lnTo>
                    <a:lnTo>
                      <a:pt x="608" y="1538"/>
                    </a:lnTo>
                    <a:lnTo>
                      <a:pt x="618" y="1548"/>
                    </a:lnTo>
                    <a:lnTo>
                      <a:pt x="618" y="1548"/>
                    </a:lnTo>
                    <a:lnTo>
                      <a:pt x="628" y="1556"/>
                    </a:lnTo>
                    <a:lnTo>
                      <a:pt x="638" y="1562"/>
                    </a:lnTo>
                    <a:lnTo>
                      <a:pt x="650" y="1568"/>
                    </a:lnTo>
                    <a:lnTo>
                      <a:pt x="660" y="1572"/>
                    </a:lnTo>
                    <a:lnTo>
                      <a:pt x="684" y="1578"/>
                    </a:lnTo>
                    <a:lnTo>
                      <a:pt x="708" y="1578"/>
                    </a:lnTo>
                    <a:lnTo>
                      <a:pt x="730" y="1574"/>
                    </a:lnTo>
                    <a:lnTo>
                      <a:pt x="752" y="1566"/>
                    </a:lnTo>
                    <a:lnTo>
                      <a:pt x="764" y="1560"/>
                    </a:lnTo>
                    <a:lnTo>
                      <a:pt x="774" y="1552"/>
                    </a:lnTo>
                    <a:lnTo>
                      <a:pt x="782" y="1544"/>
                    </a:lnTo>
                    <a:lnTo>
                      <a:pt x="790" y="1536"/>
                    </a:lnTo>
                    <a:lnTo>
                      <a:pt x="800" y="1526"/>
                    </a:lnTo>
                    <a:lnTo>
                      <a:pt x="800" y="1526"/>
                    </a:lnTo>
                    <a:lnTo>
                      <a:pt x="808" y="1516"/>
                    </a:lnTo>
                    <a:lnTo>
                      <a:pt x="814" y="1506"/>
                    </a:lnTo>
                    <a:lnTo>
                      <a:pt x="820" y="1494"/>
                    </a:lnTo>
                    <a:lnTo>
                      <a:pt x="824" y="1484"/>
                    </a:lnTo>
                    <a:lnTo>
                      <a:pt x="828" y="1460"/>
                    </a:lnTo>
                    <a:lnTo>
                      <a:pt x="830" y="1436"/>
                    </a:lnTo>
                    <a:lnTo>
                      <a:pt x="826" y="1414"/>
                    </a:lnTo>
                    <a:lnTo>
                      <a:pt x="816" y="1392"/>
                    </a:lnTo>
                    <a:lnTo>
                      <a:pt x="812" y="1380"/>
                    </a:lnTo>
                    <a:lnTo>
                      <a:pt x="804" y="1370"/>
                    </a:lnTo>
                    <a:lnTo>
                      <a:pt x="796" y="1362"/>
                    </a:lnTo>
                    <a:lnTo>
                      <a:pt x="788" y="1352"/>
                    </a:lnTo>
                    <a:lnTo>
                      <a:pt x="788" y="1352"/>
                    </a:lnTo>
                    <a:close/>
                    <a:moveTo>
                      <a:pt x="1116" y="432"/>
                    </a:moveTo>
                    <a:lnTo>
                      <a:pt x="1116" y="432"/>
                    </a:lnTo>
                    <a:lnTo>
                      <a:pt x="1436" y="738"/>
                    </a:lnTo>
                    <a:lnTo>
                      <a:pt x="1436" y="738"/>
                    </a:lnTo>
                    <a:lnTo>
                      <a:pt x="1448" y="748"/>
                    </a:lnTo>
                    <a:lnTo>
                      <a:pt x="1460" y="754"/>
                    </a:lnTo>
                    <a:lnTo>
                      <a:pt x="1474" y="756"/>
                    </a:lnTo>
                    <a:lnTo>
                      <a:pt x="1488" y="756"/>
                    </a:lnTo>
                    <a:lnTo>
                      <a:pt x="1488" y="756"/>
                    </a:lnTo>
                    <a:lnTo>
                      <a:pt x="1504" y="752"/>
                    </a:lnTo>
                    <a:lnTo>
                      <a:pt x="1516" y="746"/>
                    </a:lnTo>
                    <a:lnTo>
                      <a:pt x="1526" y="736"/>
                    </a:lnTo>
                    <a:lnTo>
                      <a:pt x="1536" y="724"/>
                    </a:lnTo>
                    <a:lnTo>
                      <a:pt x="1536" y="724"/>
                    </a:lnTo>
                    <a:lnTo>
                      <a:pt x="1552" y="690"/>
                    </a:lnTo>
                    <a:lnTo>
                      <a:pt x="1566" y="654"/>
                    </a:lnTo>
                    <a:lnTo>
                      <a:pt x="1578" y="616"/>
                    </a:lnTo>
                    <a:lnTo>
                      <a:pt x="1586" y="576"/>
                    </a:lnTo>
                    <a:lnTo>
                      <a:pt x="1586" y="576"/>
                    </a:lnTo>
                    <a:lnTo>
                      <a:pt x="1592" y="558"/>
                    </a:lnTo>
                    <a:lnTo>
                      <a:pt x="1598" y="542"/>
                    </a:lnTo>
                    <a:lnTo>
                      <a:pt x="1606" y="528"/>
                    </a:lnTo>
                    <a:lnTo>
                      <a:pt x="1618" y="514"/>
                    </a:lnTo>
                    <a:lnTo>
                      <a:pt x="1674" y="454"/>
                    </a:lnTo>
                    <a:lnTo>
                      <a:pt x="1674" y="454"/>
                    </a:lnTo>
                    <a:lnTo>
                      <a:pt x="1688" y="436"/>
                    </a:lnTo>
                    <a:lnTo>
                      <a:pt x="1698" y="416"/>
                    </a:lnTo>
                    <a:lnTo>
                      <a:pt x="1706" y="394"/>
                    </a:lnTo>
                    <a:lnTo>
                      <a:pt x="1708" y="372"/>
                    </a:lnTo>
                    <a:lnTo>
                      <a:pt x="1706" y="350"/>
                    </a:lnTo>
                    <a:lnTo>
                      <a:pt x="1700" y="330"/>
                    </a:lnTo>
                    <a:lnTo>
                      <a:pt x="1690" y="308"/>
                    </a:lnTo>
                    <a:lnTo>
                      <a:pt x="1676" y="290"/>
                    </a:lnTo>
                    <a:lnTo>
                      <a:pt x="1446" y="40"/>
                    </a:lnTo>
                    <a:lnTo>
                      <a:pt x="1446" y="40"/>
                    </a:lnTo>
                    <a:lnTo>
                      <a:pt x="1428" y="24"/>
                    </a:lnTo>
                    <a:lnTo>
                      <a:pt x="1408" y="12"/>
                    </a:lnTo>
                    <a:lnTo>
                      <a:pt x="1388" y="4"/>
                    </a:lnTo>
                    <a:lnTo>
                      <a:pt x="1366" y="0"/>
                    </a:lnTo>
                    <a:lnTo>
                      <a:pt x="1344" y="2"/>
                    </a:lnTo>
                    <a:lnTo>
                      <a:pt x="1322" y="6"/>
                    </a:lnTo>
                    <a:lnTo>
                      <a:pt x="1300" y="14"/>
                    </a:lnTo>
                    <a:lnTo>
                      <a:pt x="1282" y="28"/>
                    </a:lnTo>
                    <a:lnTo>
                      <a:pt x="1228" y="70"/>
                    </a:lnTo>
                    <a:lnTo>
                      <a:pt x="1228" y="70"/>
                    </a:lnTo>
                    <a:lnTo>
                      <a:pt x="1206" y="84"/>
                    </a:lnTo>
                    <a:lnTo>
                      <a:pt x="1196" y="90"/>
                    </a:lnTo>
                    <a:lnTo>
                      <a:pt x="1184" y="94"/>
                    </a:lnTo>
                    <a:lnTo>
                      <a:pt x="1174" y="96"/>
                    </a:lnTo>
                    <a:lnTo>
                      <a:pt x="1162" y="98"/>
                    </a:lnTo>
                    <a:lnTo>
                      <a:pt x="1138" y="96"/>
                    </a:lnTo>
                    <a:lnTo>
                      <a:pt x="1138" y="96"/>
                    </a:lnTo>
                    <a:lnTo>
                      <a:pt x="966" y="76"/>
                    </a:lnTo>
                    <a:lnTo>
                      <a:pt x="966" y="76"/>
                    </a:lnTo>
                    <a:lnTo>
                      <a:pt x="926" y="72"/>
                    </a:lnTo>
                    <a:lnTo>
                      <a:pt x="888" y="74"/>
                    </a:lnTo>
                    <a:lnTo>
                      <a:pt x="850" y="78"/>
                    </a:lnTo>
                    <a:lnTo>
                      <a:pt x="812" y="86"/>
                    </a:lnTo>
                    <a:lnTo>
                      <a:pt x="778" y="98"/>
                    </a:lnTo>
                    <a:lnTo>
                      <a:pt x="742" y="112"/>
                    </a:lnTo>
                    <a:lnTo>
                      <a:pt x="708" y="132"/>
                    </a:lnTo>
                    <a:lnTo>
                      <a:pt x="676" y="154"/>
                    </a:lnTo>
                    <a:lnTo>
                      <a:pt x="676" y="154"/>
                    </a:lnTo>
                    <a:lnTo>
                      <a:pt x="506" y="284"/>
                    </a:lnTo>
                    <a:lnTo>
                      <a:pt x="336" y="418"/>
                    </a:lnTo>
                    <a:lnTo>
                      <a:pt x="336" y="418"/>
                    </a:lnTo>
                    <a:lnTo>
                      <a:pt x="318" y="434"/>
                    </a:lnTo>
                    <a:lnTo>
                      <a:pt x="306" y="452"/>
                    </a:lnTo>
                    <a:lnTo>
                      <a:pt x="298" y="470"/>
                    </a:lnTo>
                    <a:lnTo>
                      <a:pt x="296" y="486"/>
                    </a:lnTo>
                    <a:lnTo>
                      <a:pt x="298" y="502"/>
                    </a:lnTo>
                    <a:lnTo>
                      <a:pt x="304" y="518"/>
                    </a:lnTo>
                    <a:lnTo>
                      <a:pt x="312" y="532"/>
                    </a:lnTo>
                    <a:lnTo>
                      <a:pt x="326" y="546"/>
                    </a:lnTo>
                    <a:lnTo>
                      <a:pt x="340" y="556"/>
                    </a:lnTo>
                    <a:lnTo>
                      <a:pt x="358" y="564"/>
                    </a:lnTo>
                    <a:lnTo>
                      <a:pt x="378" y="570"/>
                    </a:lnTo>
                    <a:lnTo>
                      <a:pt x="400" y="572"/>
                    </a:lnTo>
                    <a:lnTo>
                      <a:pt x="424" y="572"/>
                    </a:lnTo>
                    <a:lnTo>
                      <a:pt x="448" y="568"/>
                    </a:lnTo>
                    <a:lnTo>
                      <a:pt x="472" y="558"/>
                    </a:lnTo>
                    <a:lnTo>
                      <a:pt x="496" y="546"/>
                    </a:lnTo>
                    <a:lnTo>
                      <a:pt x="744" y="392"/>
                    </a:lnTo>
                    <a:lnTo>
                      <a:pt x="744" y="392"/>
                    </a:lnTo>
                    <a:lnTo>
                      <a:pt x="758" y="386"/>
                    </a:lnTo>
                    <a:lnTo>
                      <a:pt x="770" y="380"/>
                    </a:lnTo>
                    <a:lnTo>
                      <a:pt x="784" y="376"/>
                    </a:lnTo>
                    <a:lnTo>
                      <a:pt x="798" y="374"/>
                    </a:lnTo>
                    <a:lnTo>
                      <a:pt x="814" y="374"/>
                    </a:lnTo>
                    <a:lnTo>
                      <a:pt x="828" y="376"/>
                    </a:lnTo>
                    <a:lnTo>
                      <a:pt x="842" y="380"/>
                    </a:lnTo>
                    <a:lnTo>
                      <a:pt x="856" y="386"/>
                    </a:lnTo>
                    <a:lnTo>
                      <a:pt x="856" y="386"/>
                    </a:lnTo>
                    <a:lnTo>
                      <a:pt x="874" y="392"/>
                    </a:lnTo>
                    <a:lnTo>
                      <a:pt x="892" y="398"/>
                    </a:lnTo>
                    <a:lnTo>
                      <a:pt x="912" y="402"/>
                    </a:lnTo>
                    <a:lnTo>
                      <a:pt x="932" y="404"/>
                    </a:lnTo>
                    <a:lnTo>
                      <a:pt x="952" y="404"/>
                    </a:lnTo>
                    <a:lnTo>
                      <a:pt x="972" y="404"/>
                    </a:lnTo>
                    <a:lnTo>
                      <a:pt x="992" y="404"/>
                    </a:lnTo>
                    <a:lnTo>
                      <a:pt x="1012" y="400"/>
                    </a:lnTo>
                    <a:lnTo>
                      <a:pt x="1012" y="400"/>
                    </a:lnTo>
                    <a:lnTo>
                      <a:pt x="1026" y="398"/>
                    </a:lnTo>
                    <a:lnTo>
                      <a:pt x="1040" y="398"/>
                    </a:lnTo>
                    <a:lnTo>
                      <a:pt x="1054" y="400"/>
                    </a:lnTo>
                    <a:lnTo>
                      <a:pt x="1068" y="404"/>
                    </a:lnTo>
                    <a:lnTo>
                      <a:pt x="1080" y="408"/>
                    </a:lnTo>
                    <a:lnTo>
                      <a:pt x="1092" y="414"/>
                    </a:lnTo>
                    <a:lnTo>
                      <a:pt x="1104" y="422"/>
                    </a:lnTo>
                    <a:lnTo>
                      <a:pt x="1116" y="432"/>
                    </a:lnTo>
                    <a:lnTo>
                      <a:pt x="1116"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59" name="Titre 115"/>
          <p:cNvSpPr txBox="1">
            <a:spLocks/>
          </p:cNvSpPr>
          <p:nvPr/>
        </p:nvSpPr>
        <p:spPr>
          <a:xfrm>
            <a:off x="232376" y="643468"/>
            <a:ext cx="8654595" cy="387798"/>
          </a:xfrm>
          <a:prstGeom prst="rect">
            <a:avLst/>
          </a:prstGeom>
        </p:spPr>
        <p:txBody>
          <a:bodyPr vert="horz" wrap="square" lIns="0" tIns="0" rIns="0" bIns="0" rtlCol="0" anchor="ctr">
            <a:spAutoFit/>
          </a:bodyPr>
          <a:lstStyle>
            <a:lvl1pPr algn="l" defTabSz="924282" rtl="0" eaLnBrk="1" latinLnBrk="0" hangingPunct="1">
              <a:lnSpc>
                <a:spcPct val="90000"/>
              </a:lnSpc>
              <a:spcBef>
                <a:spcPts val="408"/>
              </a:spcBef>
              <a:buNone/>
              <a:tabLst/>
              <a:defRPr sz="2700" b="1" kern="1200" cap="all" baseline="0">
                <a:solidFill>
                  <a:schemeClr val="tx1"/>
                </a:solidFill>
                <a:latin typeface="+mj-lt"/>
                <a:ea typeface="+mj-ea"/>
                <a:cs typeface="+mj-cs"/>
              </a:defRPr>
            </a:lvl1pPr>
          </a:lstStyle>
          <a:p>
            <a:r>
              <a:rPr lang="fr-FR" dirty="0"/>
              <a:t>D</a:t>
            </a:r>
            <a:r>
              <a:rPr lang="fr-FR" cap="none" dirty="0"/>
              <a:t>ispositif de l’étude</a:t>
            </a:r>
            <a:endParaRPr lang="fr-FR" dirty="0">
              <a:solidFill>
                <a:schemeClr val="tx2">
                  <a:lumMod val="60000"/>
                  <a:lumOff val="40000"/>
                </a:schemeClr>
              </a:solidFill>
            </a:endParaRPr>
          </a:p>
        </p:txBody>
      </p:sp>
      <p:sp>
        <p:nvSpPr>
          <p:cNvPr id="61" name="Espace réservé du texte 10"/>
          <p:cNvSpPr txBox="1">
            <a:spLocks/>
          </p:cNvSpPr>
          <p:nvPr/>
        </p:nvSpPr>
        <p:spPr>
          <a:xfrm>
            <a:off x="182159" y="200418"/>
            <a:ext cx="5551034" cy="590215"/>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900" dirty="0">
                <a:solidFill>
                  <a:schemeClr val="bg1">
                    <a:lumMod val="50000"/>
                  </a:schemeClr>
                </a:solidFill>
              </a:rPr>
              <a:t>rappel</a:t>
            </a:r>
          </a:p>
        </p:txBody>
      </p:sp>
      <p:sp>
        <p:nvSpPr>
          <p:cNvPr id="43" name="Espace réservé du pied de page 1"/>
          <p:cNvSpPr txBox="1">
            <a:spLocks/>
          </p:cNvSpPr>
          <p:nvPr/>
        </p:nvSpPr>
        <p:spPr>
          <a:xfrm>
            <a:off x="467544" y="6453336"/>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pic>
        <p:nvPicPr>
          <p:cNvPr id="45" name="Espace réservé pour une image  3"/>
          <p:cNvPicPr>
            <a:picLocks noChangeAspect="1"/>
          </p:cNvPicPr>
          <p:nvPr/>
        </p:nvPicPr>
        <p:blipFill>
          <a:blip r:embed="rId2"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148007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7"/>
          </p:nvPr>
        </p:nvSpPr>
        <p:spPr/>
        <p:txBody>
          <a:bodyPr/>
          <a:lstStyle/>
          <a:p>
            <a:pPr>
              <a:lnSpc>
                <a:spcPct val="95000"/>
              </a:lnSpc>
              <a:spcBef>
                <a:spcPts val="204"/>
              </a:spcBef>
            </a:pPr>
            <a:fld id="{7F034911-0302-4AAB-AEF0-815419E29289}" type="slidenum">
              <a:rPr lang="en-GB" smtClean="0"/>
              <a:pPr>
                <a:lnSpc>
                  <a:spcPct val="95000"/>
                </a:lnSpc>
                <a:spcBef>
                  <a:spcPts val="204"/>
                </a:spcBef>
              </a:pPr>
              <a:t>7</a:t>
            </a:fld>
            <a:endParaRPr lang="en-GB" dirty="0"/>
          </a:p>
        </p:txBody>
      </p:sp>
      <p:grpSp>
        <p:nvGrpSpPr>
          <p:cNvPr id="8" name="Group 7"/>
          <p:cNvGrpSpPr/>
          <p:nvPr/>
        </p:nvGrpSpPr>
        <p:grpSpPr>
          <a:xfrm>
            <a:off x="2703133" y="1439"/>
            <a:ext cx="2892126" cy="5227761"/>
            <a:chOff x="3973512" y="1587"/>
            <a:chExt cx="4251325" cy="7561263"/>
          </a:xfrm>
        </p:grpSpPr>
        <p:sp>
          <p:nvSpPr>
            <p:cNvPr id="9" name="Freeform 6"/>
            <p:cNvSpPr>
              <a:spLocks/>
            </p:cNvSpPr>
            <p:nvPr/>
          </p:nvSpPr>
          <p:spPr bwMode="white">
            <a:xfrm flipH="1">
              <a:off x="3973513" y="3175"/>
              <a:ext cx="2865893" cy="7559675"/>
            </a:xfrm>
            <a:custGeom>
              <a:avLst/>
              <a:gdLst/>
              <a:ahLst/>
              <a:cxnLst/>
              <a:rect l="l" t="t" r="r" b="b"/>
              <a:pathLst>
                <a:path w="2865893" h="7559675">
                  <a:moveTo>
                    <a:pt x="2865893" y="0"/>
                  </a:moveTo>
                  <a:lnTo>
                    <a:pt x="0" y="0"/>
                  </a:lnTo>
                  <a:lnTo>
                    <a:pt x="0" y="7559675"/>
                  </a:lnTo>
                  <a:lnTo>
                    <a:pt x="389393" y="7559675"/>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p:cNvSpPr>
            <p:nvPr/>
          </p:nvSpPr>
          <p:spPr bwMode="ltGray">
            <a:xfrm flipH="1">
              <a:off x="3973512" y="1587"/>
              <a:ext cx="4251325" cy="3200400"/>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8"/>
            <p:cNvSpPr>
              <a:spLocks/>
            </p:cNvSpPr>
            <p:nvPr/>
          </p:nvSpPr>
          <p:spPr bwMode="ltGray">
            <a:xfrm flipH="1">
              <a:off x="4732337"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9"/>
            <p:cNvSpPr>
              <a:spLocks/>
            </p:cNvSpPr>
            <p:nvPr/>
          </p:nvSpPr>
          <p:spPr bwMode="ltGray">
            <a:xfrm flipH="1">
              <a:off x="5116512" y="862012"/>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0"/>
            <p:cNvSpPr>
              <a:spLocks/>
            </p:cNvSpPr>
            <p:nvPr/>
          </p:nvSpPr>
          <p:spPr bwMode="ltGray">
            <a:xfrm flipH="1">
              <a:off x="4438649" y="3582986"/>
              <a:ext cx="1355726" cy="2019300"/>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1"/>
            <p:cNvSpPr>
              <a:spLocks/>
            </p:cNvSpPr>
            <p:nvPr/>
          </p:nvSpPr>
          <p:spPr bwMode="ltGray">
            <a:xfrm flipH="1">
              <a:off x="6684962" y="989012"/>
              <a:ext cx="647700" cy="660400"/>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6" name="Title 6"/>
          <p:cNvSpPr txBox="1">
            <a:spLocks/>
          </p:cNvSpPr>
          <p:nvPr/>
        </p:nvSpPr>
        <p:spPr>
          <a:xfrm>
            <a:off x="4424972" y="3129804"/>
            <a:ext cx="4375989" cy="598392"/>
          </a:xfrm>
          <a:prstGeom prst="rect">
            <a:avLst/>
          </a:prstGeom>
        </p:spPr>
        <p:txBody>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pPr algn="ctr"/>
            <a:r>
              <a:rPr lang="en-GB" sz="3200" dirty="0"/>
              <a:t>Population </a:t>
            </a:r>
            <a:r>
              <a:rPr lang="en-GB" sz="3200" dirty="0" err="1"/>
              <a:t>interrogée</a:t>
            </a:r>
            <a:endParaRPr lang="en-GB" sz="3200" dirty="0"/>
          </a:p>
        </p:txBody>
      </p:sp>
      <p:grpSp>
        <p:nvGrpSpPr>
          <p:cNvPr id="17" name="Groupe 16"/>
          <p:cNvGrpSpPr/>
          <p:nvPr/>
        </p:nvGrpSpPr>
        <p:grpSpPr>
          <a:xfrm>
            <a:off x="7913081" y="849828"/>
            <a:ext cx="787400" cy="515937"/>
            <a:chOff x="8175625" y="150813"/>
            <a:chExt cx="787400" cy="515937"/>
          </a:xfrm>
        </p:grpSpPr>
        <p:sp>
          <p:nvSpPr>
            <p:cNvPr id="18" name="Freeform 5"/>
            <p:cNvSpPr>
              <a:spLocks noEditPoints="1"/>
            </p:cNvSpPr>
            <p:nvPr/>
          </p:nvSpPr>
          <p:spPr bwMode="auto">
            <a:xfrm>
              <a:off x="8175625" y="150813"/>
              <a:ext cx="787400" cy="515937"/>
            </a:xfrm>
            <a:custGeom>
              <a:avLst/>
              <a:gdLst>
                <a:gd name="T0" fmla="*/ 461 w 992"/>
                <a:gd name="T1" fmla="*/ 1 h 650"/>
                <a:gd name="T2" fmla="*/ 357 w 992"/>
                <a:gd name="T3" fmla="*/ 21 h 650"/>
                <a:gd name="T4" fmla="*/ 227 w 992"/>
                <a:gd name="T5" fmla="*/ 80 h 650"/>
                <a:gd name="T6" fmla="*/ 112 w 992"/>
                <a:gd name="T7" fmla="*/ 171 h 650"/>
                <a:gd name="T8" fmla="*/ 12 w 992"/>
                <a:gd name="T9" fmla="*/ 287 h 650"/>
                <a:gd name="T10" fmla="*/ 1 w 992"/>
                <a:gd name="T11" fmla="*/ 314 h 650"/>
                <a:gd name="T12" fmla="*/ 7 w 992"/>
                <a:gd name="T13" fmla="*/ 355 h 650"/>
                <a:gd name="T14" fmla="*/ 59 w 992"/>
                <a:gd name="T15" fmla="*/ 424 h 650"/>
                <a:gd name="T16" fmla="*/ 168 w 992"/>
                <a:gd name="T17" fmla="*/ 527 h 650"/>
                <a:gd name="T18" fmla="*/ 291 w 992"/>
                <a:gd name="T19" fmla="*/ 603 h 650"/>
                <a:gd name="T20" fmla="*/ 426 w 992"/>
                <a:gd name="T21" fmla="*/ 645 h 650"/>
                <a:gd name="T22" fmla="*/ 496 w 992"/>
                <a:gd name="T23" fmla="*/ 650 h 650"/>
                <a:gd name="T24" fmla="*/ 550 w 992"/>
                <a:gd name="T25" fmla="*/ 647 h 650"/>
                <a:gd name="T26" fmla="*/ 669 w 992"/>
                <a:gd name="T27" fmla="*/ 617 h 650"/>
                <a:gd name="T28" fmla="*/ 796 w 992"/>
                <a:gd name="T29" fmla="*/ 549 h 650"/>
                <a:gd name="T30" fmla="*/ 908 w 992"/>
                <a:gd name="T31" fmla="*/ 451 h 650"/>
                <a:gd name="T32" fmla="*/ 980 w 992"/>
                <a:gd name="T33" fmla="*/ 363 h 650"/>
                <a:gd name="T34" fmla="*/ 992 w 992"/>
                <a:gd name="T35" fmla="*/ 325 h 650"/>
                <a:gd name="T36" fmla="*/ 980 w 992"/>
                <a:gd name="T37" fmla="*/ 287 h 650"/>
                <a:gd name="T38" fmla="*/ 908 w 992"/>
                <a:gd name="T39" fmla="*/ 198 h 650"/>
                <a:gd name="T40" fmla="*/ 796 w 992"/>
                <a:gd name="T41" fmla="*/ 100 h 650"/>
                <a:gd name="T42" fmla="*/ 669 w 992"/>
                <a:gd name="T43" fmla="*/ 33 h 650"/>
                <a:gd name="T44" fmla="*/ 550 w 992"/>
                <a:gd name="T45" fmla="*/ 3 h 650"/>
                <a:gd name="T46" fmla="*/ 496 w 992"/>
                <a:gd name="T47" fmla="*/ 0 h 650"/>
                <a:gd name="T48" fmla="*/ 525 w 992"/>
                <a:gd name="T49" fmla="*/ 54 h 650"/>
                <a:gd name="T50" fmla="*/ 577 w 992"/>
                <a:gd name="T51" fmla="*/ 65 h 650"/>
                <a:gd name="T52" fmla="*/ 649 w 992"/>
                <a:gd name="T53" fmla="*/ 99 h 650"/>
                <a:gd name="T54" fmla="*/ 722 w 992"/>
                <a:gd name="T55" fmla="*/ 172 h 650"/>
                <a:gd name="T56" fmla="*/ 756 w 992"/>
                <a:gd name="T57" fmla="*/ 244 h 650"/>
                <a:gd name="T58" fmla="*/ 767 w 992"/>
                <a:gd name="T59" fmla="*/ 296 h 650"/>
                <a:gd name="T60" fmla="*/ 768 w 992"/>
                <a:gd name="T61" fmla="*/ 338 h 650"/>
                <a:gd name="T62" fmla="*/ 760 w 992"/>
                <a:gd name="T63" fmla="*/ 393 h 650"/>
                <a:gd name="T64" fmla="*/ 735 w 992"/>
                <a:gd name="T65" fmla="*/ 455 h 650"/>
                <a:gd name="T66" fmla="*/ 669 w 992"/>
                <a:gd name="T67" fmla="*/ 535 h 650"/>
                <a:gd name="T68" fmla="*/ 590 w 992"/>
                <a:gd name="T69" fmla="*/ 581 h 650"/>
                <a:gd name="T70" fmla="*/ 538 w 992"/>
                <a:gd name="T71" fmla="*/ 594 h 650"/>
                <a:gd name="T72" fmla="*/ 496 w 992"/>
                <a:gd name="T73" fmla="*/ 597 h 650"/>
                <a:gd name="T74" fmla="*/ 441 w 992"/>
                <a:gd name="T75" fmla="*/ 592 h 650"/>
                <a:gd name="T76" fmla="*/ 391 w 992"/>
                <a:gd name="T77" fmla="*/ 575 h 650"/>
                <a:gd name="T78" fmla="*/ 304 w 992"/>
                <a:gd name="T79" fmla="*/ 517 h 650"/>
                <a:gd name="T80" fmla="*/ 246 w 992"/>
                <a:gd name="T81" fmla="*/ 430 h 650"/>
                <a:gd name="T82" fmla="*/ 229 w 992"/>
                <a:gd name="T83" fmla="*/ 380 h 650"/>
                <a:gd name="T84" fmla="*/ 224 w 992"/>
                <a:gd name="T85" fmla="*/ 325 h 650"/>
                <a:gd name="T86" fmla="*/ 227 w 992"/>
                <a:gd name="T87" fmla="*/ 283 h 650"/>
                <a:gd name="T88" fmla="*/ 240 w 992"/>
                <a:gd name="T89" fmla="*/ 231 h 650"/>
                <a:gd name="T90" fmla="*/ 286 w 992"/>
                <a:gd name="T91" fmla="*/ 152 h 650"/>
                <a:gd name="T92" fmla="*/ 367 w 992"/>
                <a:gd name="T93" fmla="*/ 86 h 650"/>
                <a:gd name="T94" fmla="*/ 428 w 992"/>
                <a:gd name="T95" fmla="*/ 61 h 650"/>
                <a:gd name="T96" fmla="*/ 483 w 992"/>
                <a:gd name="T97" fmla="*/ 5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2" h="650">
                  <a:moveTo>
                    <a:pt x="496" y="0"/>
                  </a:moveTo>
                  <a:lnTo>
                    <a:pt x="496" y="0"/>
                  </a:lnTo>
                  <a:lnTo>
                    <a:pt x="478" y="0"/>
                  </a:lnTo>
                  <a:lnTo>
                    <a:pt x="461" y="1"/>
                  </a:lnTo>
                  <a:lnTo>
                    <a:pt x="443" y="3"/>
                  </a:lnTo>
                  <a:lnTo>
                    <a:pt x="426" y="5"/>
                  </a:lnTo>
                  <a:lnTo>
                    <a:pt x="391" y="12"/>
                  </a:lnTo>
                  <a:lnTo>
                    <a:pt x="357" y="21"/>
                  </a:lnTo>
                  <a:lnTo>
                    <a:pt x="324" y="33"/>
                  </a:lnTo>
                  <a:lnTo>
                    <a:pt x="291" y="46"/>
                  </a:lnTo>
                  <a:lnTo>
                    <a:pt x="259" y="63"/>
                  </a:lnTo>
                  <a:lnTo>
                    <a:pt x="227" y="80"/>
                  </a:lnTo>
                  <a:lnTo>
                    <a:pt x="198" y="100"/>
                  </a:lnTo>
                  <a:lnTo>
                    <a:pt x="168" y="122"/>
                  </a:lnTo>
                  <a:lnTo>
                    <a:pt x="139" y="146"/>
                  </a:lnTo>
                  <a:lnTo>
                    <a:pt x="112" y="171"/>
                  </a:lnTo>
                  <a:lnTo>
                    <a:pt x="84" y="198"/>
                  </a:lnTo>
                  <a:lnTo>
                    <a:pt x="59" y="226"/>
                  </a:lnTo>
                  <a:lnTo>
                    <a:pt x="35" y="256"/>
                  </a:lnTo>
                  <a:lnTo>
                    <a:pt x="12" y="287"/>
                  </a:lnTo>
                  <a:lnTo>
                    <a:pt x="12" y="287"/>
                  </a:lnTo>
                  <a:lnTo>
                    <a:pt x="7" y="295"/>
                  </a:lnTo>
                  <a:lnTo>
                    <a:pt x="3" y="304"/>
                  </a:lnTo>
                  <a:lnTo>
                    <a:pt x="1" y="314"/>
                  </a:lnTo>
                  <a:lnTo>
                    <a:pt x="0" y="325"/>
                  </a:lnTo>
                  <a:lnTo>
                    <a:pt x="1" y="335"/>
                  </a:lnTo>
                  <a:lnTo>
                    <a:pt x="3" y="345"/>
                  </a:lnTo>
                  <a:lnTo>
                    <a:pt x="7" y="355"/>
                  </a:lnTo>
                  <a:lnTo>
                    <a:pt x="12" y="363"/>
                  </a:lnTo>
                  <a:lnTo>
                    <a:pt x="12" y="363"/>
                  </a:lnTo>
                  <a:lnTo>
                    <a:pt x="35" y="394"/>
                  </a:lnTo>
                  <a:lnTo>
                    <a:pt x="59" y="424"/>
                  </a:lnTo>
                  <a:lnTo>
                    <a:pt x="84" y="451"/>
                  </a:lnTo>
                  <a:lnTo>
                    <a:pt x="112" y="479"/>
                  </a:lnTo>
                  <a:lnTo>
                    <a:pt x="139" y="504"/>
                  </a:lnTo>
                  <a:lnTo>
                    <a:pt x="168" y="527"/>
                  </a:lnTo>
                  <a:lnTo>
                    <a:pt x="198" y="549"/>
                  </a:lnTo>
                  <a:lnTo>
                    <a:pt x="227" y="569"/>
                  </a:lnTo>
                  <a:lnTo>
                    <a:pt x="259" y="587"/>
                  </a:lnTo>
                  <a:lnTo>
                    <a:pt x="291" y="603"/>
                  </a:lnTo>
                  <a:lnTo>
                    <a:pt x="324" y="617"/>
                  </a:lnTo>
                  <a:lnTo>
                    <a:pt x="357" y="628"/>
                  </a:lnTo>
                  <a:lnTo>
                    <a:pt x="391" y="638"/>
                  </a:lnTo>
                  <a:lnTo>
                    <a:pt x="426" y="645"/>
                  </a:lnTo>
                  <a:lnTo>
                    <a:pt x="443" y="647"/>
                  </a:lnTo>
                  <a:lnTo>
                    <a:pt x="461" y="648"/>
                  </a:lnTo>
                  <a:lnTo>
                    <a:pt x="478" y="649"/>
                  </a:lnTo>
                  <a:lnTo>
                    <a:pt x="496" y="650"/>
                  </a:lnTo>
                  <a:lnTo>
                    <a:pt x="496" y="650"/>
                  </a:lnTo>
                  <a:lnTo>
                    <a:pt x="515" y="649"/>
                  </a:lnTo>
                  <a:lnTo>
                    <a:pt x="532" y="648"/>
                  </a:lnTo>
                  <a:lnTo>
                    <a:pt x="550" y="647"/>
                  </a:lnTo>
                  <a:lnTo>
                    <a:pt x="567" y="645"/>
                  </a:lnTo>
                  <a:lnTo>
                    <a:pt x="602" y="638"/>
                  </a:lnTo>
                  <a:lnTo>
                    <a:pt x="636" y="628"/>
                  </a:lnTo>
                  <a:lnTo>
                    <a:pt x="669" y="617"/>
                  </a:lnTo>
                  <a:lnTo>
                    <a:pt x="702" y="603"/>
                  </a:lnTo>
                  <a:lnTo>
                    <a:pt x="734" y="587"/>
                  </a:lnTo>
                  <a:lnTo>
                    <a:pt x="765" y="569"/>
                  </a:lnTo>
                  <a:lnTo>
                    <a:pt x="796" y="549"/>
                  </a:lnTo>
                  <a:lnTo>
                    <a:pt x="825" y="527"/>
                  </a:lnTo>
                  <a:lnTo>
                    <a:pt x="854" y="504"/>
                  </a:lnTo>
                  <a:lnTo>
                    <a:pt x="881" y="479"/>
                  </a:lnTo>
                  <a:lnTo>
                    <a:pt x="908" y="451"/>
                  </a:lnTo>
                  <a:lnTo>
                    <a:pt x="933" y="424"/>
                  </a:lnTo>
                  <a:lnTo>
                    <a:pt x="957" y="394"/>
                  </a:lnTo>
                  <a:lnTo>
                    <a:pt x="980" y="363"/>
                  </a:lnTo>
                  <a:lnTo>
                    <a:pt x="980" y="363"/>
                  </a:lnTo>
                  <a:lnTo>
                    <a:pt x="985" y="355"/>
                  </a:lnTo>
                  <a:lnTo>
                    <a:pt x="990" y="345"/>
                  </a:lnTo>
                  <a:lnTo>
                    <a:pt x="992" y="335"/>
                  </a:lnTo>
                  <a:lnTo>
                    <a:pt x="992" y="325"/>
                  </a:lnTo>
                  <a:lnTo>
                    <a:pt x="992" y="314"/>
                  </a:lnTo>
                  <a:lnTo>
                    <a:pt x="990" y="304"/>
                  </a:lnTo>
                  <a:lnTo>
                    <a:pt x="985" y="295"/>
                  </a:lnTo>
                  <a:lnTo>
                    <a:pt x="980" y="287"/>
                  </a:lnTo>
                  <a:lnTo>
                    <a:pt x="980" y="287"/>
                  </a:lnTo>
                  <a:lnTo>
                    <a:pt x="957" y="256"/>
                  </a:lnTo>
                  <a:lnTo>
                    <a:pt x="933" y="226"/>
                  </a:lnTo>
                  <a:lnTo>
                    <a:pt x="908" y="198"/>
                  </a:lnTo>
                  <a:lnTo>
                    <a:pt x="881" y="171"/>
                  </a:lnTo>
                  <a:lnTo>
                    <a:pt x="854" y="146"/>
                  </a:lnTo>
                  <a:lnTo>
                    <a:pt x="825" y="122"/>
                  </a:lnTo>
                  <a:lnTo>
                    <a:pt x="796" y="100"/>
                  </a:lnTo>
                  <a:lnTo>
                    <a:pt x="765" y="80"/>
                  </a:lnTo>
                  <a:lnTo>
                    <a:pt x="734" y="63"/>
                  </a:lnTo>
                  <a:lnTo>
                    <a:pt x="702" y="46"/>
                  </a:lnTo>
                  <a:lnTo>
                    <a:pt x="669" y="33"/>
                  </a:lnTo>
                  <a:lnTo>
                    <a:pt x="636" y="21"/>
                  </a:lnTo>
                  <a:lnTo>
                    <a:pt x="602" y="12"/>
                  </a:lnTo>
                  <a:lnTo>
                    <a:pt x="567" y="5"/>
                  </a:lnTo>
                  <a:lnTo>
                    <a:pt x="550" y="3"/>
                  </a:lnTo>
                  <a:lnTo>
                    <a:pt x="532" y="1"/>
                  </a:lnTo>
                  <a:lnTo>
                    <a:pt x="515" y="0"/>
                  </a:lnTo>
                  <a:lnTo>
                    <a:pt x="496" y="0"/>
                  </a:lnTo>
                  <a:lnTo>
                    <a:pt x="496" y="0"/>
                  </a:lnTo>
                  <a:close/>
                  <a:moveTo>
                    <a:pt x="496" y="53"/>
                  </a:moveTo>
                  <a:lnTo>
                    <a:pt x="496" y="53"/>
                  </a:lnTo>
                  <a:lnTo>
                    <a:pt x="510" y="53"/>
                  </a:lnTo>
                  <a:lnTo>
                    <a:pt x="525" y="54"/>
                  </a:lnTo>
                  <a:lnTo>
                    <a:pt x="538" y="56"/>
                  </a:lnTo>
                  <a:lnTo>
                    <a:pt x="551" y="58"/>
                  </a:lnTo>
                  <a:lnTo>
                    <a:pt x="564" y="61"/>
                  </a:lnTo>
                  <a:lnTo>
                    <a:pt x="577" y="65"/>
                  </a:lnTo>
                  <a:lnTo>
                    <a:pt x="590" y="69"/>
                  </a:lnTo>
                  <a:lnTo>
                    <a:pt x="602" y="74"/>
                  </a:lnTo>
                  <a:lnTo>
                    <a:pt x="627" y="86"/>
                  </a:lnTo>
                  <a:lnTo>
                    <a:pt x="649" y="99"/>
                  </a:lnTo>
                  <a:lnTo>
                    <a:pt x="669" y="114"/>
                  </a:lnTo>
                  <a:lnTo>
                    <a:pt x="689" y="132"/>
                  </a:lnTo>
                  <a:lnTo>
                    <a:pt x="707" y="152"/>
                  </a:lnTo>
                  <a:lnTo>
                    <a:pt x="722" y="172"/>
                  </a:lnTo>
                  <a:lnTo>
                    <a:pt x="735" y="195"/>
                  </a:lnTo>
                  <a:lnTo>
                    <a:pt x="747" y="218"/>
                  </a:lnTo>
                  <a:lnTo>
                    <a:pt x="752" y="231"/>
                  </a:lnTo>
                  <a:lnTo>
                    <a:pt x="756" y="244"/>
                  </a:lnTo>
                  <a:lnTo>
                    <a:pt x="760" y="257"/>
                  </a:lnTo>
                  <a:lnTo>
                    <a:pt x="763" y="270"/>
                  </a:lnTo>
                  <a:lnTo>
                    <a:pt x="765" y="283"/>
                  </a:lnTo>
                  <a:lnTo>
                    <a:pt x="767" y="296"/>
                  </a:lnTo>
                  <a:lnTo>
                    <a:pt x="768" y="311"/>
                  </a:lnTo>
                  <a:lnTo>
                    <a:pt x="768" y="325"/>
                  </a:lnTo>
                  <a:lnTo>
                    <a:pt x="768" y="325"/>
                  </a:lnTo>
                  <a:lnTo>
                    <a:pt x="768" y="338"/>
                  </a:lnTo>
                  <a:lnTo>
                    <a:pt x="767" y="352"/>
                  </a:lnTo>
                  <a:lnTo>
                    <a:pt x="765" y="366"/>
                  </a:lnTo>
                  <a:lnTo>
                    <a:pt x="763" y="380"/>
                  </a:lnTo>
                  <a:lnTo>
                    <a:pt x="760" y="393"/>
                  </a:lnTo>
                  <a:lnTo>
                    <a:pt x="756" y="405"/>
                  </a:lnTo>
                  <a:lnTo>
                    <a:pt x="752" y="418"/>
                  </a:lnTo>
                  <a:lnTo>
                    <a:pt x="747" y="430"/>
                  </a:lnTo>
                  <a:lnTo>
                    <a:pt x="735" y="455"/>
                  </a:lnTo>
                  <a:lnTo>
                    <a:pt x="722" y="477"/>
                  </a:lnTo>
                  <a:lnTo>
                    <a:pt x="707" y="497"/>
                  </a:lnTo>
                  <a:lnTo>
                    <a:pt x="689" y="517"/>
                  </a:lnTo>
                  <a:lnTo>
                    <a:pt x="669" y="535"/>
                  </a:lnTo>
                  <a:lnTo>
                    <a:pt x="649" y="550"/>
                  </a:lnTo>
                  <a:lnTo>
                    <a:pt x="627" y="564"/>
                  </a:lnTo>
                  <a:lnTo>
                    <a:pt x="602" y="575"/>
                  </a:lnTo>
                  <a:lnTo>
                    <a:pt x="590" y="581"/>
                  </a:lnTo>
                  <a:lnTo>
                    <a:pt x="577" y="585"/>
                  </a:lnTo>
                  <a:lnTo>
                    <a:pt x="564" y="589"/>
                  </a:lnTo>
                  <a:lnTo>
                    <a:pt x="551" y="592"/>
                  </a:lnTo>
                  <a:lnTo>
                    <a:pt x="538" y="594"/>
                  </a:lnTo>
                  <a:lnTo>
                    <a:pt x="525" y="595"/>
                  </a:lnTo>
                  <a:lnTo>
                    <a:pt x="510" y="596"/>
                  </a:lnTo>
                  <a:lnTo>
                    <a:pt x="496" y="597"/>
                  </a:lnTo>
                  <a:lnTo>
                    <a:pt x="496" y="597"/>
                  </a:lnTo>
                  <a:lnTo>
                    <a:pt x="483" y="596"/>
                  </a:lnTo>
                  <a:lnTo>
                    <a:pt x="469" y="595"/>
                  </a:lnTo>
                  <a:lnTo>
                    <a:pt x="455" y="594"/>
                  </a:lnTo>
                  <a:lnTo>
                    <a:pt x="441" y="592"/>
                  </a:lnTo>
                  <a:lnTo>
                    <a:pt x="428" y="589"/>
                  </a:lnTo>
                  <a:lnTo>
                    <a:pt x="416" y="585"/>
                  </a:lnTo>
                  <a:lnTo>
                    <a:pt x="403" y="581"/>
                  </a:lnTo>
                  <a:lnTo>
                    <a:pt x="391" y="575"/>
                  </a:lnTo>
                  <a:lnTo>
                    <a:pt x="367" y="564"/>
                  </a:lnTo>
                  <a:lnTo>
                    <a:pt x="345" y="550"/>
                  </a:lnTo>
                  <a:lnTo>
                    <a:pt x="324" y="535"/>
                  </a:lnTo>
                  <a:lnTo>
                    <a:pt x="304" y="517"/>
                  </a:lnTo>
                  <a:lnTo>
                    <a:pt x="286" y="497"/>
                  </a:lnTo>
                  <a:lnTo>
                    <a:pt x="271" y="477"/>
                  </a:lnTo>
                  <a:lnTo>
                    <a:pt x="257" y="455"/>
                  </a:lnTo>
                  <a:lnTo>
                    <a:pt x="246" y="430"/>
                  </a:lnTo>
                  <a:lnTo>
                    <a:pt x="240" y="418"/>
                  </a:lnTo>
                  <a:lnTo>
                    <a:pt x="236" y="405"/>
                  </a:lnTo>
                  <a:lnTo>
                    <a:pt x="233" y="393"/>
                  </a:lnTo>
                  <a:lnTo>
                    <a:pt x="229" y="380"/>
                  </a:lnTo>
                  <a:lnTo>
                    <a:pt x="227" y="366"/>
                  </a:lnTo>
                  <a:lnTo>
                    <a:pt x="226" y="352"/>
                  </a:lnTo>
                  <a:lnTo>
                    <a:pt x="225" y="338"/>
                  </a:lnTo>
                  <a:lnTo>
                    <a:pt x="224" y="325"/>
                  </a:lnTo>
                  <a:lnTo>
                    <a:pt x="224" y="325"/>
                  </a:lnTo>
                  <a:lnTo>
                    <a:pt x="225" y="311"/>
                  </a:lnTo>
                  <a:lnTo>
                    <a:pt x="226" y="296"/>
                  </a:lnTo>
                  <a:lnTo>
                    <a:pt x="227" y="283"/>
                  </a:lnTo>
                  <a:lnTo>
                    <a:pt x="229" y="270"/>
                  </a:lnTo>
                  <a:lnTo>
                    <a:pt x="233" y="257"/>
                  </a:lnTo>
                  <a:lnTo>
                    <a:pt x="236" y="244"/>
                  </a:lnTo>
                  <a:lnTo>
                    <a:pt x="240" y="231"/>
                  </a:lnTo>
                  <a:lnTo>
                    <a:pt x="246" y="218"/>
                  </a:lnTo>
                  <a:lnTo>
                    <a:pt x="257" y="195"/>
                  </a:lnTo>
                  <a:lnTo>
                    <a:pt x="271" y="172"/>
                  </a:lnTo>
                  <a:lnTo>
                    <a:pt x="286" y="152"/>
                  </a:lnTo>
                  <a:lnTo>
                    <a:pt x="304" y="132"/>
                  </a:lnTo>
                  <a:lnTo>
                    <a:pt x="324" y="114"/>
                  </a:lnTo>
                  <a:lnTo>
                    <a:pt x="345" y="99"/>
                  </a:lnTo>
                  <a:lnTo>
                    <a:pt x="367" y="86"/>
                  </a:lnTo>
                  <a:lnTo>
                    <a:pt x="391" y="74"/>
                  </a:lnTo>
                  <a:lnTo>
                    <a:pt x="403" y="69"/>
                  </a:lnTo>
                  <a:lnTo>
                    <a:pt x="416" y="65"/>
                  </a:lnTo>
                  <a:lnTo>
                    <a:pt x="428" y="61"/>
                  </a:lnTo>
                  <a:lnTo>
                    <a:pt x="441" y="58"/>
                  </a:lnTo>
                  <a:lnTo>
                    <a:pt x="455" y="56"/>
                  </a:lnTo>
                  <a:lnTo>
                    <a:pt x="469" y="54"/>
                  </a:lnTo>
                  <a:lnTo>
                    <a:pt x="483" y="53"/>
                  </a:lnTo>
                  <a:lnTo>
                    <a:pt x="496" y="53"/>
                  </a:lnTo>
                  <a:lnTo>
                    <a:pt x="496" y="5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6"/>
            <p:cNvSpPr>
              <a:spLocks/>
            </p:cNvSpPr>
            <p:nvPr/>
          </p:nvSpPr>
          <p:spPr bwMode="auto">
            <a:xfrm>
              <a:off x="8412163" y="252413"/>
              <a:ext cx="314325" cy="312737"/>
            </a:xfrm>
            <a:custGeom>
              <a:avLst/>
              <a:gdLst>
                <a:gd name="T0" fmla="*/ 103 w 396"/>
                <a:gd name="T1" fmla="*/ 26 h 396"/>
                <a:gd name="T2" fmla="*/ 131 w 396"/>
                <a:gd name="T3" fmla="*/ 11 h 396"/>
                <a:gd name="T4" fmla="*/ 162 w 396"/>
                <a:gd name="T5" fmla="*/ 4 h 396"/>
                <a:gd name="T6" fmla="*/ 193 w 396"/>
                <a:gd name="T7" fmla="*/ 0 h 396"/>
                <a:gd name="T8" fmla="*/ 224 w 396"/>
                <a:gd name="T9" fmla="*/ 1 h 396"/>
                <a:gd name="T10" fmla="*/ 255 w 396"/>
                <a:gd name="T11" fmla="*/ 8 h 396"/>
                <a:gd name="T12" fmla="*/ 285 w 396"/>
                <a:gd name="T13" fmla="*/ 20 h 396"/>
                <a:gd name="T14" fmla="*/ 312 w 396"/>
                <a:gd name="T15" fmla="*/ 37 h 396"/>
                <a:gd name="T16" fmla="*/ 338 w 396"/>
                <a:gd name="T17" fmla="*/ 57 h 396"/>
                <a:gd name="T18" fmla="*/ 352 w 396"/>
                <a:gd name="T19" fmla="*/ 73 h 396"/>
                <a:gd name="T20" fmla="*/ 374 w 396"/>
                <a:gd name="T21" fmla="*/ 106 h 396"/>
                <a:gd name="T22" fmla="*/ 388 w 396"/>
                <a:gd name="T23" fmla="*/ 141 h 396"/>
                <a:gd name="T24" fmla="*/ 394 w 396"/>
                <a:gd name="T25" fmla="*/ 178 h 396"/>
                <a:gd name="T26" fmla="*/ 394 w 396"/>
                <a:gd name="T27" fmla="*/ 217 h 396"/>
                <a:gd name="T28" fmla="*/ 388 w 396"/>
                <a:gd name="T29" fmla="*/ 254 h 396"/>
                <a:gd name="T30" fmla="*/ 374 w 396"/>
                <a:gd name="T31" fmla="*/ 289 h 396"/>
                <a:gd name="T32" fmla="*/ 352 w 396"/>
                <a:gd name="T33" fmla="*/ 322 h 396"/>
                <a:gd name="T34" fmla="*/ 338 w 396"/>
                <a:gd name="T35" fmla="*/ 337 h 396"/>
                <a:gd name="T36" fmla="*/ 307 w 396"/>
                <a:gd name="T37" fmla="*/ 363 h 396"/>
                <a:gd name="T38" fmla="*/ 273 w 396"/>
                <a:gd name="T39" fmla="*/ 381 h 396"/>
                <a:gd name="T40" fmla="*/ 236 w 396"/>
                <a:gd name="T41" fmla="*/ 391 h 396"/>
                <a:gd name="T42" fmla="*/ 198 w 396"/>
                <a:gd name="T43" fmla="*/ 396 h 396"/>
                <a:gd name="T44" fmla="*/ 161 w 396"/>
                <a:gd name="T45" fmla="*/ 391 h 396"/>
                <a:gd name="T46" fmla="*/ 124 w 396"/>
                <a:gd name="T47" fmla="*/ 381 h 396"/>
                <a:gd name="T48" fmla="*/ 89 w 396"/>
                <a:gd name="T49" fmla="*/ 363 h 396"/>
                <a:gd name="T50" fmla="*/ 59 w 396"/>
                <a:gd name="T51" fmla="*/ 337 h 396"/>
                <a:gd name="T52" fmla="*/ 48 w 396"/>
                <a:gd name="T53" fmla="*/ 325 h 396"/>
                <a:gd name="T54" fmla="*/ 29 w 396"/>
                <a:gd name="T55" fmla="*/ 299 h 396"/>
                <a:gd name="T56" fmla="*/ 15 w 396"/>
                <a:gd name="T57" fmla="*/ 272 h 396"/>
                <a:gd name="T58" fmla="*/ 6 w 396"/>
                <a:gd name="T59" fmla="*/ 242 h 396"/>
                <a:gd name="T60" fmla="*/ 2 w 396"/>
                <a:gd name="T61" fmla="*/ 211 h 396"/>
                <a:gd name="T62" fmla="*/ 2 w 396"/>
                <a:gd name="T63" fmla="*/ 182 h 396"/>
                <a:gd name="T64" fmla="*/ 6 w 396"/>
                <a:gd name="T65" fmla="*/ 151 h 396"/>
                <a:gd name="T66" fmla="*/ 16 w 396"/>
                <a:gd name="T67" fmla="*/ 121 h 396"/>
                <a:gd name="T68" fmla="*/ 22 w 396"/>
                <a:gd name="T69" fmla="*/ 107 h 396"/>
                <a:gd name="T70" fmla="*/ 29 w 396"/>
                <a:gd name="T71" fmla="*/ 115 h 396"/>
                <a:gd name="T72" fmla="*/ 48 w 396"/>
                <a:gd name="T73" fmla="*/ 128 h 396"/>
                <a:gd name="T74" fmla="*/ 70 w 396"/>
                <a:gd name="T75" fmla="*/ 132 h 396"/>
                <a:gd name="T76" fmla="*/ 92 w 396"/>
                <a:gd name="T77" fmla="*/ 128 h 396"/>
                <a:gd name="T78" fmla="*/ 111 w 396"/>
                <a:gd name="T79" fmla="*/ 115 h 396"/>
                <a:gd name="T80" fmla="*/ 119 w 396"/>
                <a:gd name="T81" fmla="*/ 106 h 396"/>
                <a:gd name="T82" fmla="*/ 127 w 396"/>
                <a:gd name="T83" fmla="*/ 85 h 396"/>
                <a:gd name="T84" fmla="*/ 127 w 396"/>
                <a:gd name="T85" fmla="*/ 63 h 396"/>
                <a:gd name="T86" fmla="*/ 119 w 396"/>
                <a:gd name="T87" fmla="*/ 42 h 396"/>
                <a:gd name="T88" fmla="*/ 111 w 396"/>
                <a:gd name="T89" fmla="*/ 32 h 396"/>
                <a:gd name="T90" fmla="*/ 103 w 396"/>
                <a:gd name="T9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6">
                  <a:moveTo>
                    <a:pt x="103" y="26"/>
                  </a:moveTo>
                  <a:lnTo>
                    <a:pt x="103" y="26"/>
                  </a:lnTo>
                  <a:lnTo>
                    <a:pt x="117" y="18"/>
                  </a:lnTo>
                  <a:lnTo>
                    <a:pt x="131" y="11"/>
                  </a:lnTo>
                  <a:lnTo>
                    <a:pt x="146" y="7"/>
                  </a:lnTo>
                  <a:lnTo>
                    <a:pt x="162" y="4"/>
                  </a:lnTo>
                  <a:lnTo>
                    <a:pt x="177" y="1"/>
                  </a:lnTo>
                  <a:lnTo>
                    <a:pt x="193" y="0"/>
                  </a:lnTo>
                  <a:lnTo>
                    <a:pt x="209" y="0"/>
                  </a:lnTo>
                  <a:lnTo>
                    <a:pt x="224" y="1"/>
                  </a:lnTo>
                  <a:lnTo>
                    <a:pt x="240" y="5"/>
                  </a:lnTo>
                  <a:lnTo>
                    <a:pt x="255" y="8"/>
                  </a:lnTo>
                  <a:lnTo>
                    <a:pt x="270" y="14"/>
                  </a:lnTo>
                  <a:lnTo>
                    <a:pt x="285" y="20"/>
                  </a:lnTo>
                  <a:lnTo>
                    <a:pt x="299" y="28"/>
                  </a:lnTo>
                  <a:lnTo>
                    <a:pt x="312" y="37"/>
                  </a:lnTo>
                  <a:lnTo>
                    <a:pt x="325" y="46"/>
                  </a:lnTo>
                  <a:lnTo>
                    <a:pt x="338" y="57"/>
                  </a:lnTo>
                  <a:lnTo>
                    <a:pt x="338" y="57"/>
                  </a:lnTo>
                  <a:lnTo>
                    <a:pt x="352" y="73"/>
                  </a:lnTo>
                  <a:lnTo>
                    <a:pt x="364" y="89"/>
                  </a:lnTo>
                  <a:lnTo>
                    <a:pt x="374" y="106"/>
                  </a:lnTo>
                  <a:lnTo>
                    <a:pt x="381" y="123"/>
                  </a:lnTo>
                  <a:lnTo>
                    <a:pt x="388" y="141"/>
                  </a:lnTo>
                  <a:lnTo>
                    <a:pt x="392" y="160"/>
                  </a:lnTo>
                  <a:lnTo>
                    <a:pt x="394" y="178"/>
                  </a:lnTo>
                  <a:lnTo>
                    <a:pt x="396" y="198"/>
                  </a:lnTo>
                  <a:lnTo>
                    <a:pt x="394" y="217"/>
                  </a:lnTo>
                  <a:lnTo>
                    <a:pt x="392" y="235"/>
                  </a:lnTo>
                  <a:lnTo>
                    <a:pt x="388" y="254"/>
                  </a:lnTo>
                  <a:lnTo>
                    <a:pt x="381" y="272"/>
                  </a:lnTo>
                  <a:lnTo>
                    <a:pt x="374" y="289"/>
                  </a:lnTo>
                  <a:lnTo>
                    <a:pt x="364" y="307"/>
                  </a:lnTo>
                  <a:lnTo>
                    <a:pt x="352" y="322"/>
                  </a:lnTo>
                  <a:lnTo>
                    <a:pt x="338" y="337"/>
                  </a:lnTo>
                  <a:lnTo>
                    <a:pt x="338" y="337"/>
                  </a:lnTo>
                  <a:lnTo>
                    <a:pt x="323" y="351"/>
                  </a:lnTo>
                  <a:lnTo>
                    <a:pt x="307" y="363"/>
                  </a:lnTo>
                  <a:lnTo>
                    <a:pt x="290" y="373"/>
                  </a:lnTo>
                  <a:lnTo>
                    <a:pt x="273" y="381"/>
                  </a:lnTo>
                  <a:lnTo>
                    <a:pt x="255" y="387"/>
                  </a:lnTo>
                  <a:lnTo>
                    <a:pt x="236" y="391"/>
                  </a:lnTo>
                  <a:lnTo>
                    <a:pt x="218" y="395"/>
                  </a:lnTo>
                  <a:lnTo>
                    <a:pt x="198" y="396"/>
                  </a:lnTo>
                  <a:lnTo>
                    <a:pt x="179" y="395"/>
                  </a:lnTo>
                  <a:lnTo>
                    <a:pt x="161" y="391"/>
                  </a:lnTo>
                  <a:lnTo>
                    <a:pt x="142" y="387"/>
                  </a:lnTo>
                  <a:lnTo>
                    <a:pt x="124" y="381"/>
                  </a:lnTo>
                  <a:lnTo>
                    <a:pt x="107" y="373"/>
                  </a:lnTo>
                  <a:lnTo>
                    <a:pt x="89" y="363"/>
                  </a:lnTo>
                  <a:lnTo>
                    <a:pt x="74" y="351"/>
                  </a:lnTo>
                  <a:lnTo>
                    <a:pt x="59" y="337"/>
                  </a:lnTo>
                  <a:lnTo>
                    <a:pt x="59" y="337"/>
                  </a:lnTo>
                  <a:lnTo>
                    <a:pt x="48" y="325"/>
                  </a:lnTo>
                  <a:lnTo>
                    <a:pt x="38" y="313"/>
                  </a:lnTo>
                  <a:lnTo>
                    <a:pt x="29" y="299"/>
                  </a:lnTo>
                  <a:lnTo>
                    <a:pt x="21" y="286"/>
                  </a:lnTo>
                  <a:lnTo>
                    <a:pt x="15" y="272"/>
                  </a:lnTo>
                  <a:lnTo>
                    <a:pt x="10" y="257"/>
                  </a:lnTo>
                  <a:lnTo>
                    <a:pt x="6" y="242"/>
                  </a:lnTo>
                  <a:lnTo>
                    <a:pt x="3" y="227"/>
                  </a:lnTo>
                  <a:lnTo>
                    <a:pt x="2" y="211"/>
                  </a:lnTo>
                  <a:lnTo>
                    <a:pt x="0" y="197"/>
                  </a:lnTo>
                  <a:lnTo>
                    <a:pt x="2" y="182"/>
                  </a:lnTo>
                  <a:lnTo>
                    <a:pt x="4" y="166"/>
                  </a:lnTo>
                  <a:lnTo>
                    <a:pt x="6" y="151"/>
                  </a:lnTo>
                  <a:lnTo>
                    <a:pt x="10" y="137"/>
                  </a:lnTo>
                  <a:lnTo>
                    <a:pt x="16" y="121"/>
                  </a:lnTo>
                  <a:lnTo>
                    <a:pt x="22" y="107"/>
                  </a:lnTo>
                  <a:lnTo>
                    <a:pt x="22" y="107"/>
                  </a:lnTo>
                  <a:lnTo>
                    <a:pt x="29" y="115"/>
                  </a:lnTo>
                  <a:lnTo>
                    <a:pt x="29" y="115"/>
                  </a:lnTo>
                  <a:lnTo>
                    <a:pt x="38" y="122"/>
                  </a:lnTo>
                  <a:lnTo>
                    <a:pt x="48" y="128"/>
                  </a:lnTo>
                  <a:lnTo>
                    <a:pt x="59" y="131"/>
                  </a:lnTo>
                  <a:lnTo>
                    <a:pt x="70" y="132"/>
                  </a:lnTo>
                  <a:lnTo>
                    <a:pt x="81" y="131"/>
                  </a:lnTo>
                  <a:lnTo>
                    <a:pt x="92" y="128"/>
                  </a:lnTo>
                  <a:lnTo>
                    <a:pt x="101" y="122"/>
                  </a:lnTo>
                  <a:lnTo>
                    <a:pt x="111" y="115"/>
                  </a:lnTo>
                  <a:lnTo>
                    <a:pt x="111" y="115"/>
                  </a:lnTo>
                  <a:lnTo>
                    <a:pt x="119" y="106"/>
                  </a:lnTo>
                  <a:lnTo>
                    <a:pt x="123" y="96"/>
                  </a:lnTo>
                  <a:lnTo>
                    <a:pt x="127" y="85"/>
                  </a:lnTo>
                  <a:lnTo>
                    <a:pt x="128" y="74"/>
                  </a:lnTo>
                  <a:lnTo>
                    <a:pt x="127" y="63"/>
                  </a:lnTo>
                  <a:lnTo>
                    <a:pt x="123" y="52"/>
                  </a:lnTo>
                  <a:lnTo>
                    <a:pt x="119" y="42"/>
                  </a:lnTo>
                  <a:lnTo>
                    <a:pt x="111" y="32"/>
                  </a:lnTo>
                  <a:lnTo>
                    <a:pt x="111" y="32"/>
                  </a:lnTo>
                  <a:lnTo>
                    <a:pt x="103" y="26"/>
                  </a:lnTo>
                  <a:lnTo>
                    <a:pt x="103" y="2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grpSp>
      <p:pic>
        <p:nvPicPr>
          <p:cNvPr id="20" name="Image 1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41974" y="107756"/>
            <a:ext cx="1646117" cy="440924"/>
          </a:xfrm>
          <a:prstGeom prst="rect">
            <a:avLst/>
          </a:prstGeom>
        </p:spPr>
      </p:pic>
      <p:sp>
        <p:nvSpPr>
          <p:cNvPr id="21" name="Espace réservé du pied de page 1"/>
          <p:cNvSpPr txBox="1">
            <a:spLocks/>
          </p:cNvSpPr>
          <p:nvPr/>
        </p:nvSpPr>
        <p:spPr>
          <a:xfrm>
            <a:off x="534010" y="6460299"/>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rPr>
              <a:t>©Ipsos – Rapport d’étude 17-059072 – Pour AFPA</a:t>
            </a:r>
            <a:endParaRPr lang="en-GB" dirty="0">
              <a:solidFill>
                <a:schemeClr val="bg1"/>
              </a:solidFill>
            </a:endParaRPr>
          </a:p>
        </p:txBody>
      </p:sp>
      <p:pic>
        <p:nvPicPr>
          <p:cNvPr id="3" name="Espace réservé pour une image  2"/>
          <p:cNvPicPr>
            <a:picLocks noGrp="1" noChangeAspect="1"/>
          </p:cNvPicPr>
          <p:nvPr>
            <p:ph type="pic" sz="quarter" idx="18"/>
          </p:nvPr>
        </p:nvPicPr>
        <p:blipFill rotWithShape="1">
          <a:blip r:embed="rId3" cstate="email">
            <a:extLst>
              <a:ext uri="{28A0092B-C50C-407E-A947-70E740481C1C}">
                <a14:useLocalDpi xmlns:a14="http://schemas.microsoft.com/office/drawing/2010/main"/>
              </a:ext>
            </a:extLst>
          </a:blip>
          <a:srcRect t="-238"/>
          <a:stretch/>
        </p:blipFill>
        <p:spPr/>
      </p:pic>
      <p:pic>
        <p:nvPicPr>
          <p:cNvPr id="23" name="Espace réservé pour une image  3"/>
          <p:cNvPicPr>
            <a:picLocks noChangeAspect="1"/>
          </p:cNvPicPr>
          <p:nvPr/>
        </p:nvPicPr>
        <p:blipFill>
          <a:blip r:embed="rId4"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173274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5"/>
          <p:cNvGraphicFramePr/>
          <p:nvPr>
            <p:extLst/>
          </p:nvPr>
        </p:nvGraphicFramePr>
        <p:xfrm>
          <a:off x="904456" y="2057794"/>
          <a:ext cx="1180882" cy="1289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phique 14"/>
          <p:cNvGraphicFramePr/>
          <p:nvPr>
            <p:extLst>
              <p:ext uri="{D42A27DB-BD31-4B8C-83A1-F6EECF244321}">
                <p14:modId xmlns:p14="http://schemas.microsoft.com/office/powerpoint/2010/main" val="3995904592"/>
              </p:ext>
            </p:extLst>
          </p:nvPr>
        </p:nvGraphicFramePr>
        <p:xfrm>
          <a:off x="108394" y="4506931"/>
          <a:ext cx="3671518" cy="1514357"/>
        </p:xfrm>
        <a:graphic>
          <a:graphicData uri="http://schemas.openxmlformats.org/drawingml/2006/chart">
            <c:chart xmlns:c="http://schemas.openxmlformats.org/drawingml/2006/chart" xmlns:r="http://schemas.openxmlformats.org/officeDocument/2006/relationships" r:id="rId3"/>
          </a:graphicData>
        </a:graphic>
      </p:graphicFrame>
      <p:sp>
        <p:nvSpPr>
          <p:cNvPr id="17" name="ZoneTexte 16"/>
          <p:cNvSpPr txBox="1"/>
          <p:nvPr/>
        </p:nvSpPr>
        <p:spPr>
          <a:xfrm>
            <a:off x="852847" y="1825919"/>
            <a:ext cx="1046598" cy="276999"/>
          </a:xfrm>
          <a:prstGeom prst="rect">
            <a:avLst/>
          </a:prstGeom>
          <a:noFill/>
        </p:spPr>
        <p:txBody>
          <a:bodyPr wrap="square" rtlCol="0">
            <a:spAutoFit/>
          </a:bodyPr>
          <a:lstStyle/>
          <a:p>
            <a:pPr algn="ctr"/>
            <a:r>
              <a:rPr lang="fr-FR" sz="1200" b="1" dirty="0">
                <a:solidFill>
                  <a:schemeClr val="bg2"/>
                </a:solidFill>
                <a:latin typeface="Helvetica" panose="020B0604020202020204" pitchFamily="34" charset="0"/>
                <a:cs typeface="Helvetica" panose="020B0604020202020204" pitchFamily="34" charset="0"/>
              </a:rPr>
              <a:t>Genre</a:t>
            </a:r>
          </a:p>
        </p:txBody>
      </p:sp>
      <p:sp>
        <p:nvSpPr>
          <p:cNvPr id="18" name="ZoneTexte 17"/>
          <p:cNvSpPr txBox="1"/>
          <p:nvPr/>
        </p:nvSpPr>
        <p:spPr>
          <a:xfrm>
            <a:off x="242206" y="4278793"/>
            <a:ext cx="3231246" cy="276999"/>
          </a:xfrm>
          <a:prstGeom prst="rect">
            <a:avLst/>
          </a:prstGeom>
          <a:noFill/>
        </p:spPr>
        <p:txBody>
          <a:bodyPr wrap="square" rtlCol="0">
            <a:spAutoFit/>
          </a:bodyPr>
          <a:lstStyle/>
          <a:p>
            <a:pPr algn="ctr"/>
            <a:r>
              <a:rPr lang="fr-FR" sz="1200" b="1" dirty="0">
                <a:solidFill>
                  <a:schemeClr val="bg2"/>
                </a:solidFill>
                <a:latin typeface="Helvetica" panose="020B0604020202020204" pitchFamily="34" charset="0"/>
                <a:cs typeface="Helvetica" panose="020B0604020202020204" pitchFamily="34" charset="0"/>
              </a:rPr>
              <a:t>Taille du foyer</a:t>
            </a:r>
          </a:p>
        </p:txBody>
      </p:sp>
      <p:sp>
        <p:nvSpPr>
          <p:cNvPr id="21" name="ZoneTexte 20"/>
          <p:cNvSpPr txBox="1"/>
          <p:nvPr/>
        </p:nvSpPr>
        <p:spPr>
          <a:xfrm>
            <a:off x="6876256" y="1124744"/>
            <a:ext cx="2520280" cy="276999"/>
          </a:xfrm>
          <a:prstGeom prst="rect">
            <a:avLst/>
          </a:prstGeom>
          <a:noFill/>
        </p:spPr>
        <p:txBody>
          <a:bodyPr wrap="square" rtlCol="0">
            <a:spAutoFit/>
          </a:bodyPr>
          <a:lstStyle/>
          <a:p>
            <a:pPr algn="ctr"/>
            <a:r>
              <a:rPr lang="fr-FR" sz="1200" b="1" dirty="0">
                <a:solidFill>
                  <a:schemeClr val="bg2"/>
                </a:solidFill>
                <a:latin typeface="Helvetica" panose="020B0604020202020204" pitchFamily="34" charset="0"/>
                <a:cs typeface="Helvetica" panose="020B0604020202020204" pitchFamily="34" charset="0"/>
              </a:rPr>
              <a:t>Région</a:t>
            </a:r>
          </a:p>
        </p:txBody>
      </p:sp>
      <p:graphicFrame>
        <p:nvGraphicFramePr>
          <p:cNvPr id="23" name="Graphique 22"/>
          <p:cNvGraphicFramePr/>
          <p:nvPr>
            <p:extLst>
              <p:ext uri="{D42A27DB-BD31-4B8C-83A1-F6EECF244321}">
                <p14:modId xmlns:p14="http://schemas.microsoft.com/office/powerpoint/2010/main" val="2649813858"/>
              </p:ext>
            </p:extLst>
          </p:nvPr>
        </p:nvGraphicFramePr>
        <p:xfrm>
          <a:off x="5292080" y="1124744"/>
          <a:ext cx="3633526"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24" name="ZoneTexte 23"/>
          <p:cNvSpPr txBox="1"/>
          <p:nvPr/>
        </p:nvSpPr>
        <p:spPr>
          <a:xfrm>
            <a:off x="904456" y="3242240"/>
            <a:ext cx="531514" cy="276999"/>
          </a:xfrm>
          <a:prstGeom prst="rect">
            <a:avLst/>
          </a:prstGeom>
          <a:noFill/>
        </p:spPr>
        <p:txBody>
          <a:bodyPr wrap="square" rtlCol="0">
            <a:spAutoFit/>
          </a:bodyPr>
          <a:lstStyle/>
          <a:p>
            <a:pPr algn="ctr"/>
            <a:r>
              <a:rPr lang="fr-FR" sz="1200" dirty="0">
                <a:solidFill>
                  <a:schemeClr val="bg2"/>
                </a:solidFill>
              </a:rPr>
              <a:t>49%</a:t>
            </a:r>
          </a:p>
        </p:txBody>
      </p:sp>
      <p:sp>
        <p:nvSpPr>
          <p:cNvPr id="25" name="ZoneTexte 24"/>
          <p:cNvSpPr txBox="1"/>
          <p:nvPr/>
        </p:nvSpPr>
        <p:spPr>
          <a:xfrm>
            <a:off x="1400909" y="3246778"/>
            <a:ext cx="562123" cy="276999"/>
          </a:xfrm>
          <a:prstGeom prst="rect">
            <a:avLst/>
          </a:prstGeom>
          <a:noFill/>
        </p:spPr>
        <p:txBody>
          <a:bodyPr wrap="square" rtlCol="0">
            <a:spAutoFit/>
          </a:bodyPr>
          <a:lstStyle/>
          <a:p>
            <a:pPr algn="ctr"/>
            <a:r>
              <a:rPr lang="fr-FR" sz="1200" dirty="0">
                <a:solidFill>
                  <a:schemeClr val="bg2"/>
                </a:solidFill>
              </a:rPr>
              <a:t>51%</a:t>
            </a:r>
          </a:p>
        </p:txBody>
      </p:sp>
      <p:sp>
        <p:nvSpPr>
          <p:cNvPr id="36" name="Titre 115"/>
          <p:cNvSpPr>
            <a:spLocks noGrp="1"/>
          </p:cNvSpPr>
          <p:nvPr>
            <p:ph type="title"/>
          </p:nvPr>
        </p:nvSpPr>
        <p:spPr>
          <a:xfrm>
            <a:off x="233580" y="429905"/>
            <a:ext cx="8654595" cy="457048"/>
          </a:xfrm>
        </p:spPr>
        <p:txBody>
          <a:bodyPr/>
          <a:lstStyle/>
          <a:p>
            <a:r>
              <a:rPr lang="fr-FR" dirty="0"/>
              <a:t>Echantillon de l’étude</a:t>
            </a:r>
          </a:p>
        </p:txBody>
      </p:sp>
      <p:sp>
        <p:nvSpPr>
          <p:cNvPr id="20" name="ZoneTexte 19"/>
          <p:cNvSpPr txBox="1"/>
          <p:nvPr/>
        </p:nvSpPr>
        <p:spPr>
          <a:xfrm>
            <a:off x="6399472" y="4583715"/>
            <a:ext cx="2520280" cy="276999"/>
          </a:xfrm>
          <a:prstGeom prst="rect">
            <a:avLst/>
          </a:prstGeom>
          <a:noFill/>
        </p:spPr>
        <p:txBody>
          <a:bodyPr wrap="square" rtlCol="0">
            <a:spAutoFit/>
          </a:bodyPr>
          <a:lstStyle/>
          <a:p>
            <a:pPr algn="ctr"/>
            <a:r>
              <a:rPr lang="fr-FR" sz="1200" b="1" dirty="0">
                <a:solidFill>
                  <a:schemeClr val="bg2"/>
                </a:solidFill>
                <a:latin typeface="Helvetica" panose="020B0604020202020204" pitchFamily="34" charset="0"/>
                <a:cs typeface="Helvetica" panose="020B0604020202020204" pitchFamily="34" charset="0"/>
              </a:rPr>
              <a:t>de la personne de référence</a:t>
            </a:r>
          </a:p>
        </p:txBody>
      </p:sp>
      <p:graphicFrame>
        <p:nvGraphicFramePr>
          <p:cNvPr id="22" name="Graphique 21"/>
          <p:cNvGraphicFramePr/>
          <p:nvPr>
            <p:extLst>
              <p:ext uri="{D42A27DB-BD31-4B8C-83A1-F6EECF244321}">
                <p14:modId xmlns:p14="http://schemas.microsoft.com/office/powerpoint/2010/main" val="4204912410"/>
              </p:ext>
            </p:extLst>
          </p:nvPr>
        </p:nvGraphicFramePr>
        <p:xfrm>
          <a:off x="6399472" y="4892745"/>
          <a:ext cx="2520280" cy="1261260"/>
        </p:xfrm>
        <a:graphic>
          <a:graphicData uri="http://schemas.openxmlformats.org/drawingml/2006/chart">
            <c:chart xmlns:c="http://schemas.openxmlformats.org/drawingml/2006/chart" xmlns:r="http://schemas.openxmlformats.org/officeDocument/2006/relationships" r:id="rId5"/>
          </a:graphicData>
        </a:graphic>
      </p:graphicFrame>
      <p:sp>
        <p:nvSpPr>
          <p:cNvPr id="26" name="ZoneTexte 25"/>
          <p:cNvSpPr txBox="1"/>
          <p:nvPr/>
        </p:nvSpPr>
        <p:spPr>
          <a:xfrm>
            <a:off x="3783163" y="4583715"/>
            <a:ext cx="2520280" cy="276999"/>
          </a:xfrm>
          <a:prstGeom prst="rect">
            <a:avLst/>
          </a:prstGeom>
          <a:noFill/>
        </p:spPr>
        <p:txBody>
          <a:bodyPr wrap="square" rtlCol="0">
            <a:spAutoFit/>
          </a:bodyPr>
          <a:lstStyle/>
          <a:p>
            <a:pPr algn="ctr"/>
            <a:r>
              <a:rPr lang="fr-FR" sz="1200" b="1" dirty="0">
                <a:solidFill>
                  <a:schemeClr val="bg2"/>
                </a:solidFill>
                <a:latin typeface="Helvetica" panose="020B0604020202020204" pitchFamily="34" charset="0"/>
                <a:cs typeface="Helvetica" panose="020B0604020202020204" pitchFamily="34" charset="0"/>
              </a:rPr>
              <a:t>de l’interviewé</a:t>
            </a:r>
          </a:p>
        </p:txBody>
      </p:sp>
      <p:graphicFrame>
        <p:nvGraphicFramePr>
          <p:cNvPr id="27" name="Graphique 26"/>
          <p:cNvGraphicFramePr/>
          <p:nvPr>
            <p:extLst>
              <p:ext uri="{D42A27DB-BD31-4B8C-83A1-F6EECF244321}">
                <p14:modId xmlns:p14="http://schemas.microsoft.com/office/powerpoint/2010/main" val="4139622218"/>
              </p:ext>
            </p:extLst>
          </p:nvPr>
        </p:nvGraphicFramePr>
        <p:xfrm>
          <a:off x="3746184" y="4892745"/>
          <a:ext cx="2594239" cy="1261260"/>
        </p:xfrm>
        <a:graphic>
          <a:graphicData uri="http://schemas.openxmlformats.org/drawingml/2006/chart">
            <c:chart xmlns:c="http://schemas.openxmlformats.org/drawingml/2006/chart" xmlns:r="http://schemas.openxmlformats.org/officeDocument/2006/relationships" r:id="rId6"/>
          </a:graphicData>
        </a:graphic>
      </p:graphicFrame>
      <p:sp>
        <p:nvSpPr>
          <p:cNvPr id="2" name="ZoneTexte 1"/>
          <p:cNvSpPr txBox="1"/>
          <p:nvPr/>
        </p:nvSpPr>
        <p:spPr>
          <a:xfrm>
            <a:off x="265459" y="1021002"/>
            <a:ext cx="2901523" cy="169277"/>
          </a:xfrm>
          <a:prstGeom prst="rect">
            <a:avLst/>
          </a:prstGeom>
        </p:spPr>
        <p:txBody>
          <a:bodyPr vert="horz" wrap="square" lIns="0" tIns="0" rIns="0" bIns="0" rtlCol="0">
            <a:spAutoFit/>
          </a:bodyPr>
          <a:lstStyle/>
          <a:p>
            <a:pPr marL="4763"/>
            <a:r>
              <a:rPr lang="fr-FR" sz="1100" b="1" dirty="0"/>
              <a:t>Base : 3003 interrogés (16 - 65 ans)</a:t>
            </a:r>
          </a:p>
        </p:txBody>
      </p:sp>
      <p:graphicFrame>
        <p:nvGraphicFramePr>
          <p:cNvPr id="8" name="Graphique 7"/>
          <p:cNvGraphicFramePr/>
          <p:nvPr>
            <p:extLst>
              <p:ext uri="{D42A27DB-BD31-4B8C-83A1-F6EECF244321}">
                <p14:modId xmlns:p14="http://schemas.microsoft.com/office/powerpoint/2010/main" val="28454347"/>
              </p:ext>
            </p:extLst>
          </p:nvPr>
        </p:nvGraphicFramePr>
        <p:xfrm>
          <a:off x="2915816" y="1556792"/>
          <a:ext cx="2550308" cy="2088142"/>
        </p:xfrm>
        <a:graphic>
          <a:graphicData uri="http://schemas.openxmlformats.org/drawingml/2006/chart">
            <c:chart xmlns:c="http://schemas.openxmlformats.org/drawingml/2006/chart" xmlns:r="http://schemas.openxmlformats.org/officeDocument/2006/relationships" r:id="rId7"/>
          </a:graphicData>
        </a:graphic>
      </p:graphicFrame>
      <p:sp>
        <p:nvSpPr>
          <p:cNvPr id="28" name="ZoneTexte 27"/>
          <p:cNvSpPr txBox="1"/>
          <p:nvPr/>
        </p:nvSpPr>
        <p:spPr>
          <a:xfrm>
            <a:off x="4978870" y="4293096"/>
            <a:ext cx="3049513" cy="276999"/>
          </a:xfrm>
          <a:prstGeom prst="rect">
            <a:avLst/>
          </a:prstGeom>
          <a:noFill/>
        </p:spPr>
        <p:txBody>
          <a:bodyPr wrap="square" rtlCol="0">
            <a:spAutoFit/>
          </a:bodyPr>
          <a:lstStyle/>
          <a:p>
            <a:pPr algn="ctr"/>
            <a:r>
              <a:rPr lang="fr-FR" sz="1200" b="1" dirty="0">
                <a:solidFill>
                  <a:schemeClr val="bg2"/>
                </a:solidFill>
                <a:latin typeface="Helvetica" panose="020B0604020202020204" pitchFamily="34" charset="0"/>
                <a:cs typeface="Helvetica" panose="020B0604020202020204" pitchFamily="34" charset="0"/>
              </a:rPr>
              <a:t>Catégorie socio Professionnelle  </a:t>
            </a:r>
          </a:p>
        </p:txBody>
      </p:sp>
      <p:sp>
        <p:nvSpPr>
          <p:cNvPr id="3" name="Rectangle 2"/>
          <p:cNvSpPr/>
          <p:nvPr/>
        </p:nvSpPr>
        <p:spPr>
          <a:xfrm>
            <a:off x="539552" y="6309320"/>
            <a:ext cx="861357"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space réservé du pied de page 1"/>
          <p:cNvSpPr txBox="1">
            <a:spLocks/>
          </p:cNvSpPr>
          <p:nvPr/>
        </p:nvSpPr>
        <p:spPr>
          <a:xfrm>
            <a:off x="467544" y="6427734"/>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sp>
        <p:nvSpPr>
          <p:cNvPr id="30" name="ZoneTexte 29"/>
          <p:cNvSpPr txBox="1"/>
          <p:nvPr/>
        </p:nvSpPr>
        <p:spPr>
          <a:xfrm>
            <a:off x="8136725" y="1772816"/>
            <a:ext cx="539731" cy="215444"/>
          </a:xfrm>
          <a:prstGeom prst="rect">
            <a:avLst/>
          </a:prstGeom>
          <a:ln w="19050">
            <a:solidFill>
              <a:srgbClr val="1F497D"/>
            </a:solidFill>
          </a:ln>
        </p:spPr>
        <p:txBody>
          <a:bodyPr vert="horz" wrap="square" lIns="0" tIns="0" rIns="0" bIns="0" rtlCol="0">
            <a:spAutoFit/>
          </a:bodyPr>
          <a:lstStyle/>
          <a:p>
            <a:pPr marL="4763" algn="ctr"/>
            <a:r>
              <a:rPr lang="fr-FR" sz="1400" b="1" dirty="0"/>
              <a:t>En %</a:t>
            </a:r>
          </a:p>
        </p:txBody>
      </p:sp>
      <p:pic>
        <p:nvPicPr>
          <p:cNvPr id="32" name="Espace réservé pour une image  3"/>
          <p:cNvPicPr>
            <a:picLocks noChangeAspect="1"/>
          </p:cNvPicPr>
          <p:nvPr/>
        </p:nvPicPr>
        <p:blipFill>
          <a:blip r:embed="rId8"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391315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7" name="Title 6"/>
          <p:cNvSpPr>
            <a:spLocks noGrp="1"/>
          </p:cNvSpPr>
          <p:nvPr>
            <p:ph type="ctrTitle"/>
          </p:nvPr>
        </p:nvSpPr>
        <p:spPr>
          <a:xfrm>
            <a:off x="5860220" y="2895143"/>
            <a:ext cx="2398292" cy="1329595"/>
          </a:xfrm>
        </p:spPr>
        <p:txBody>
          <a:bodyPr/>
          <a:lstStyle/>
          <a:p>
            <a:pPr algn="ctr"/>
            <a:r>
              <a:rPr lang="en-GB" sz="3200" dirty="0" err="1"/>
              <a:t>Synthèse</a:t>
            </a:r>
            <a:r>
              <a:rPr lang="en-GB" sz="3200" dirty="0"/>
              <a:t> des </a:t>
            </a:r>
            <a:r>
              <a:rPr lang="en-GB" sz="3200" dirty="0" err="1"/>
              <a:t>résultats</a:t>
            </a:r>
            <a:endParaRPr lang="en-GB" sz="3200" dirty="0"/>
          </a:p>
        </p:txBody>
      </p:sp>
      <p:sp>
        <p:nvSpPr>
          <p:cNvPr id="26" name="TextBox 25"/>
          <p:cNvSpPr txBox="1"/>
          <p:nvPr/>
        </p:nvSpPr>
        <p:spPr>
          <a:xfrm>
            <a:off x="2" y="-555664"/>
            <a:ext cx="9143999" cy="437623"/>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28" name="TextBox 27"/>
          <p:cNvSpPr txBox="1"/>
          <p:nvPr/>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9</a:t>
            </a:fld>
            <a:endParaRPr lang="en-GB" sz="800" kern="1200" dirty="0">
              <a:solidFill>
                <a:schemeClr val="bg1"/>
              </a:solidFill>
              <a:latin typeface="+mn-lt"/>
              <a:ea typeface="+mn-ea"/>
              <a:cs typeface="+mn-cs"/>
            </a:endParaRPr>
          </a:p>
        </p:txBody>
      </p:sp>
      <p:grpSp>
        <p:nvGrpSpPr>
          <p:cNvPr id="14" name="Group 13"/>
          <p:cNvGrpSpPr/>
          <p:nvPr/>
        </p:nvGrpSpPr>
        <p:grpSpPr>
          <a:xfrm>
            <a:off x="3419872" y="-555664"/>
            <a:ext cx="1882366" cy="5082305"/>
            <a:chOff x="6846888" y="3175"/>
            <a:chExt cx="2767013" cy="7559675"/>
          </a:xfrm>
        </p:grpSpPr>
        <p:sp>
          <p:nvSpPr>
            <p:cNvPr id="15" name="Freeform 6"/>
            <p:cNvSpPr>
              <a:spLocks/>
            </p:cNvSpPr>
            <p:nvPr/>
          </p:nvSpPr>
          <p:spPr bwMode="white">
            <a:xfrm flipH="1">
              <a:off x="6846888" y="3175"/>
              <a:ext cx="2767013" cy="7559675"/>
            </a:xfrm>
            <a:custGeom>
              <a:avLst/>
              <a:gdLst/>
              <a:ahLst/>
              <a:cxnLst/>
              <a:rect l="l" t="t" r="r" b="b"/>
              <a:pathLst>
                <a:path w="2767013" h="7559675">
                  <a:moveTo>
                    <a:pt x="2767013" y="0"/>
                  </a:moveTo>
                  <a:lnTo>
                    <a:pt x="0" y="0"/>
                  </a:lnTo>
                  <a:lnTo>
                    <a:pt x="0" y="7559675"/>
                  </a:lnTo>
                  <a:lnTo>
                    <a:pt x="290513" y="7559675"/>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9"/>
            <p:cNvSpPr>
              <a:spLocks/>
            </p:cNvSpPr>
            <p:nvPr/>
          </p:nvSpPr>
          <p:spPr bwMode="ltGray">
            <a:xfrm flipH="1">
              <a:off x="8229495" y="1677986"/>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8"/>
            <p:cNvSpPr>
              <a:spLocks/>
            </p:cNvSpPr>
            <p:nvPr/>
          </p:nvSpPr>
          <p:spPr bwMode="ltGray">
            <a:xfrm flipH="1">
              <a:off x="7600845"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p:nvSpPr>
          <p:spPr bwMode="ltGray">
            <a:xfrm flipH="1">
              <a:off x="7307158" y="3582987"/>
              <a:ext cx="1355725" cy="2019300"/>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6" name="Groupe 15"/>
          <p:cNvGrpSpPr/>
          <p:nvPr/>
        </p:nvGrpSpPr>
        <p:grpSpPr>
          <a:xfrm>
            <a:off x="8021974" y="715754"/>
            <a:ext cx="787400" cy="515937"/>
            <a:chOff x="8175625" y="150813"/>
            <a:chExt cx="787400" cy="515937"/>
          </a:xfrm>
        </p:grpSpPr>
        <p:sp>
          <p:nvSpPr>
            <p:cNvPr id="17" name="Freeform 5"/>
            <p:cNvSpPr>
              <a:spLocks noEditPoints="1"/>
            </p:cNvSpPr>
            <p:nvPr/>
          </p:nvSpPr>
          <p:spPr bwMode="auto">
            <a:xfrm>
              <a:off x="8175625" y="150813"/>
              <a:ext cx="787400" cy="515937"/>
            </a:xfrm>
            <a:custGeom>
              <a:avLst/>
              <a:gdLst>
                <a:gd name="T0" fmla="*/ 461 w 992"/>
                <a:gd name="T1" fmla="*/ 1 h 650"/>
                <a:gd name="T2" fmla="*/ 357 w 992"/>
                <a:gd name="T3" fmla="*/ 21 h 650"/>
                <a:gd name="T4" fmla="*/ 227 w 992"/>
                <a:gd name="T5" fmla="*/ 80 h 650"/>
                <a:gd name="T6" fmla="*/ 112 w 992"/>
                <a:gd name="T7" fmla="*/ 171 h 650"/>
                <a:gd name="T8" fmla="*/ 12 w 992"/>
                <a:gd name="T9" fmla="*/ 287 h 650"/>
                <a:gd name="T10" fmla="*/ 1 w 992"/>
                <a:gd name="T11" fmla="*/ 314 h 650"/>
                <a:gd name="T12" fmla="*/ 7 w 992"/>
                <a:gd name="T13" fmla="*/ 355 h 650"/>
                <a:gd name="T14" fmla="*/ 59 w 992"/>
                <a:gd name="T15" fmla="*/ 424 h 650"/>
                <a:gd name="T16" fmla="*/ 168 w 992"/>
                <a:gd name="T17" fmla="*/ 527 h 650"/>
                <a:gd name="T18" fmla="*/ 291 w 992"/>
                <a:gd name="T19" fmla="*/ 603 h 650"/>
                <a:gd name="T20" fmla="*/ 426 w 992"/>
                <a:gd name="T21" fmla="*/ 645 h 650"/>
                <a:gd name="T22" fmla="*/ 496 w 992"/>
                <a:gd name="T23" fmla="*/ 650 h 650"/>
                <a:gd name="T24" fmla="*/ 550 w 992"/>
                <a:gd name="T25" fmla="*/ 647 h 650"/>
                <a:gd name="T26" fmla="*/ 669 w 992"/>
                <a:gd name="T27" fmla="*/ 617 h 650"/>
                <a:gd name="T28" fmla="*/ 796 w 992"/>
                <a:gd name="T29" fmla="*/ 549 h 650"/>
                <a:gd name="T30" fmla="*/ 908 w 992"/>
                <a:gd name="T31" fmla="*/ 451 h 650"/>
                <a:gd name="T32" fmla="*/ 980 w 992"/>
                <a:gd name="T33" fmla="*/ 363 h 650"/>
                <a:gd name="T34" fmla="*/ 992 w 992"/>
                <a:gd name="T35" fmla="*/ 325 h 650"/>
                <a:gd name="T36" fmla="*/ 980 w 992"/>
                <a:gd name="T37" fmla="*/ 287 h 650"/>
                <a:gd name="T38" fmla="*/ 908 w 992"/>
                <a:gd name="T39" fmla="*/ 198 h 650"/>
                <a:gd name="T40" fmla="*/ 796 w 992"/>
                <a:gd name="T41" fmla="*/ 100 h 650"/>
                <a:gd name="T42" fmla="*/ 669 w 992"/>
                <a:gd name="T43" fmla="*/ 33 h 650"/>
                <a:gd name="T44" fmla="*/ 550 w 992"/>
                <a:gd name="T45" fmla="*/ 3 h 650"/>
                <a:gd name="T46" fmla="*/ 496 w 992"/>
                <a:gd name="T47" fmla="*/ 0 h 650"/>
                <a:gd name="T48" fmla="*/ 525 w 992"/>
                <a:gd name="T49" fmla="*/ 54 h 650"/>
                <a:gd name="T50" fmla="*/ 577 w 992"/>
                <a:gd name="T51" fmla="*/ 65 h 650"/>
                <a:gd name="T52" fmla="*/ 649 w 992"/>
                <a:gd name="T53" fmla="*/ 99 h 650"/>
                <a:gd name="T54" fmla="*/ 722 w 992"/>
                <a:gd name="T55" fmla="*/ 172 h 650"/>
                <a:gd name="T56" fmla="*/ 756 w 992"/>
                <a:gd name="T57" fmla="*/ 244 h 650"/>
                <a:gd name="T58" fmla="*/ 767 w 992"/>
                <a:gd name="T59" fmla="*/ 296 h 650"/>
                <a:gd name="T60" fmla="*/ 768 w 992"/>
                <a:gd name="T61" fmla="*/ 338 h 650"/>
                <a:gd name="T62" fmla="*/ 760 w 992"/>
                <a:gd name="T63" fmla="*/ 393 h 650"/>
                <a:gd name="T64" fmla="*/ 735 w 992"/>
                <a:gd name="T65" fmla="*/ 455 h 650"/>
                <a:gd name="T66" fmla="*/ 669 w 992"/>
                <a:gd name="T67" fmla="*/ 535 h 650"/>
                <a:gd name="T68" fmla="*/ 590 w 992"/>
                <a:gd name="T69" fmla="*/ 581 h 650"/>
                <a:gd name="T70" fmla="*/ 538 w 992"/>
                <a:gd name="T71" fmla="*/ 594 h 650"/>
                <a:gd name="T72" fmla="*/ 496 w 992"/>
                <a:gd name="T73" fmla="*/ 597 h 650"/>
                <a:gd name="T74" fmla="*/ 441 w 992"/>
                <a:gd name="T75" fmla="*/ 592 h 650"/>
                <a:gd name="T76" fmla="*/ 391 w 992"/>
                <a:gd name="T77" fmla="*/ 575 h 650"/>
                <a:gd name="T78" fmla="*/ 304 w 992"/>
                <a:gd name="T79" fmla="*/ 517 h 650"/>
                <a:gd name="T80" fmla="*/ 246 w 992"/>
                <a:gd name="T81" fmla="*/ 430 h 650"/>
                <a:gd name="T82" fmla="*/ 229 w 992"/>
                <a:gd name="T83" fmla="*/ 380 h 650"/>
                <a:gd name="T84" fmla="*/ 224 w 992"/>
                <a:gd name="T85" fmla="*/ 325 h 650"/>
                <a:gd name="T86" fmla="*/ 227 w 992"/>
                <a:gd name="T87" fmla="*/ 283 h 650"/>
                <a:gd name="T88" fmla="*/ 240 w 992"/>
                <a:gd name="T89" fmla="*/ 231 h 650"/>
                <a:gd name="T90" fmla="*/ 286 w 992"/>
                <a:gd name="T91" fmla="*/ 152 h 650"/>
                <a:gd name="T92" fmla="*/ 367 w 992"/>
                <a:gd name="T93" fmla="*/ 86 h 650"/>
                <a:gd name="T94" fmla="*/ 428 w 992"/>
                <a:gd name="T95" fmla="*/ 61 h 650"/>
                <a:gd name="T96" fmla="*/ 483 w 992"/>
                <a:gd name="T97" fmla="*/ 5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2" h="650">
                  <a:moveTo>
                    <a:pt x="496" y="0"/>
                  </a:moveTo>
                  <a:lnTo>
                    <a:pt x="496" y="0"/>
                  </a:lnTo>
                  <a:lnTo>
                    <a:pt x="478" y="0"/>
                  </a:lnTo>
                  <a:lnTo>
                    <a:pt x="461" y="1"/>
                  </a:lnTo>
                  <a:lnTo>
                    <a:pt x="443" y="3"/>
                  </a:lnTo>
                  <a:lnTo>
                    <a:pt x="426" y="5"/>
                  </a:lnTo>
                  <a:lnTo>
                    <a:pt x="391" y="12"/>
                  </a:lnTo>
                  <a:lnTo>
                    <a:pt x="357" y="21"/>
                  </a:lnTo>
                  <a:lnTo>
                    <a:pt x="324" y="33"/>
                  </a:lnTo>
                  <a:lnTo>
                    <a:pt x="291" y="46"/>
                  </a:lnTo>
                  <a:lnTo>
                    <a:pt x="259" y="63"/>
                  </a:lnTo>
                  <a:lnTo>
                    <a:pt x="227" y="80"/>
                  </a:lnTo>
                  <a:lnTo>
                    <a:pt x="198" y="100"/>
                  </a:lnTo>
                  <a:lnTo>
                    <a:pt x="168" y="122"/>
                  </a:lnTo>
                  <a:lnTo>
                    <a:pt x="139" y="146"/>
                  </a:lnTo>
                  <a:lnTo>
                    <a:pt x="112" y="171"/>
                  </a:lnTo>
                  <a:lnTo>
                    <a:pt x="84" y="198"/>
                  </a:lnTo>
                  <a:lnTo>
                    <a:pt x="59" y="226"/>
                  </a:lnTo>
                  <a:lnTo>
                    <a:pt x="35" y="256"/>
                  </a:lnTo>
                  <a:lnTo>
                    <a:pt x="12" y="287"/>
                  </a:lnTo>
                  <a:lnTo>
                    <a:pt x="12" y="287"/>
                  </a:lnTo>
                  <a:lnTo>
                    <a:pt x="7" y="295"/>
                  </a:lnTo>
                  <a:lnTo>
                    <a:pt x="3" y="304"/>
                  </a:lnTo>
                  <a:lnTo>
                    <a:pt x="1" y="314"/>
                  </a:lnTo>
                  <a:lnTo>
                    <a:pt x="0" y="325"/>
                  </a:lnTo>
                  <a:lnTo>
                    <a:pt x="1" y="335"/>
                  </a:lnTo>
                  <a:lnTo>
                    <a:pt x="3" y="345"/>
                  </a:lnTo>
                  <a:lnTo>
                    <a:pt x="7" y="355"/>
                  </a:lnTo>
                  <a:lnTo>
                    <a:pt x="12" y="363"/>
                  </a:lnTo>
                  <a:lnTo>
                    <a:pt x="12" y="363"/>
                  </a:lnTo>
                  <a:lnTo>
                    <a:pt x="35" y="394"/>
                  </a:lnTo>
                  <a:lnTo>
                    <a:pt x="59" y="424"/>
                  </a:lnTo>
                  <a:lnTo>
                    <a:pt x="84" y="451"/>
                  </a:lnTo>
                  <a:lnTo>
                    <a:pt x="112" y="479"/>
                  </a:lnTo>
                  <a:lnTo>
                    <a:pt x="139" y="504"/>
                  </a:lnTo>
                  <a:lnTo>
                    <a:pt x="168" y="527"/>
                  </a:lnTo>
                  <a:lnTo>
                    <a:pt x="198" y="549"/>
                  </a:lnTo>
                  <a:lnTo>
                    <a:pt x="227" y="569"/>
                  </a:lnTo>
                  <a:lnTo>
                    <a:pt x="259" y="587"/>
                  </a:lnTo>
                  <a:lnTo>
                    <a:pt x="291" y="603"/>
                  </a:lnTo>
                  <a:lnTo>
                    <a:pt x="324" y="617"/>
                  </a:lnTo>
                  <a:lnTo>
                    <a:pt x="357" y="628"/>
                  </a:lnTo>
                  <a:lnTo>
                    <a:pt x="391" y="638"/>
                  </a:lnTo>
                  <a:lnTo>
                    <a:pt x="426" y="645"/>
                  </a:lnTo>
                  <a:lnTo>
                    <a:pt x="443" y="647"/>
                  </a:lnTo>
                  <a:lnTo>
                    <a:pt x="461" y="648"/>
                  </a:lnTo>
                  <a:lnTo>
                    <a:pt x="478" y="649"/>
                  </a:lnTo>
                  <a:lnTo>
                    <a:pt x="496" y="650"/>
                  </a:lnTo>
                  <a:lnTo>
                    <a:pt x="496" y="650"/>
                  </a:lnTo>
                  <a:lnTo>
                    <a:pt x="515" y="649"/>
                  </a:lnTo>
                  <a:lnTo>
                    <a:pt x="532" y="648"/>
                  </a:lnTo>
                  <a:lnTo>
                    <a:pt x="550" y="647"/>
                  </a:lnTo>
                  <a:lnTo>
                    <a:pt x="567" y="645"/>
                  </a:lnTo>
                  <a:lnTo>
                    <a:pt x="602" y="638"/>
                  </a:lnTo>
                  <a:lnTo>
                    <a:pt x="636" y="628"/>
                  </a:lnTo>
                  <a:lnTo>
                    <a:pt x="669" y="617"/>
                  </a:lnTo>
                  <a:lnTo>
                    <a:pt x="702" y="603"/>
                  </a:lnTo>
                  <a:lnTo>
                    <a:pt x="734" y="587"/>
                  </a:lnTo>
                  <a:lnTo>
                    <a:pt x="765" y="569"/>
                  </a:lnTo>
                  <a:lnTo>
                    <a:pt x="796" y="549"/>
                  </a:lnTo>
                  <a:lnTo>
                    <a:pt x="825" y="527"/>
                  </a:lnTo>
                  <a:lnTo>
                    <a:pt x="854" y="504"/>
                  </a:lnTo>
                  <a:lnTo>
                    <a:pt x="881" y="479"/>
                  </a:lnTo>
                  <a:lnTo>
                    <a:pt x="908" y="451"/>
                  </a:lnTo>
                  <a:lnTo>
                    <a:pt x="933" y="424"/>
                  </a:lnTo>
                  <a:lnTo>
                    <a:pt x="957" y="394"/>
                  </a:lnTo>
                  <a:lnTo>
                    <a:pt x="980" y="363"/>
                  </a:lnTo>
                  <a:lnTo>
                    <a:pt x="980" y="363"/>
                  </a:lnTo>
                  <a:lnTo>
                    <a:pt x="985" y="355"/>
                  </a:lnTo>
                  <a:lnTo>
                    <a:pt x="990" y="345"/>
                  </a:lnTo>
                  <a:lnTo>
                    <a:pt x="992" y="335"/>
                  </a:lnTo>
                  <a:lnTo>
                    <a:pt x="992" y="325"/>
                  </a:lnTo>
                  <a:lnTo>
                    <a:pt x="992" y="314"/>
                  </a:lnTo>
                  <a:lnTo>
                    <a:pt x="990" y="304"/>
                  </a:lnTo>
                  <a:lnTo>
                    <a:pt x="985" y="295"/>
                  </a:lnTo>
                  <a:lnTo>
                    <a:pt x="980" y="287"/>
                  </a:lnTo>
                  <a:lnTo>
                    <a:pt x="980" y="287"/>
                  </a:lnTo>
                  <a:lnTo>
                    <a:pt x="957" y="256"/>
                  </a:lnTo>
                  <a:lnTo>
                    <a:pt x="933" y="226"/>
                  </a:lnTo>
                  <a:lnTo>
                    <a:pt x="908" y="198"/>
                  </a:lnTo>
                  <a:lnTo>
                    <a:pt x="881" y="171"/>
                  </a:lnTo>
                  <a:lnTo>
                    <a:pt x="854" y="146"/>
                  </a:lnTo>
                  <a:lnTo>
                    <a:pt x="825" y="122"/>
                  </a:lnTo>
                  <a:lnTo>
                    <a:pt x="796" y="100"/>
                  </a:lnTo>
                  <a:lnTo>
                    <a:pt x="765" y="80"/>
                  </a:lnTo>
                  <a:lnTo>
                    <a:pt x="734" y="63"/>
                  </a:lnTo>
                  <a:lnTo>
                    <a:pt x="702" y="46"/>
                  </a:lnTo>
                  <a:lnTo>
                    <a:pt x="669" y="33"/>
                  </a:lnTo>
                  <a:lnTo>
                    <a:pt x="636" y="21"/>
                  </a:lnTo>
                  <a:lnTo>
                    <a:pt x="602" y="12"/>
                  </a:lnTo>
                  <a:lnTo>
                    <a:pt x="567" y="5"/>
                  </a:lnTo>
                  <a:lnTo>
                    <a:pt x="550" y="3"/>
                  </a:lnTo>
                  <a:lnTo>
                    <a:pt x="532" y="1"/>
                  </a:lnTo>
                  <a:lnTo>
                    <a:pt x="515" y="0"/>
                  </a:lnTo>
                  <a:lnTo>
                    <a:pt x="496" y="0"/>
                  </a:lnTo>
                  <a:lnTo>
                    <a:pt x="496" y="0"/>
                  </a:lnTo>
                  <a:close/>
                  <a:moveTo>
                    <a:pt x="496" y="53"/>
                  </a:moveTo>
                  <a:lnTo>
                    <a:pt x="496" y="53"/>
                  </a:lnTo>
                  <a:lnTo>
                    <a:pt x="510" y="53"/>
                  </a:lnTo>
                  <a:lnTo>
                    <a:pt x="525" y="54"/>
                  </a:lnTo>
                  <a:lnTo>
                    <a:pt x="538" y="56"/>
                  </a:lnTo>
                  <a:lnTo>
                    <a:pt x="551" y="58"/>
                  </a:lnTo>
                  <a:lnTo>
                    <a:pt x="564" y="61"/>
                  </a:lnTo>
                  <a:lnTo>
                    <a:pt x="577" y="65"/>
                  </a:lnTo>
                  <a:lnTo>
                    <a:pt x="590" y="69"/>
                  </a:lnTo>
                  <a:lnTo>
                    <a:pt x="602" y="74"/>
                  </a:lnTo>
                  <a:lnTo>
                    <a:pt x="627" y="86"/>
                  </a:lnTo>
                  <a:lnTo>
                    <a:pt x="649" y="99"/>
                  </a:lnTo>
                  <a:lnTo>
                    <a:pt x="669" y="114"/>
                  </a:lnTo>
                  <a:lnTo>
                    <a:pt x="689" y="132"/>
                  </a:lnTo>
                  <a:lnTo>
                    <a:pt x="707" y="152"/>
                  </a:lnTo>
                  <a:lnTo>
                    <a:pt x="722" y="172"/>
                  </a:lnTo>
                  <a:lnTo>
                    <a:pt x="735" y="195"/>
                  </a:lnTo>
                  <a:lnTo>
                    <a:pt x="747" y="218"/>
                  </a:lnTo>
                  <a:lnTo>
                    <a:pt x="752" y="231"/>
                  </a:lnTo>
                  <a:lnTo>
                    <a:pt x="756" y="244"/>
                  </a:lnTo>
                  <a:lnTo>
                    <a:pt x="760" y="257"/>
                  </a:lnTo>
                  <a:lnTo>
                    <a:pt x="763" y="270"/>
                  </a:lnTo>
                  <a:lnTo>
                    <a:pt x="765" y="283"/>
                  </a:lnTo>
                  <a:lnTo>
                    <a:pt x="767" y="296"/>
                  </a:lnTo>
                  <a:lnTo>
                    <a:pt x="768" y="311"/>
                  </a:lnTo>
                  <a:lnTo>
                    <a:pt x="768" y="325"/>
                  </a:lnTo>
                  <a:lnTo>
                    <a:pt x="768" y="325"/>
                  </a:lnTo>
                  <a:lnTo>
                    <a:pt x="768" y="338"/>
                  </a:lnTo>
                  <a:lnTo>
                    <a:pt x="767" y="352"/>
                  </a:lnTo>
                  <a:lnTo>
                    <a:pt x="765" y="366"/>
                  </a:lnTo>
                  <a:lnTo>
                    <a:pt x="763" y="380"/>
                  </a:lnTo>
                  <a:lnTo>
                    <a:pt x="760" y="393"/>
                  </a:lnTo>
                  <a:lnTo>
                    <a:pt x="756" y="405"/>
                  </a:lnTo>
                  <a:lnTo>
                    <a:pt x="752" y="418"/>
                  </a:lnTo>
                  <a:lnTo>
                    <a:pt x="747" y="430"/>
                  </a:lnTo>
                  <a:lnTo>
                    <a:pt x="735" y="455"/>
                  </a:lnTo>
                  <a:lnTo>
                    <a:pt x="722" y="477"/>
                  </a:lnTo>
                  <a:lnTo>
                    <a:pt x="707" y="497"/>
                  </a:lnTo>
                  <a:lnTo>
                    <a:pt x="689" y="517"/>
                  </a:lnTo>
                  <a:lnTo>
                    <a:pt x="669" y="535"/>
                  </a:lnTo>
                  <a:lnTo>
                    <a:pt x="649" y="550"/>
                  </a:lnTo>
                  <a:lnTo>
                    <a:pt x="627" y="564"/>
                  </a:lnTo>
                  <a:lnTo>
                    <a:pt x="602" y="575"/>
                  </a:lnTo>
                  <a:lnTo>
                    <a:pt x="590" y="581"/>
                  </a:lnTo>
                  <a:lnTo>
                    <a:pt x="577" y="585"/>
                  </a:lnTo>
                  <a:lnTo>
                    <a:pt x="564" y="589"/>
                  </a:lnTo>
                  <a:lnTo>
                    <a:pt x="551" y="592"/>
                  </a:lnTo>
                  <a:lnTo>
                    <a:pt x="538" y="594"/>
                  </a:lnTo>
                  <a:lnTo>
                    <a:pt x="525" y="595"/>
                  </a:lnTo>
                  <a:lnTo>
                    <a:pt x="510" y="596"/>
                  </a:lnTo>
                  <a:lnTo>
                    <a:pt x="496" y="597"/>
                  </a:lnTo>
                  <a:lnTo>
                    <a:pt x="496" y="597"/>
                  </a:lnTo>
                  <a:lnTo>
                    <a:pt x="483" y="596"/>
                  </a:lnTo>
                  <a:lnTo>
                    <a:pt x="469" y="595"/>
                  </a:lnTo>
                  <a:lnTo>
                    <a:pt x="455" y="594"/>
                  </a:lnTo>
                  <a:lnTo>
                    <a:pt x="441" y="592"/>
                  </a:lnTo>
                  <a:lnTo>
                    <a:pt x="428" y="589"/>
                  </a:lnTo>
                  <a:lnTo>
                    <a:pt x="416" y="585"/>
                  </a:lnTo>
                  <a:lnTo>
                    <a:pt x="403" y="581"/>
                  </a:lnTo>
                  <a:lnTo>
                    <a:pt x="391" y="575"/>
                  </a:lnTo>
                  <a:lnTo>
                    <a:pt x="367" y="564"/>
                  </a:lnTo>
                  <a:lnTo>
                    <a:pt x="345" y="550"/>
                  </a:lnTo>
                  <a:lnTo>
                    <a:pt x="324" y="535"/>
                  </a:lnTo>
                  <a:lnTo>
                    <a:pt x="304" y="517"/>
                  </a:lnTo>
                  <a:lnTo>
                    <a:pt x="286" y="497"/>
                  </a:lnTo>
                  <a:lnTo>
                    <a:pt x="271" y="477"/>
                  </a:lnTo>
                  <a:lnTo>
                    <a:pt x="257" y="455"/>
                  </a:lnTo>
                  <a:lnTo>
                    <a:pt x="246" y="430"/>
                  </a:lnTo>
                  <a:lnTo>
                    <a:pt x="240" y="418"/>
                  </a:lnTo>
                  <a:lnTo>
                    <a:pt x="236" y="405"/>
                  </a:lnTo>
                  <a:lnTo>
                    <a:pt x="233" y="393"/>
                  </a:lnTo>
                  <a:lnTo>
                    <a:pt x="229" y="380"/>
                  </a:lnTo>
                  <a:lnTo>
                    <a:pt x="227" y="366"/>
                  </a:lnTo>
                  <a:lnTo>
                    <a:pt x="226" y="352"/>
                  </a:lnTo>
                  <a:lnTo>
                    <a:pt x="225" y="338"/>
                  </a:lnTo>
                  <a:lnTo>
                    <a:pt x="224" y="325"/>
                  </a:lnTo>
                  <a:lnTo>
                    <a:pt x="224" y="325"/>
                  </a:lnTo>
                  <a:lnTo>
                    <a:pt x="225" y="311"/>
                  </a:lnTo>
                  <a:lnTo>
                    <a:pt x="226" y="296"/>
                  </a:lnTo>
                  <a:lnTo>
                    <a:pt x="227" y="283"/>
                  </a:lnTo>
                  <a:lnTo>
                    <a:pt x="229" y="270"/>
                  </a:lnTo>
                  <a:lnTo>
                    <a:pt x="233" y="257"/>
                  </a:lnTo>
                  <a:lnTo>
                    <a:pt x="236" y="244"/>
                  </a:lnTo>
                  <a:lnTo>
                    <a:pt x="240" y="231"/>
                  </a:lnTo>
                  <a:lnTo>
                    <a:pt x="246" y="218"/>
                  </a:lnTo>
                  <a:lnTo>
                    <a:pt x="257" y="195"/>
                  </a:lnTo>
                  <a:lnTo>
                    <a:pt x="271" y="172"/>
                  </a:lnTo>
                  <a:lnTo>
                    <a:pt x="286" y="152"/>
                  </a:lnTo>
                  <a:lnTo>
                    <a:pt x="304" y="132"/>
                  </a:lnTo>
                  <a:lnTo>
                    <a:pt x="324" y="114"/>
                  </a:lnTo>
                  <a:lnTo>
                    <a:pt x="345" y="99"/>
                  </a:lnTo>
                  <a:lnTo>
                    <a:pt x="367" y="86"/>
                  </a:lnTo>
                  <a:lnTo>
                    <a:pt x="391" y="74"/>
                  </a:lnTo>
                  <a:lnTo>
                    <a:pt x="403" y="69"/>
                  </a:lnTo>
                  <a:lnTo>
                    <a:pt x="416" y="65"/>
                  </a:lnTo>
                  <a:lnTo>
                    <a:pt x="428" y="61"/>
                  </a:lnTo>
                  <a:lnTo>
                    <a:pt x="441" y="58"/>
                  </a:lnTo>
                  <a:lnTo>
                    <a:pt x="455" y="56"/>
                  </a:lnTo>
                  <a:lnTo>
                    <a:pt x="469" y="54"/>
                  </a:lnTo>
                  <a:lnTo>
                    <a:pt x="483" y="53"/>
                  </a:lnTo>
                  <a:lnTo>
                    <a:pt x="496" y="53"/>
                  </a:lnTo>
                  <a:lnTo>
                    <a:pt x="496" y="5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p:cNvSpPr>
              <a:spLocks/>
            </p:cNvSpPr>
            <p:nvPr/>
          </p:nvSpPr>
          <p:spPr bwMode="auto">
            <a:xfrm>
              <a:off x="8412163" y="252413"/>
              <a:ext cx="314325" cy="312737"/>
            </a:xfrm>
            <a:custGeom>
              <a:avLst/>
              <a:gdLst>
                <a:gd name="T0" fmla="*/ 103 w 396"/>
                <a:gd name="T1" fmla="*/ 26 h 396"/>
                <a:gd name="T2" fmla="*/ 131 w 396"/>
                <a:gd name="T3" fmla="*/ 11 h 396"/>
                <a:gd name="T4" fmla="*/ 162 w 396"/>
                <a:gd name="T5" fmla="*/ 4 h 396"/>
                <a:gd name="T6" fmla="*/ 193 w 396"/>
                <a:gd name="T7" fmla="*/ 0 h 396"/>
                <a:gd name="T8" fmla="*/ 224 w 396"/>
                <a:gd name="T9" fmla="*/ 1 h 396"/>
                <a:gd name="T10" fmla="*/ 255 w 396"/>
                <a:gd name="T11" fmla="*/ 8 h 396"/>
                <a:gd name="T12" fmla="*/ 285 w 396"/>
                <a:gd name="T13" fmla="*/ 20 h 396"/>
                <a:gd name="T14" fmla="*/ 312 w 396"/>
                <a:gd name="T15" fmla="*/ 37 h 396"/>
                <a:gd name="T16" fmla="*/ 338 w 396"/>
                <a:gd name="T17" fmla="*/ 57 h 396"/>
                <a:gd name="T18" fmla="*/ 352 w 396"/>
                <a:gd name="T19" fmla="*/ 73 h 396"/>
                <a:gd name="T20" fmla="*/ 374 w 396"/>
                <a:gd name="T21" fmla="*/ 106 h 396"/>
                <a:gd name="T22" fmla="*/ 388 w 396"/>
                <a:gd name="T23" fmla="*/ 141 h 396"/>
                <a:gd name="T24" fmla="*/ 394 w 396"/>
                <a:gd name="T25" fmla="*/ 178 h 396"/>
                <a:gd name="T26" fmla="*/ 394 w 396"/>
                <a:gd name="T27" fmla="*/ 217 h 396"/>
                <a:gd name="T28" fmla="*/ 388 w 396"/>
                <a:gd name="T29" fmla="*/ 254 h 396"/>
                <a:gd name="T30" fmla="*/ 374 w 396"/>
                <a:gd name="T31" fmla="*/ 289 h 396"/>
                <a:gd name="T32" fmla="*/ 352 w 396"/>
                <a:gd name="T33" fmla="*/ 322 h 396"/>
                <a:gd name="T34" fmla="*/ 338 w 396"/>
                <a:gd name="T35" fmla="*/ 337 h 396"/>
                <a:gd name="T36" fmla="*/ 307 w 396"/>
                <a:gd name="T37" fmla="*/ 363 h 396"/>
                <a:gd name="T38" fmla="*/ 273 w 396"/>
                <a:gd name="T39" fmla="*/ 381 h 396"/>
                <a:gd name="T40" fmla="*/ 236 w 396"/>
                <a:gd name="T41" fmla="*/ 391 h 396"/>
                <a:gd name="T42" fmla="*/ 198 w 396"/>
                <a:gd name="T43" fmla="*/ 396 h 396"/>
                <a:gd name="T44" fmla="*/ 161 w 396"/>
                <a:gd name="T45" fmla="*/ 391 h 396"/>
                <a:gd name="T46" fmla="*/ 124 w 396"/>
                <a:gd name="T47" fmla="*/ 381 h 396"/>
                <a:gd name="T48" fmla="*/ 89 w 396"/>
                <a:gd name="T49" fmla="*/ 363 h 396"/>
                <a:gd name="T50" fmla="*/ 59 w 396"/>
                <a:gd name="T51" fmla="*/ 337 h 396"/>
                <a:gd name="T52" fmla="*/ 48 w 396"/>
                <a:gd name="T53" fmla="*/ 325 h 396"/>
                <a:gd name="T54" fmla="*/ 29 w 396"/>
                <a:gd name="T55" fmla="*/ 299 h 396"/>
                <a:gd name="T56" fmla="*/ 15 w 396"/>
                <a:gd name="T57" fmla="*/ 272 h 396"/>
                <a:gd name="T58" fmla="*/ 6 w 396"/>
                <a:gd name="T59" fmla="*/ 242 h 396"/>
                <a:gd name="T60" fmla="*/ 2 w 396"/>
                <a:gd name="T61" fmla="*/ 211 h 396"/>
                <a:gd name="T62" fmla="*/ 2 w 396"/>
                <a:gd name="T63" fmla="*/ 182 h 396"/>
                <a:gd name="T64" fmla="*/ 6 w 396"/>
                <a:gd name="T65" fmla="*/ 151 h 396"/>
                <a:gd name="T66" fmla="*/ 16 w 396"/>
                <a:gd name="T67" fmla="*/ 121 h 396"/>
                <a:gd name="T68" fmla="*/ 22 w 396"/>
                <a:gd name="T69" fmla="*/ 107 h 396"/>
                <a:gd name="T70" fmla="*/ 29 w 396"/>
                <a:gd name="T71" fmla="*/ 115 h 396"/>
                <a:gd name="T72" fmla="*/ 48 w 396"/>
                <a:gd name="T73" fmla="*/ 128 h 396"/>
                <a:gd name="T74" fmla="*/ 70 w 396"/>
                <a:gd name="T75" fmla="*/ 132 h 396"/>
                <a:gd name="T76" fmla="*/ 92 w 396"/>
                <a:gd name="T77" fmla="*/ 128 h 396"/>
                <a:gd name="T78" fmla="*/ 111 w 396"/>
                <a:gd name="T79" fmla="*/ 115 h 396"/>
                <a:gd name="T80" fmla="*/ 119 w 396"/>
                <a:gd name="T81" fmla="*/ 106 h 396"/>
                <a:gd name="T82" fmla="*/ 127 w 396"/>
                <a:gd name="T83" fmla="*/ 85 h 396"/>
                <a:gd name="T84" fmla="*/ 127 w 396"/>
                <a:gd name="T85" fmla="*/ 63 h 396"/>
                <a:gd name="T86" fmla="*/ 119 w 396"/>
                <a:gd name="T87" fmla="*/ 42 h 396"/>
                <a:gd name="T88" fmla="*/ 111 w 396"/>
                <a:gd name="T89" fmla="*/ 32 h 396"/>
                <a:gd name="T90" fmla="*/ 103 w 396"/>
                <a:gd name="T9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6">
                  <a:moveTo>
                    <a:pt x="103" y="26"/>
                  </a:moveTo>
                  <a:lnTo>
                    <a:pt x="103" y="26"/>
                  </a:lnTo>
                  <a:lnTo>
                    <a:pt x="117" y="18"/>
                  </a:lnTo>
                  <a:lnTo>
                    <a:pt x="131" y="11"/>
                  </a:lnTo>
                  <a:lnTo>
                    <a:pt x="146" y="7"/>
                  </a:lnTo>
                  <a:lnTo>
                    <a:pt x="162" y="4"/>
                  </a:lnTo>
                  <a:lnTo>
                    <a:pt x="177" y="1"/>
                  </a:lnTo>
                  <a:lnTo>
                    <a:pt x="193" y="0"/>
                  </a:lnTo>
                  <a:lnTo>
                    <a:pt x="209" y="0"/>
                  </a:lnTo>
                  <a:lnTo>
                    <a:pt x="224" y="1"/>
                  </a:lnTo>
                  <a:lnTo>
                    <a:pt x="240" y="5"/>
                  </a:lnTo>
                  <a:lnTo>
                    <a:pt x="255" y="8"/>
                  </a:lnTo>
                  <a:lnTo>
                    <a:pt x="270" y="14"/>
                  </a:lnTo>
                  <a:lnTo>
                    <a:pt x="285" y="20"/>
                  </a:lnTo>
                  <a:lnTo>
                    <a:pt x="299" y="28"/>
                  </a:lnTo>
                  <a:lnTo>
                    <a:pt x="312" y="37"/>
                  </a:lnTo>
                  <a:lnTo>
                    <a:pt x="325" y="46"/>
                  </a:lnTo>
                  <a:lnTo>
                    <a:pt x="338" y="57"/>
                  </a:lnTo>
                  <a:lnTo>
                    <a:pt x="338" y="57"/>
                  </a:lnTo>
                  <a:lnTo>
                    <a:pt x="352" y="73"/>
                  </a:lnTo>
                  <a:lnTo>
                    <a:pt x="364" y="89"/>
                  </a:lnTo>
                  <a:lnTo>
                    <a:pt x="374" y="106"/>
                  </a:lnTo>
                  <a:lnTo>
                    <a:pt x="381" y="123"/>
                  </a:lnTo>
                  <a:lnTo>
                    <a:pt x="388" y="141"/>
                  </a:lnTo>
                  <a:lnTo>
                    <a:pt x="392" y="160"/>
                  </a:lnTo>
                  <a:lnTo>
                    <a:pt x="394" y="178"/>
                  </a:lnTo>
                  <a:lnTo>
                    <a:pt x="396" y="198"/>
                  </a:lnTo>
                  <a:lnTo>
                    <a:pt x="394" y="217"/>
                  </a:lnTo>
                  <a:lnTo>
                    <a:pt x="392" y="235"/>
                  </a:lnTo>
                  <a:lnTo>
                    <a:pt x="388" y="254"/>
                  </a:lnTo>
                  <a:lnTo>
                    <a:pt x="381" y="272"/>
                  </a:lnTo>
                  <a:lnTo>
                    <a:pt x="374" y="289"/>
                  </a:lnTo>
                  <a:lnTo>
                    <a:pt x="364" y="307"/>
                  </a:lnTo>
                  <a:lnTo>
                    <a:pt x="352" y="322"/>
                  </a:lnTo>
                  <a:lnTo>
                    <a:pt x="338" y="337"/>
                  </a:lnTo>
                  <a:lnTo>
                    <a:pt x="338" y="337"/>
                  </a:lnTo>
                  <a:lnTo>
                    <a:pt x="323" y="351"/>
                  </a:lnTo>
                  <a:lnTo>
                    <a:pt x="307" y="363"/>
                  </a:lnTo>
                  <a:lnTo>
                    <a:pt x="290" y="373"/>
                  </a:lnTo>
                  <a:lnTo>
                    <a:pt x="273" y="381"/>
                  </a:lnTo>
                  <a:lnTo>
                    <a:pt x="255" y="387"/>
                  </a:lnTo>
                  <a:lnTo>
                    <a:pt x="236" y="391"/>
                  </a:lnTo>
                  <a:lnTo>
                    <a:pt x="218" y="395"/>
                  </a:lnTo>
                  <a:lnTo>
                    <a:pt x="198" y="396"/>
                  </a:lnTo>
                  <a:lnTo>
                    <a:pt x="179" y="395"/>
                  </a:lnTo>
                  <a:lnTo>
                    <a:pt x="161" y="391"/>
                  </a:lnTo>
                  <a:lnTo>
                    <a:pt x="142" y="387"/>
                  </a:lnTo>
                  <a:lnTo>
                    <a:pt x="124" y="381"/>
                  </a:lnTo>
                  <a:lnTo>
                    <a:pt x="107" y="373"/>
                  </a:lnTo>
                  <a:lnTo>
                    <a:pt x="89" y="363"/>
                  </a:lnTo>
                  <a:lnTo>
                    <a:pt x="74" y="351"/>
                  </a:lnTo>
                  <a:lnTo>
                    <a:pt x="59" y="337"/>
                  </a:lnTo>
                  <a:lnTo>
                    <a:pt x="59" y="337"/>
                  </a:lnTo>
                  <a:lnTo>
                    <a:pt x="48" y="325"/>
                  </a:lnTo>
                  <a:lnTo>
                    <a:pt x="38" y="313"/>
                  </a:lnTo>
                  <a:lnTo>
                    <a:pt x="29" y="299"/>
                  </a:lnTo>
                  <a:lnTo>
                    <a:pt x="21" y="286"/>
                  </a:lnTo>
                  <a:lnTo>
                    <a:pt x="15" y="272"/>
                  </a:lnTo>
                  <a:lnTo>
                    <a:pt x="10" y="257"/>
                  </a:lnTo>
                  <a:lnTo>
                    <a:pt x="6" y="242"/>
                  </a:lnTo>
                  <a:lnTo>
                    <a:pt x="3" y="227"/>
                  </a:lnTo>
                  <a:lnTo>
                    <a:pt x="2" y="211"/>
                  </a:lnTo>
                  <a:lnTo>
                    <a:pt x="0" y="197"/>
                  </a:lnTo>
                  <a:lnTo>
                    <a:pt x="2" y="182"/>
                  </a:lnTo>
                  <a:lnTo>
                    <a:pt x="4" y="166"/>
                  </a:lnTo>
                  <a:lnTo>
                    <a:pt x="6" y="151"/>
                  </a:lnTo>
                  <a:lnTo>
                    <a:pt x="10" y="137"/>
                  </a:lnTo>
                  <a:lnTo>
                    <a:pt x="16" y="121"/>
                  </a:lnTo>
                  <a:lnTo>
                    <a:pt x="22" y="107"/>
                  </a:lnTo>
                  <a:lnTo>
                    <a:pt x="22" y="107"/>
                  </a:lnTo>
                  <a:lnTo>
                    <a:pt x="29" y="115"/>
                  </a:lnTo>
                  <a:lnTo>
                    <a:pt x="29" y="115"/>
                  </a:lnTo>
                  <a:lnTo>
                    <a:pt x="38" y="122"/>
                  </a:lnTo>
                  <a:lnTo>
                    <a:pt x="48" y="128"/>
                  </a:lnTo>
                  <a:lnTo>
                    <a:pt x="59" y="131"/>
                  </a:lnTo>
                  <a:lnTo>
                    <a:pt x="70" y="132"/>
                  </a:lnTo>
                  <a:lnTo>
                    <a:pt x="81" y="131"/>
                  </a:lnTo>
                  <a:lnTo>
                    <a:pt x="92" y="128"/>
                  </a:lnTo>
                  <a:lnTo>
                    <a:pt x="101" y="122"/>
                  </a:lnTo>
                  <a:lnTo>
                    <a:pt x="111" y="115"/>
                  </a:lnTo>
                  <a:lnTo>
                    <a:pt x="111" y="115"/>
                  </a:lnTo>
                  <a:lnTo>
                    <a:pt x="119" y="106"/>
                  </a:lnTo>
                  <a:lnTo>
                    <a:pt x="123" y="96"/>
                  </a:lnTo>
                  <a:lnTo>
                    <a:pt x="127" y="85"/>
                  </a:lnTo>
                  <a:lnTo>
                    <a:pt x="128" y="74"/>
                  </a:lnTo>
                  <a:lnTo>
                    <a:pt x="127" y="63"/>
                  </a:lnTo>
                  <a:lnTo>
                    <a:pt x="123" y="52"/>
                  </a:lnTo>
                  <a:lnTo>
                    <a:pt x="119" y="42"/>
                  </a:lnTo>
                  <a:lnTo>
                    <a:pt x="111" y="32"/>
                  </a:lnTo>
                  <a:lnTo>
                    <a:pt x="111" y="32"/>
                  </a:lnTo>
                  <a:lnTo>
                    <a:pt x="103" y="26"/>
                  </a:lnTo>
                  <a:lnTo>
                    <a:pt x="103" y="2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19" name="Espace réservé du pied de page 1"/>
          <p:cNvSpPr txBox="1">
            <a:spLocks/>
          </p:cNvSpPr>
          <p:nvPr/>
        </p:nvSpPr>
        <p:spPr>
          <a:xfrm>
            <a:off x="540892" y="6434663"/>
            <a:ext cx="4699059" cy="595972"/>
          </a:xfrm>
          <a:prstGeom prst="rect">
            <a:avLst/>
          </a:prstGeom>
        </p:spPr>
        <p:txBody>
          <a:bodyPr lIns="0" tIns="0" rIns="0" bIns="0"/>
          <a:lstStyle>
            <a:defPPr>
              <a:defRPr lang="en-US"/>
            </a:defPPr>
            <a:lvl1pPr marL="0" algn="l" defTabSz="914400" rtl="0" eaLnBrk="1" latinLnBrk="0" hangingPunct="1">
              <a:defRPr sz="1000" kern="1200">
                <a:solidFill>
                  <a:schemeClr val="accent4">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rPr>
              <a:t>©Ipsos – Rapport d’étude 17-059072 – Pour AFPA</a:t>
            </a:r>
            <a:endParaRPr lang="en-GB" dirty="0">
              <a:solidFill>
                <a:schemeClr val="bg1">
                  <a:lumMod val="50000"/>
                </a:schemeClr>
              </a:solidFill>
            </a:endParaRPr>
          </a:p>
        </p:txBody>
      </p:sp>
      <p:pic>
        <p:nvPicPr>
          <p:cNvPr id="21" name="Espace réservé pour une image  3"/>
          <p:cNvPicPr>
            <a:picLocks noChangeAspect="1"/>
          </p:cNvPicPr>
          <p:nvPr/>
        </p:nvPicPr>
        <p:blipFill>
          <a:blip r:embed="rId4" cstate="print">
            <a:extLst>
              <a:ext uri="{28A0092B-C50C-407E-A947-70E740481C1C}">
                <a14:useLocalDpi xmlns:a14="http://schemas.microsoft.com/office/drawing/2010/main" val="0"/>
              </a:ext>
            </a:extLst>
          </a:blip>
          <a:srcRect t="22207" b="22207"/>
          <a:stretch>
            <a:fillRect/>
          </a:stretch>
        </p:blipFill>
        <p:spPr>
          <a:xfrm>
            <a:off x="6156176" y="144197"/>
            <a:ext cx="1165276" cy="648072"/>
          </a:xfrm>
          <a:prstGeom prst="rect">
            <a:avLst/>
          </a:prstGeom>
        </p:spPr>
      </p:pic>
    </p:spTree>
    <p:extLst>
      <p:ext uri="{BB962C8B-B14F-4D97-AF65-F5344CB8AC3E}">
        <p14:creationId xmlns:p14="http://schemas.microsoft.com/office/powerpoint/2010/main" val="1611588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ICKYSTYLE" val="headline"/>
</p:tagLst>
</file>

<file path=ppt/theme/theme1.xml><?xml version="1.0" encoding="utf-8"?>
<a:theme xmlns:a="http://schemas.openxmlformats.org/drawingml/2006/main" name="IpsosGlobalTempl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Ipsos PPT Template-Ipsos-Observer (4-3)</Template>
  <TotalTime>2617</TotalTime>
  <Words>3682</Words>
  <Application>Microsoft Office PowerPoint</Application>
  <PresentationFormat>Affichage à l'écran (4:3)</PresentationFormat>
  <Paragraphs>867</Paragraphs>
  <Slides>55</Slides>
  <Notes>34</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IpsosGlobalTemplate</vt:lpstr>
      <vt:lpstr>AFPA  Transformation du monde Professionnel</vt:lpstr>
      <vt:lpstr>Présentation PowerPoint</vt:lpstr>
      <vt:lpstr>Contexte</vt:lpstr>
      <vt:lpstr>Objectifs de l’étude</vt:lpstr>
      <vt:lpstr>Approche méthodologique</vt:lpstr>
      <vt:lpstr>Présentation PowerPoint</vt:lpstr>
      <vt:lpstr>Présentation PowerPoint</vt:lpstr>
      <vt:lpstr>Echantillon de l’étude</vt:lpstr>
      <vt:lpstr>Synthèse des résultats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Résultats par région  SUR base Actifs*</vt:lpstr>
      <vt:lpstr>Région Parisienne :</vt:lpstr>
      <vt:lpstr>Région Parisienne :</vt:lpstr>
      <vt:lpstr>Haut de France :</vt:lpstr>
      <vt:lpstr>Haut de France :</vt:lpstr>
      <vt:lpstr>Normandie :</vt:lpstr>
      <vt:lpstr>Normandie :</vt:lpstr>
      <vt:lpstr>Bretagne :</vt:lpstr>
      <vt:lpstr>Bretagne :</vt:lpstr>
      <vt:lpstr>Pays de la Loire :</vt:lpstr>
      <vt:lpstr>Pays de la Loire :</vt:lpstr>
      <vt:lpstr>Nouvelle Aquitaine :</vt:lpstr>
      <vt:lpstr>Nouvelle Aquitaine :</vt:lpstr>
      <vt:lpstr>Occitanie :</vt:lpstr>
      <vt:lpstr>Occitanie :</vt:lpstr>
      <vt:lpstr>Provence-Alpes-Côte d’Azur :</vt:lpstr>
      <vt:lpstr>Provence-Alpes-Côte d’Azur :</vt:lpstr>
      <vt:lpstr>Grand Est :</vt:lpstr>
      <vt:lpstr>Grand Est :</vt:lpstr>
      <vt:lpstr>Corse :</vt:lpstr>
      <vt:lpstr>Corse :</vt:lpstr>
      <vt:lpstr>Centre Val de Loire :</vt:lpstr>
      <vt:lpstr>Centre Val de Loire :</vt:lpstr>
      <vt:lpstr>Auvergne Rhône Alpes :</vt:lpstr>
      <vt:lpstr>Auvergne Rhône Alpes :</vt:lpstr>
      <vt:lpstr>Bourgogne Franche Comté :</vt:lpstr>
      <vt:lpstr>Bourgogne Franche Comté :</vt:lpstr>
      <vt:lpstr>annexes</vt:lpstr>
      <vt:lpstr>Structure du questionnaire</vt:lpstr>
      <vt:lpstr>Structure du questionnaire</vt:lpstr>
      <vt:lpstr>Codes professionnels, certification qualité, conservation et protection des données</vt:lpstr>
      <vt:lpstr>Études auto-administrées online</vt:lpstr>
      <vt:lpstr>Feuille de calcul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Mehdi Mehiri</dc:creator>
  <cp:lastModifiedBy>Dujardin Naina</cp:lastModifiedBy>
  <cp:revision>190</cp:revision>
  <dcterms:created xsi:type="dcterms:W3CDTF">2017-10-30T15:01:21Z</dcterms:created>
  <dcterms:modified xsi:type="dcterms:W3CDTF">2017-12-04T14:05:34Z</dcterms:modified>
</cp:coreProperties>
</file>